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8"/>
  </p:notesMasterIdLst>
  <p:sldIdLst>
    <p:sldId id="305" r:id="rId2"/>
    <p:sldId id="309" r:id="rId3"/>
    <p:sldId id="310" r:id="rId4"/>
    <p:sldId id="330" r:id="rId5"/>
    <p:sldId id="331" r:id="rId6"/>
    <p:sldId id="312" r:id="rId7"/>
    <p:sldId id="314" r:id="rId8"/>
    <p:sldId id="315" r:id="rId9"/>
    <p:sldId id="316" r:id="rId10"/>
    <p:sldId id="332" r:id="rId11"/>
    <p:sldId id="317" r:id="rId12"/>
    <p:sldId id="318" r:id="rId13"/>
    <p:sldId id="334" r:id="rId14"/>
    <p:sldId id="319" r:id="rId15"/>
    <p:sldId id="320" r:id="rId16"/>
    <p:sldId id="321" r:id="rId17"/>
    <p:sldId id="322" r:id="rId18"/>
    <p:sldId id="323" r:id="rId19"/>
    <p:sldId id="324" r:id="rId20"/>
    <p:sldId id="325" r:id="rId21"/>
    <p:sldId id="335" r:id="rId22"/>
    <p:sldId id="326" r:id="rId23"/>
    <p:sldId id="336" r:id="rId24"/>
    <p:sldId id="337" r:id="rId25"/>
    <p:sldId id="328" r:id="rId26"/>
    <p:sldId id="329"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72789"/>
  </p:normalViewPr>
  <p:slideViewPr>
    <p:cSldViewPr snapToGrid="0" showGuides="1">
      <p:cViewPr varScale="1">
        <p:scale>
          <a:sx n="126" d="100"/>
          <a:sy n="126" d="100"/>
        </p:scale>
        <p:origin x="1768"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3200400" marR="0" lvl="6"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3657600" marR="0" lvl="7"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4114800" marR="0" lvl="8" indent="-22860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rPr>
              <a:t>‹#›</a:t>
            </a:fld>
            <a:endParaRPr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Good morning, everyone. I'm here to present our research on "Multi-Agent Yield Analysis For Circuit Design," which introduces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 a novel LLM-powered framework that revolutionizes semiconductor yield estimation.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is collaborative work between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Beihang</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University and the University of Sheffield. Our research addresses critical challenges in modern semiconductor manufacturing by leveraging artificial intelligence to optimize yield estimation processes. </a:t>
            </a:r>
          </a:p>
          <a:p>
            <a:pPr marL="0" lvl="0" indent="0" algn="l" rtl="0">
              <a:spcBef>
                <a:spcPts val="0"/>
              </a:spcBef>
              <a:spcAft>
                <a:spcPts val="0"/>
              </a:spcAft>
              <a:buNone/>
            </a:pPr>
            <a:endParaRPr dirty="0"/>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leverages two key mechanisms for intelligent decision-making: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Retrieval-Augmented Generation (RAG) enhances LLM capabilities with domain-specific knowledge retrieval. This integrates semiconductor yield analysis expertise and methodologies, enabling context-aware decision making for complex circuit scenarios while providing accurate responses based on validated knowledge.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Database-Driven Method Selection maintains a curated database of validated yield analysis methodologies including MNIS, HSCS, AOSM, and ACS. This provides performance profiles across different technology nodes and supports dynamic method selection based on circuit characteristics.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workflow progresses from Domain Knowledge through RAG Processing and Method Selection to final Circuit Analysis, ensuring that every decision is informed by both historical data and real-time performance metrics. </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90204"/>
                <a:ea typeface="Arial" panose="020B0604020202090204"/>
                <a:cs typeface="Arial" panose="020B0604020202090204"/>
                <a:sym typeface="Arial" panose="020B0604020202090204"/>
              </a:rPr>
              <a:t>10</a:t>
            </a:fld>
            <a:endPar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2756964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knowledge integration system demonstrates its effectiveness through comprehensive performance analysis across different technology nodes. The system incorporates Retrieval-Augmented Generation for domain knowledge integration while maintaining a carefully curated database of validated methodologies including MNIS, HSCS, AOSM, and ACS with detailed performance profiles across technology nodes.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graphs show experimental results on 40nm and 12nm nodes, demonstrating how different methods perform across varying numbers of simulations. You can see the convergence behavior and relative performance of each approach, which informs our dynamic strategy adjustment based on circuit characteristics.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data-driven approach enables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to make intelligent decisions about method selection and resource allocation in real-time. </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A critical innovation in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is our dynamic hyperparameter optimization using Tree-structured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Parzen</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Estimators (TPE).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empirical analysis shows significant performance degradation when methods optimized for one technology node are applied to another without adjustment. The graphs clearly show gaps between 40nm-optimized configurations and actual performance on 12nm nodes. </a:t>
            </a:r>
          </a:p>
          <a:p>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addresses this through TPE that models the relationship between hyperparameters and estimation performance, selecting hyperparameters by maximizing expected improvement. This ensures optimal performance across different technology nodes and circuit characteristics.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Statistical Convergence Analysis uses a sliding window approach with Relative Variation for convergence detection, providing robustness to fluctuations, adaptive sensitivity, and computational efficiency. </a:t>
            </a:r>
          </a:p>
          <a:p>
            <a:pPr marL="0" lvl="0" indent="0" algn="l" rtl="0">
              <a:spcBef>
                <a:spcPts val="0"/>
              </a:spcBef>
              <a:spcAft>
                <a:spcPts val="0"/>
              </a:spcAft>
              <a:buNone/>
            </a:pPr>
            <a:endParaRPr dirty="0"/>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sliding window approach provides robust convergence assessment specifically designed for dynamic, multi-model scenarios that characterize modern yield analysis challenges. The system monitors estimation stability across consecutive simulation batches using a carefully chosen window size of k=5, which provides the optimal balance between sensitivity to genuine convergence and noise filtering to avoid premature termination due to temporary fluctuations.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approach offers several key advantages that make it particularly suitable for our multi-agent framework. It provides robustness by being resilient to temporary fluctuations in estimation that can occur when switching between methods or adjusting parameters. It offers adaptive sensitivity that automatically adjusts based on the magnitude of the estimates, ensuring appropriate convergence criteria for both high and low probability events. The method maintains computational efficiency by preventing unnecessary simulations once true convergence is achieved, while still maintaining the accuracy requirements specified by the user. Finally, it optimizes the fundamental trade-off between accuracy and computation time, allowing users to specify their requirements and letting the system find the most efficient path to meet them.</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convergence criterion uses Relative Variation calculated as the ratio of standard deviation to mean within the sliding window, compared against a user-defined threshold. This relative approach ensures that convergence criteria scale appropriately with the magnitude of the failure probabilities being estimated.</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90204"/>
                <a:ea typeface="Arial" panose="020B0604020202090204"/>
                <a:cs typeface="Arial" panose="020B0604020202090204"/>
                <a:sym typeface="Arial" panose="020B0604020202090204"/>
              </a:rPr>
              <a:t>13</a:t>
            </a:fld>
            <a:endPar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3988849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Let me walk you through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integrated workflow using a practical example that demonstrates how all the components work together in a real analysis scenario. We'll examine the analysis of a 6T-SRAM circuit at 12nm technology node, which represents a challenging but common industrial scenario.</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workflow begins with the Input Phase, where users specify circuit parameters and topology specifications, technology node information, precision requirements, and computational budget constraints. This information forms the foundation for all subsequent optimization decisions. The Planning Phase follows, where the Strategy Agent analyzes the input and circuit characteristics to understand the fundamental challenges and requirements. Simultaneously, the Database Agent retrieves relevant historical performance data from similar analysis scenarios, while the Coordination Agent synthesizes this information to select initial methods and allocate computational resources strategically.</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Execution Phase represents the core of the analysis process. The Code Generation Agent creates tailored implementations of the selected methods, optimizing the code for the specific circuit characteristics and computational environment. The Execution Agent then manages the simulation runs while maintaining monitored convergence tracking, ensuring that computational resources are used efficiently. Throughout this process, the Optimizer Agent continuously tunes hyperparameters using our Tree-structured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Parzen</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Estimator approach, adapting to real-time performance feedback.</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final Analysis and Feedback Phase employs our sliding window convergence assessment approach to determine when sufficient accuracy has been achieved. The system provides real-time performance evaluation and method adjustment capabilities, allowing for dynamic strategy modification if initial approaches prove suboptimal. Finally, comprehensive results compilation and reporting provide detailed insights into both the yield estimates and the analysis process itself.</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In our specific example with 12nm SRAM analysis using a convergence factor of 0.05 and maximum 50,000 simulations, the system intelligently selected an ACS+AOSM combination based on historical performance data and circuit topology analysis. Through dynamic TPE optimization, the system reduced simulation requirements by a factor of 9.03, ultimately achieving 3.4% relative error using only 23,000 simulations, well within the specified computational budget.</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90204"/>
              <a:buNone/>
              <a:tabLst/>
              <a:defRPr/>
            </a:pP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Now let me present our comprehensive experimental validation. </a:t>
            </a:r>
          </a:p>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implementation uses Microsoft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AutoGen</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with GPT-4o-mini, running on AMD EPYC 7601 CPU with 62GB RAM, using HSPICE for simulation with a sliding window size of k=5 for convergence.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We use a 6T-SRAM bit cell as our test vehicle across TSMC 12nm and SMIC 40nm technology nodes. Process variations include oxide thickness, threshold voltage, and carrier mobility, with performance metrics focused on read/write delay.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setup provides a rigorous testbed for evaluating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capabilities across different technology nodes and operating conditions. </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budget-aware evaluation provides comprehensive assessment of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resource optimization capabilities by comparing performance across three distinct computational budget scenarios: Low budget with 3,000 simulations, Medium budget with 6,000 simulations, and High budget with 10,000 simulations. This evaluation positions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against both traditional Monte Carlo simulation and four state-of-the-art methods: MNIS, AOSM, ACS, and HSCS, using a reference failure rate of 6.91 × 10^-4 established through extensive Monte Carlo simulation with 110,000 samples.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results demonstrate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consistent superiority across all budget levels through intelligent method integration. Under the stringent Low budget constraint,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achieves remarkable 4.1% relative error using only 2,890 simulations through dynamic combination of MNIS, AOSM, and ACS methods. This performance significantly surpasses the best single-method approach, which was ACS achieving 8.6% error with 2,980 simulations, demonstrating the power of intelligent method combination even under severe resource constraints.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In the Medium budget scenario,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showcases superior method integration capabilities by strategically combining MNIS with iterative AOSM refinements. This approach achieves 2.96% relative error using 5,550 simulations, while traditional fixed methods exhibit errors ranging from 3.4% to 6.7%. The High budget evaluation further demonstrates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strategic optimization capabilities, where the combination of MNIS and AOSM iterations yields 1.8% relative error with 9,200 simulations, compared to AOSM's standalone performance of 3.6% error using 9,950 simulations. These results clearly show that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intelligent resource allocation and method combination strategies consistently outperform traditional approaches across the entire range of computational budgets.</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precision-aware evaluation assesses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ability to meet varying accuracy requirements defined by convergence factors of 0.1, 0.05, and 0.01, representing increasingly stringent precision demands typical of different industrial applications. The evaluation employs relative error and simulation count as primary metrics, with convergence determined when the relative variation in yield estimates falls below the specified threshold across our sliding window analysis approach.</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performance results demonstrate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exceptional adaptability to precision requirements across all tested scenarios. For the most relaxed precision requirement of </a:t>
            </a:r>
            <a:r>
              <a:rPr lang="el-GR"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ε=0.1,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achieves 2.7% error with only 5,550 simulations, while HSCS requires 16,100 simulations to achieve similar 2.6% accuracy, representing a nearly 3-fold improvement in computational efficiency. Under the moderate precision requirement of </a:t>
            </a:r>
            <a:r>
              <a:rPr lang="el-GR"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ε=0.05,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maintains superior performance with 1.0% error using 8,760 simulations, achieving a 2.37-fold reduction compared to HSCS which requires 20,800 simulations for 2.5% accuracy.</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Most impressively, under the strictest precision requirement of </a:t>
            </a:r>
            <a:r>
              <a:rPr lang="el-GR"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ε=0.01,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delivers 0.4% error with 15,600 simulations, demonstrating superior accuracy with 1.5 times fewer simulations than MNIS, which achieves 0.9% error with 23,300 simulations. This performance showcases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ability to maintain efficiency even under demanding accuracy requirements.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method selection evolution reveals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intelligent adaptation strategy. As precision requirements increase from </a:t>
            </a:r>
            <a:r>
              <a:rPr lang="el-GR"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ε=0.1 </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to </a:t>
            </a:r>
            <a:r>
              <a:rPr lang="el-GR"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ε=0.01, </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system intelligently shifts from ACS+MNIS combinations for moderate precision to ACS+HSCS combinations for highest precision demands. This demonstrates the system's ability to automatically select the most appropriate method combinations based on user-specified accuracy requirements rather than relying on fixed strategies.</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topology-aware evaluation demonstrates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remarkable adaptation capabilities across TSMC 12nm and SMIC 40nm technology nodes, which represent significantly different manufacturing processes with distinct variation characteristics and failure mechanisms. The 12nm node exhibits tighter threshold voltage variations and more complex failure region geometries compared to the 40nm node, presenting fundamentally different estimation challenges that require adapted analytical approaches.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key findings reveal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sophisticated adaptation across technology nodes through dynamic method selection based on technology-specific characteristics. For the 40nm technology node, the system intelligently selects ACS-MNIS and ACS-HSCS combinations that are well-suited to the broader variation spreads and simpler failure region geometries characteristic of this older process technology. Conversely, for the 12nm node with its tighter variations and more complex failure mechanisms,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adapts by employing ACS-AOSM combinations that are better equipped to handle the intricate failure region boundaries and higher-dimensional correlation structures.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computational efficiency results are remarkable, with simulation reduction factors ranging from 5.84 to 20 times across different configurations while maintaining estimation accuracy with relative errors as low as 0.4%. These results demonstrate that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not only adapts its methodology to different technologies but does so while achieving substantial computational savings. The performance differences between nodes clearly illustrate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topology-aware capabilities, where the system automatically recognizes the distinct characteristics of each technology and selects the most appropriate method combinations accordingly.</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adaptive behavior represents a significant advancement over traditional approaches that typically require manual expert intervention to optimize methods for different technology nodes, making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particularly valuable for organizations working across multiple process technologies or transitioning between technology generations.</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90204"/>
              <a:buNone/>
              <a:tabLst/>
              <a:defRPr/>
            </a:pP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Today's presentation is structured into four main sections. First, I'll provide an introduction and background on the challenges facing yield analysis in modern semiconductor manufacturing. Second, I'll present our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methodology, including the system overview, multi-agent architecture, knowledge integration mechanisms, and our integrated workflow. Third, I'll share our comprehensive experiment results, demonstrating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capabilities across budget-aware, precision-aware, and topology-aware scenarios. Finally, I'll conclude with our key contributions and future directions.</a:t>
            </a:r>
          </a:p>
          <a:p>
            <a:pPr marL="0" lvl="0" indent="0" algn="l" rtl="0">
              <a:spcBef>
                <a:spcPts val="0"/>
              </a:spcBef>
              <a:spcAft>
                <a:spcPts val="0"/>
              </a:spcAft>
              <a:buNone/>
            </a:pPr>
            <a:endParaRPr dirty="0"/>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research makes three fundamental contributions that collectively break through the impossible triangle of yield estimation, addressing the long-standing challenge of simultaneously achieving accuracy, efficiency, and adaptability. The first contribution is our LLM-Powered Multi-Agent Architecture, which introduces a novel three-layer design that strategically separates high-level planning from tactical execution. This architecture incorporates Retrieval-Augmented Generation for seamless domain knowledge integration and enables dynamic agent coordination for truly adaptive decision-making processes that can respond to changing conditions in real-time.</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second contribution involves Dynamic Knowledge Integration, where we combine historical performance data with real-time analysis to create a continuously learning system. Our implementation employs Tree-structured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Parzen</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Estimators for efficient hyperparameter optimization that adapts to different technology nodes and circuit characteristics. Additionally, our sliding window approach provides robust convergence assessment that balances accuracy requirements with computational efficiency, ensuring reliable results across diverse analysis scenarios.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third contribution is comprehensive Cross-Technology Validation, where we have proven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effectiveness across both 12nm and 40nm technology nodes, achieving up to 2.9 times reduction in computational cost while maintaining or improving estimation accuracy compared to existing state-of-the-art methods. This validation demonstrates the practical utility and broad applicability of our approach across different manufacturing technologies.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industrial impact of this work translates directly to significant time and cost savings for semiconductor manufacturers, enabling better yield predictions that can inform manufacturing decisions and design optimizations. The adaptability to technology scaling challenges makes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particularly valuable as the industry continues to push toward smaller process nodes with increasingly complex variation characteristics. The diagram illustrates how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uniquely positions itself at the center of the impossible triangle, successfully balancing all three critical requirements that have traditionally forced trade-offs in yield estimation approaches.</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a:extLst>
            <a:ext uri="{FF2B5EF4-FFF2-40B4-BE49-F238E27FC236}">
              <a16:creationId xmlns:a16="http://schemas.microsoft.com/office/drawing/2014/main" id="{27066BAE-7A4E-590E-4FC5-FAB087D54223}"/>
            </a:ext>
          </a:extLst>
        </p:cNvPr>
        <p:cNvGrpSpPr/>
        <p:nvPr/>
      </p:nvGrpSpPr>
      <p:grpSpPr>
        <a:xfrm>
          <a:off x="0" y="0"/>
          <a:ext cx="0" cy="0"/>
          <a:chOff x="0" y="0"/>
          <a:chExt cx="0" cy="0"/>
        </a:xfrm>
      </p:grpSpPr>
      <p:sp>
        <p:nvSpPr>
          <p:cNvPr id="113" name="Google Shape;113;p5:notes">
            <a:extLst>
              <a:ext uri="{FF2B5EF4-FFF2-40B4-BE49-F238E27FC236}">
                <a16:creationId xmlns:a16="http://schemas.microsoft.com/office/drawing/2014/main" id="{C13DB93E-D347-45BC-7038-F7C6A76CA9B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establishes a new paradigm for semiconductor yield estimation, achieving a 2.9× reduction in computational overhead while maintaining accuracy.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three key innovations work synergistically to create capabilities that exceed the sum of their individual contributions. The LLM-Powered Multi-Agent Architecture provides an innovative framework with specialized intelligent agents that directly addresses the impossible triangle challenge by balancing accuracy, efficiency, and adaptability through coordinated decision-making processes that leverage the reasoning capabilities of large language models.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Dynamic Knowledge Integration represents our second major innovation, utilizing Retrieval-Augmented Generation to incorporate domain-specific knowledge while maintaining a comprehensive database of validated methodologies including MNIS, HSCS, AOSM, and ACS. The Tree-structured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Parzen</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Estimator approach for hyperparameter optimization ensures that the system continuously adapts to achieve optimal performance across different scenarios and technology nodes.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Cross-Technology Validation, our third innovation, has been rigorously validated across TSMC 12nm and SMIC 40nm nodes, achieving between 5.84 and 20 times reduction in required simulations while maintaining or improving estimation accuracy across technologies. This comprehensive validation demonstrates not just the theoretical soundness of our approach but its practical utility in real-world semiconductor manufacturing scenarios.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Together, these innovations create a robust, intelligent framework that transforms how yield estimation is approached in modern semiconductor manufacturing, providing a foundation for continued advancement as technology nodes become increasingly challenging to analyze.</a:t>
            </a:r>
          </a:p>
        </p:txBody>
      </p:sp>
      <p:sp>
        <p:nvSpPr>
          <p:cNvPr id="114" name="Google Shape;114;p5:notes">
            <a:extLst>
              <a:ext uri="{FF2B5EF4-FFF2-40B4-BE49-F238E27FC236}">
                <a16:creationId xmlns:a16="http://schemas.microsoft.com/office/drawing/2014/main" id="{36E1268A-14B6-3D5E-0AA9-F57028237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8543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90204"/>
              <a:buNone/>
              <a:tabLst/>
              <a:defRPr/>
            </a:pP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Now let me conclude with our key findings and future directions. </a:t>
            </a:r>
          </a:p>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establishes a new paradigm for semiconductor yield estimation by successfully balancing computational efficiency and precision across circuit topologies. We achieve 5.84× to 20× reduction in required simulations while maintaining or improving accuracy. Our multi-agent architecture provides dynamic knowledge integration and optimization capabilities, with effective cross-technology validation across multiple circuit types.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Looking toward the future, we envision several exciting directions for expanding this work. EDA Integration represents a natural next step, where we plan to incorporate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into broader electronic design automation workflows, enabling seamless integration with existing design tools and methodologies used throughout the semiconductor industry. Circuit Topology Expansion will extend our capabilities to support more diverse and complex circuit architectures beyond SRAM, including analog circuits, processors, and emerging device technologies that present unique yield analysis challenges.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Enhanced Reasoning capabilities represent another promising direction, where we aim to improve agent reasoning capabilities for more nuanced analysis and recommendations that can provide deeper insights into yield optimization strategies. Industry Collaboration offers opportunities to partner with semiconductor manufacturers to validate and refine our methodologies in real production environments, ensuring that our academic innovations translate effectively to practical manufacturing benefits.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Finally, Academic Research directions include exploring novel AI techniques to further improve multi-agent coordination, investigating applications to other areas of electronic design automation, and developing new theoretical frameworks for intelligent optimization in complex engineering scenarios. These future directions ensure that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serves as a foundation for continued innovation in intelligent manufacturing and design optimization.</a:t>
            </a:r>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90204"/>
                <a:ea typeface="Arial" panose="020B0604020202090204"/>
                <a:cs typeface="Arial" panose="020B0604020202090204"/>
                <a:sym typeface="Arial" panose="020B0604020202090204"/>
              </a:rPr>
              <a:t>23</a:t>
            </a:fld>
            <a:endPar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3708121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I'd like to acknowledge our research team led by Prof. Wang Kang from the School of Integrated Circuit Science and Engineering at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Beihang</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University. Prof. Wang is a leading researcher in post-Moore era computing technologies with over 200 SCI journal publications and extensive work in in-memory computing AI chips, EDA toolchains, and algorithm acceleration.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collaborative effort represents the intersection of advanced AI techniques with critical semiconductor manufacturing challenges. </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90204"/>
                <a:ea typeface="Arial" panose="020B0604020202090204"/>
                <a:cs typeface="Arial" panose="020B0604020202090204"/>
                <a:sym typeface="Arial" panose="020B0604020202090204"/>
              </a:rPr>
              <a:t>24</a:t>
            </a:fld>
            <a:endPar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1531877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90204"/>
              <a:buNone/>
              <a:tabLst/>
              <a:defRPr/>
            </a:pP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work was supported by multiple funding sources including the Key R&amp;D Program of Shandong Province, Beijing Municipal Natural Science Foundation, Beijing Natural Science Foundation, Natural Science Foundation of China, and Beijing MSTC Program. </a:t>
            </a:r>
          </a:p>
          <a:p>
            <a:pPr marL="0" lvl="0" indent="0" algn="l" rtl="0">
              <a:spcBef>
                <a:spcPts val="0"/>
              </a:spcBef>
              <a:spcAft>
                <a:spcPts val="0"/>
              </a:spcAft>
              <a:buNone/>
            </a:pPr>
            <a:endParaRPr dirty="0"/>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Thank you for your attention.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represents a significant step forward in intelligent yield estimation, addressing real industrial challenges while opening new research directions. The combination of multi-agent systems, LLM reasoning, and domain-specific knowledge creates a powerful framework that we believe will transform how the semiconductor industry approaches yield analysis.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I welcome any questions you may have about our methodology, experimental results, or potential applications of this work. </a:t>
            </a:r>
          </a:p>
          <a:p>
            <a:pPr marL="0" lvl="0" indent="0" algn="l" rtl="0">
              <a:spcBef>
                <a:spcPts val="0"/>
              </a:spcBef>
              <a:spcAft>
                <a:spcPts val="0"/>
              </a:spcAft>
              <a:buNone/>
            </a:pPr>
            <a:endParaRPr dirty="0"/>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Let me begin by explaining why yield analysis is such a critical challenge in today's semiconductor industry. </a:t>
            </a:r>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As semiconductor technology advances toward smaller process nodes, yield analysis faces unprecedented complexity and demands. We've identified four fundamental challenges that create what we call the "impossible triangle" of yield analysis.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first challenge is growing circuit complexity. Modern integrated circuits contain billions of transistors, which exponentially increases the dimensionality of analysis and overwhelms traditional methods that were designed for simpler circuits. The second challenge involves process variation sensitivity, where shrinking feature sizes dramatically increase sensitivity to manufacturing variations in parameters like oxide thickness, threshold voltage, and carrier mobility. These variations can cause significant performance fluctuations that are difficult to predict and analyze.</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third challenge is computational inefficiency. Traditional Monte Carlo methods become prohibitively inefficient for rare failure events, requiring an impractical number of simulations that can take days or weeks to complete, making them unsuitable for modern design cycles. The fourth challenge is topology adaptability, where existing analysis methods often require expert knowledge to adapt to different circuit topologies, severely limiting their generalizability across diverse designs and technology nodes.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These challenges create the fundamental trade-off problem of simultaneously achieving high computational efficiency, estimation accuracy, and broad topology adaptability.</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90204"/>
                <a:ea typeface="Arial" panose="020B0604020202090204"/>
                <a:cs typeface="Arial" panose="020B0604020202090204"/>
                <a:sym typeface="Arial" panose="020B0604020202090204"/>
              </a:rPr>
              <a:t>4</a:t>
            </a:fld>
            <a:endPar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3076484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Let me elaborate on the specific limitations of current approaches: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Monte Carlo Simulation remains the gold standard for accuracy but is extremely inefficient for rare events with low failure probabilities. It requires excessive simulations and scales poorly with increasing circuit dimensions.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Importance Sampling methods like MNIS, GIS, and HSCS offer better efficiency but require substantial expert knowledge to define optimal sampling distributions. They're highly dependent on circuit topology and show poor generalization across different designs.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Surrogate Models including approaches like LRTA, BYA, and ASDK require extensive training data and show limited accuracy for complex, high-dimensional circuits. They need constant retraining for new designs and struggle with rare failure event prediction.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These limitations highlight the urgent need for a more intelligent, adaptive approach to yield estimation. </a:t>
            </a:r>
          </a:p>
          <a:p>
            <a:endParaRPr kumimoji="1" lang="zh-CN"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panose="020B0604020202090204"/>
                <a:ea typeface="Arial" panose="020B0604020202090204"/>
                <a:cs typeface="Arial" panose="020B0604020202090204"/>
                <a:sym typeface="Arial" panose="020B0604020202090204"/>
              </a:rPr>
              <a:t>5</a:t>
            </a:fld>
            <a:endParaRPr lang="en-US" sz="1200" b="0" i="0" u="none" strike="noStrike" cap="none">
              <a:solidFill>
                <a:schemeClr val="dk1"/>
              </a:solidFill>
              <a:latin typeface="Arial" panose="020B0604020202090204"/>
              <a:ea typeface="Arial" panose="020B0604020202090204"/>
              <a:cs typeface="Arial" panose="020B0604020202090204"/>
              <a:sym typeface="Arial" panose="020B0604020202090204"/>
            </a:endParaRPr>
          </a:p>
        </p:txBody>
      </p:sp>
    </p:spTree>
    <p:extLst>
      <p:ext uri="{BB962C8B-B14F-4D97-AF65-F5344CB8AC3E}">
        <p14:creationId xmlns:p14="http://schemas.microsoft.com/office/powerpoint/2010/main" val="1987116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slide illustrates the fundamental challenge we're addressing. Traditional methods can typically excel in one or two dimensions but fail to balance all three requirements simultaneously.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Monte Carlo provides high accuracy but low efficiency. Importance Sampling offers better efficiency but limited adaptability. Surrogate Models improve efficiency but depend heavily on training data. Advanced IS methods achieve good accuracy and efficiency but remain topology-specific. </a:t>
            </a:r>
          </a:p>
          <a:p>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YieldAgent's</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breakthrough lies in its ability to uniquely balance all three dimensions through our multi-agent framework. We achieve 5.84× to 20× reduction in simulations while maintaining or improving accuracy, demonstrated across both 12nm and 40nm technology nodes. </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represents a paradigm shift from fixed, single-method approaches to dynamic, intelligent strategy integration. </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90204"/>
              <a:buNone/>
              <a:tabLst/>
              <a:defRPr/>
            </a:pP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Now let me introduce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 our novel LLM-powered framework for yield estimation that transforms how we approach this critical challenge. </a:t>
            </a:r>
          </a:p>
          <a:p>
            <a:pPr marL="0" lvl="0" indent="0" algn="l" rtl="0">
              <a:spcBef>
                <a:spcPts val="0"/>
              </a:spcBef>
              <a:spcAft>
                <a:spcPts val="0"/>
              </a:spcAft>
              <a:buNone/>
            </a:pPr>
            <a:endParaRPr dirty="0"/>
          </a:p>
        </p:txBody>
      </p:sp>
      <p:sp>
        <p:nvSpPr>
          <p:cNvPr id="94" name="Google Shape;9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is built on three key capabilities that distinguish it from existing approaches and enable it to break through the impossible triangle. The first capability is budget-aware resource optimization, where the system intelligently allocates computational resources based on analysis requirements and constraints, maximizing effectiveness within budget limitations. This ensures optimal use of available computing power by dynamically adjusting the allocation of simulations across different methods based on their performance characteristics and the remaining computational budget.</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second capability is precision-guided estimation, where </a:t>
            </a:r>
            <a:r>
              <a:rPr lang="en" altLang="zh-CN" sz="1200" b="0" i="0" u="none" strike="noStrike" cap="none" dirty="0" err="1">
                <a:solidFill>
                  <a:schemeClr val="dk1"/>
                </a:solidFill>
                <a:effectLst/>
                <a:latin typeface="Arial" panose="020B0604020202090204"/>
                <a:ea typeface="Arial" panose="020B0604020202090204"/>
                <a:cs typeface="Arial" panose="020B0604020202090204"/>
                <a:sym typeface="Arial" panose="020B0604020202090204"/>
              </a:rPr>
              <a:t>YieldAgent</a:t>
            </a:r>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 dynamically adjusts estimation strategies to achieve required precision levels by employing advanced statistical techniques for convergence assessment. This allows for flexible quality control based on specific needs, automatically switching between faster approximate methods and more precise techniques as convergence requirements dictate.</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third capability is topology-aware method selection, where the framework adapts analysis approaches based on circuit characteristics across different technology nodes, ensuring optimal method selection for each specific design. The system learns from historical performance data and real-time analysis to select the most appropriate combination of methods for each unique circuit topology and technology node combination.</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key advantage of this approach is the dynamic integration of methods, providing adaptability and efficiency that traditional single-method approaches cannot match.</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Our multi-agent architecture implements a hierarchical three-layer design that separates strategic planning from tactical execution, enabling specialized expertise at each level while maintaining coordinated system-wide behavior. The Strategic Layer contains the Strategy Agent, which operates at the highest level to set goals and analyze circuit characteristics for developing high-level estimation strategies. This agent leverages LLM reasoning capabilities to understand the overall requirements and constraints of each yield analysis task.</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Coordination Layer features two specialized agents working in harmony. The Coordination Agent manages tasks and method selection, serving as the central coordinator that translates high-level strategies into specific execution plans. The Database Agent handles knowledge integration and retrieval of historical performance data, maintaining the institutional memory of what methods work best under different conditions.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The Execution Layer comprises four specialized agents that handle the detailed implementation work. The Code Generation Agent creates tailored implementations of selected methods, producing executable code optimized for the specific circuit and analysis requirements. The Execution Agent manages simulation resources and workflow execution, ensuring efficient utilization of computational resources. The Analysis Agent evaluates convergence and results, providing real-time feedback on estimation quality and convergence status. Finally, the Optimizer Agent tunes hyperparameters dynamically using advanced optimization techniques to ensure peak performance throughout the analysis process.</a:t>
            </a:r>
          </a:p>
          <a:p>
            <a:r>
              <a:rPr lang="en" altLang="zh-CN" sz="1200" b="0" i="0" u="none" strike="noStrike" cap="none" dirty="0">
                <a:solidFill>
                  <a:schemeClr val="dk1"/>
                </a:solidFill>
                <a:effectLst/>
                <a:latin typeface="Arial" panose="020B0604020202090204"/>
                <a:ea typeface="Arial" panose="020B0604020202090204"/>
                <a:cs typeface="Arial" panose="020B0604020202090204"/>
                <a:sym typeface="Arial" panose="020B0604020202090204"/>
              </a:rPr>
              <a:t>This separation of concerns enables each agent to specialize in its domain while maintaining systematic coordination through LLM-based reasoning.</a:t>
            </a: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16" name="Google Shape;16;p11" descr="A blue and purple background with orange lines&#10;&#10;Description automatically generated"/>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17" name="Google Shape;17;p11"/>
          <p:cNvSpPr txBox="1">
            <a:spLocks noGrp="1"/>
          </p:cNvSpPr>
          <p:nvPr>
            <p:ph type="ctrTitle"/>
          </p:nvPr>
        </p:nvSpPr>
        <p:spPr>
          <a:xfrm>
            <a:off x="1524000" y="767634"/>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Arial" panose="020B0604020202090204"/>
              <a:buNone/>
              <a:defRPr sz="6000" b="1" i="0">
                <a:solidFill>
                  <a:schemeClr val="lt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1524000" y="3247309"/>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b="0" i="0">
                <a:solidFill>
                  <a:schemeClr val="lt1"/>
                </a:solidFill>
                <a:latin typeface="Arial" panose="020B0604020202090204"/>
                <a:ea typeface="Arial" panose="020B0604020202090204"/>
                <a:cs typeface="Arial" panose="020B0604020202090204"/>
                <a:sym typeface="Arial" panose="020B0604020202090204"/>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11"/>
          <p:cNvPicPr preferRelativeResize="0"/>
          <p:nvPr/>
        </p:nvPicPr>
        <p:blipFill rotWithShape="1">
          <a:blip r:embed="rId3"/>
          <a:srcRect/>
          <a:stretch>
            <a:fillRect/>
          </a:stretch>
        </p:blipFill>
        <p:spPr>
          <a:xfrm>
            <a:off x="146546" y="4903071"/>
            <a:ext cx="4272916" cy="1793570"/>
          </a:xfrm>
          <a:prstGeom prst="rect">
            <a:avLst/>
          </a:prstGeom>
          <a:noFill/>
          <a:ln>
            <a:noFill/>
          </a:ln>
        </p:spPr>
      </p:pic>
      <p:pic>
        <p:nvPicPr>
          <p:cNvPr id="20" name="Google Shape;20;p11" descr="A logo with a black background&#10;&#10;Description automatically generated"/>
          <p:cNvPicPr preferRelativeResize="0"/>
          <p:nvPr/>
        </p:nvPicPr>
        <p:blipFill rotWithShape="1">
          <a:blip r:embed="rId4"/>
          <a:srcRect/>
          <a:stretch>
            <a:fillRect/>
          </a:stretch>
        </p:blipFill>
        <p:spPr>
          <a:xfrm>
            <a:off x="7965896" y="6089190"/>
            <a:ext cx="3886200" cy="5432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
        <p:cNvGrpSpPr/>
        <p:nvPr/>
      </p:nvGrpSpPr>
      <p:grpSpPr>
        <a:xfrm>
          <a:off x="0" y="0"/>
          <a:ext cx="0" cy="0"/>
          <a:chOff x="0" y="0"/>
          <a:chExt cx="0" cy="0"/>
        </a:xfrm>
      </p:grpSpPr>
      <p:pic>
        <p:nvPicPr>
          <p:cNvPr id="79" name="Google Shape;79;p20" descr="A black and pink rectangle&#10;&#10;Description automatically generated"/>
          <p:cNvPicPr preferRelativeResize="0"/>
          <p:nvPr/>
        </p:nvPicPr>
        <p:blipFill rotWithShape="1">
          <a:blip r:embed="rId2"/>
          <a:srcRect t="15808"/>
          <a:stretch>
            <a:fillRect/>
          </a:stretch>
        </p:blipFill>
        <p:spPr>
          <a:xfrm flipH="1">
            <a:off x="0" y="-1"/>
            <a:ext cx="12192000" cy="1825625"/>
          </a:xfrm>
          <a:prstGeom prst="rect">
            <a:avLst/>
          </a:prstGeom>
          <a:noFill/>
          <a:ln>
            <a:noFill/>
          </a:ln>
        </p:spPr>
      </p:pic>
      <p:sp>
        <p:nvSpPr>
          <p:cNvPr id="80" name="Google Shape;80;p20"/>
          <p:cNvSpPr txBox="1">
            <a:spLocks noGrp="1"/>
          </p:cNvSpPr>
          <p:nvPr>
            <p:ph type="title"/>
          </p:nvPr>
        </p:nvSpPr>
        <p:spPr>
          <a:xfrm>
            <a:off x="463463" y="18255"/>
            <a:ext cx="1136535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0"/>
          <p:cNvSpPr txBox="1">
            <a:spLocks noGrp="1"/>
          </p:cNvSpPr>
          <p:nvPr>
            <p:ph type="body" idx="1"/>
          </p:nvPr>
        </p:nvSpPr>
        <p:spPr>
          <a:xfrm>
            <a:off x="463463" y="2104373"/>
            <a:ext cx="11365350" cy="354486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82" name="Google Shape;82;p20"/>
          <p:cNvPicPr preferRelativeResize="0"/>
          <p:nvPr/>
        </p:nvPicPr>
        <p:blipFill rotWithShape="1">
          <a:blip r:embed="rId3"/>
          <a:srcRect/>
          <a:stretch>
            <a:fillRect/>
          </a:stretch>
        </p:blipFill>
        <p:spPr>
          <a:xfrm>
            <a:off x="250826" y="5784981"/>
            <a:ext cx="1074540" cy="1074540"/>
          </a:xfrm>
          <a:prstGeom prst="rect">
            <a:avLst/>
          </a:prstGeom>
          <a:noFill/>
          <a:ln>
            <a:noFill/>
          </a:ln>
        </p:spPr>
      </p:pic>
      <p:sp>
        <p:nvSpPr>
          <p:cNvPr id="83" name="Google Shape;8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0"/>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1"/>
        <p:cNvGrpSpPr/>
        <p:nvPr/>
      </p:nvGrpSpPr>
      <p:grpSpPr>
        <a:xfrm>
          <a:off x="0" y="0"/>
          <a:ext cx="0" cy="0"/>
          <a:chOff x="0" y="0"/>
          <a:chExt cx="0" cy="0"/>
        </a:xfrm>
      </p:grpSpPr>
      <p:pic>
        <p:nvPicPr>
          <p:cNvPr id="22" name="Google Shape;22;p12"/>
          <p:cNvPicPr preferRelativeResize="0"/>
          <p:nvPr/>
        </p:nvPicPr>
        <p:blipFill rotWithShape="1">
          <a:blip r:embed="rId2"/>
          <a:srcRect/>
          <a:stretch>
            <a:fillRect/>
          </a:stretch>
        </p:blipFill>
        <p:spPr>
          <a:xfrm>
            <a:off x="0" y="0"/>
            <a:ext cx="12192000" cy="6858000"/>
          </a:xfrm>
          <a:prstGeom prst="rect">
            <a:avLst/>
          </a:prstGeom>
          <a:noFill/>
          <a:ln>
            <a:noFill/>
          </a:ln>
        </p:spPr>
      </p:pic>
      <p:sp>
        <p:nvSpPr>
          <p:cNvPr id="23" name="Google Shape;23;p12"/>
          <p:cNvSpPr txBox="1">
            <a:spLocks noGrp="1"/>
          </p:cNvSpPr>
          <p:nvPr>
            <p:ph type="title"/>
          </p:nvPr>
        </p:nvSpPr>
        <p:spPr>
          <a:xfrm>
            <a:off x="431158" y="2418654"/>
            <a:ext cx="5866901" cy="232800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Arial" panose="020B0604020202090204"/>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 name="Google Shape;24;p12" descr="A logo with a black background&#10;&#10;Description automatically generated"/>
          <p:cNvPicPr preferRelativeResize="0"/>
          <p:nvPr/>
        </p:nvPicPr>
        <p:blipFill rotWithShape="1">
          <a:blip r:embed="rId3"/>
          <a:srcRect/>
          <a:stretch>
            <a:fillRect/>
          </a:stretch>
        </p:blipFill>
        <p:spPr>
          <a:xfrm>
            <a:off x="7965896" y="6089190"/>
            <a:ext cx="3886200" cy="543232"/>
          </a:xfrm>
          <a:prstGeom prst="rect">
            <a:avLst/>
          </a:prstGeom>
          <a:noFill/>
          <a:ln>
            <a:noFill/>
          </a:ln>
        </p:spPr>
      </p:pic>
      <p:pic>
        <p:nvPicPr>
          <p:cNvPr id="25" name="Google Shape;25;p12"/>
          <p:cNvPicPr preferRelativeResize="0"/>
          <p:nvPr/>
        </p:nvPicPr>
        <p:blipFill rotWithShape="1">
          <a:blip r:embed="rId4"/>
          <a:srcRect/>
          <a:stretch>
            <a:fillRect/>
          </a:stretch>
        </p:blipFill>
        <p:spPr>
          <a:xfrm>
            <a:off x="146546" y="4903071"/>
            <a:ext cx="4272916" cy="17935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
        <p:cNvGrpSpPr/>
        <p:nvPr/>
      </p:nvGrpSpPr>
      <p:grpSpPr>
        <a:xfrm>
          <a:off x="0" y="0"/>
          <a:ext cx="0" cy="0"/>
          <a:chOff x="0" y="0"/>
          <a:chExt cx="0" cy="0"/>
        </a:xfrm>
      </p:grpSpPr>
      <p:pic>
        <p:nvPicPr>
          <p:cNvPr id="27" name="Google Shape;27;p13" descr="A white background with orange lines&#10;&#10;Description automatically generated"/>
          <p:cNvPicPr preferRelativeResize="0"/>
          <p:nvPr/>
        </p:nvPicPr>
        <p:blipFill rotWithShape="1">
          <a:blip r:embed="rId2"/>
          <a:srcRect/>
          <a:stretch>
            <a:fillRect/>
          </a:stretch>
        </p:blipFill>
        <p:spPr>
          <a:xfrm>
            <a:off x="4765346" y="-4763"/>
            <a:ext cx="7007883" cy="6858000"/>
          </a:xfrm>
          <a:prstGeom prst="rect">
            <a:avLst/>
          </a:prstGeom>
          <a:noFill/>
          <a:ln>
            <a:noFill/>
          </a:ln>
        </p:spPr>
      </p:pic>
      <p:sp>
        <p:nvSpPr>
          <p:cNvPr id="28" name="Google Shape;28;p13"/>
          <p:cNvSpPr txBox="1">
            <a:spLocks noGrp="1"/>
          </p:cNvSpPr>
          <p:nvPr>
            <p:ph type="title"/>
          </p:nvPr>
        </p:nvSpPr>
        <p:spPr>
          <a:xfrm>
            <a:off x="395222" y="457200"/>
            <a:ext cx="437680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panose="020B060402020209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3"/>
          <p:cNvSpPr>
            <a:spLocks noGrp="1"/>
          </p:cNvSpPr>
          <p:nvPr>
            <p:ph type="pic" idx="2"/>
          </p:nvPr>
        </p:nvSpPr>
        <p:spPr>
          <a:xfrm>
            <a:off x="6439945" y="-123824"/>
            <a:ext cx="8132264" cy="7073900"/>
          </a:xfrm>
          <a:prstGeom prst="hexagon">
            <a:avLst>
              <a:gd name="adj" fmla="val 25000"/>
              <a:gd name="vf" fmla="val 115470"/>
            </a:avLst>
          </a:prstGeom>
          <a:noFill/>
          <a:ln w="38100" cap="flat" cmpd="sng">
            <a:solidFill>
              <a:schemeClr val="accent2"/>
            </a:solidFill>
            <a:prstDash val="solid"/>
            <a:round/>
            <a:headEnd type="none" w="sm" len="sm"/>
            <a:tailEnd type="none" w="sm" len="sm"/>
          </a:ln>
        </p:spPr>
      </p:sp>
      <p:sp>
        <p:nvSpPr>
          <p:cNvPr id="30" name="Google Shape;30;p13"/>
          <p:cNvSpPr txBox="1">
            <a:spLocks noGrp="1"/>
          </p:cNvSpPr>
          <p:nvPr>
            <p:ph type="body" idx="1"/>
          </p:nvPr>
        </p:nvSpPr>
        <p:spPr>
          <a:xfrm>
            <a:off x="395222" y="2057400"/>
            <a:ext cx="437680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1" name="Google Shape;31;p13"/>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pic>
        <p:nvPicPr>
          <p:cNvPr id="32" name="Google Shape;32;p13"/>
          <p:cNvPicPr preferRelativeResize="0"/>
          <p:nvPr/>
        </p:nvPicPr>
        <p:blipFill rotWithShape="1">
          <a:blip r:embed="rId3"/>
          <a:srcRect/>
          <a:stretch>
            <a:fillRect/>
          </a:stretch>
        </p:blipFill>
        <p:spPr>
          <a:xfrm>
            <a:off x="250826" y="5784981"/>
            <a:ext cx="1074540" cy="107454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3"/>
        <p:cNvGrpSpPr/>
        <p:nvPr/>
      </p:nvGrpSpPr>
      <p:grpSpPr>
        <a:xfrm>
          <a:off x="0" y="0"/>
          <a:ext cx="0" cy="0"/>
          <a:chOff x="0" y="0"/>
          <a:chExt cx="0" cy="0"/>
        </a:xfrm>
      </p:grpSpPr>
      <p:pic>
        <p:nvPicPr>
          <p:cNvPr id="34" name="Google Shape;34;p14" descr="A black and pink rectangle&#10;&#10;Description automatically generated"/>
          <p:cNvPicPr preferRelativeResize="0"/>
          <p:nvPr/>
        </p:nvPicPr>
        <p:blipFill rotWithShape="1">
          <a:blip r:embed="rId2"/>
          <a:srcRect t="15808"/>
          <a:stretch>
            <a:fillRect/>
          </a:stretch>
        </p:blipFill>
        <p:spPr>
          <a:xfrm flipH="1">
            <a:off x="0" y="0"/>
            <a:ext cx="12192000" cy="1825625"/>
          </a:xfrm>
          <a:prstGeom prst="rect">
            <a:avLst/>
          </a:prstGeom>
          <a:noFill/>
          <a:ln>
            <a:noFill/>
          </a:ln>
        </p:spPr>
      </p:pic>
      <p:sp>
        <p:nvSpPr>
          <p:cNvPr id="35" name="Google Shape;35;p14"/>
          <p:cNvSpPr txBox="1">
            <a:spLocks noGrp="1"/>
          </p:cNvSpPr>
          <p:nvPr>
            <p:ph type="body" idx="1"/>
          </p:nvPr>
        </p:nvSpPr>
        <p:spPr>
          <a:xfrm>
            <a:off x="463463" y="2104373"/>
            <a:ext cx="11365350" cy="354486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sz="18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4"/>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
        <p:nvSpPr>
          <p:cNvPr id="39" name="Google Shape;39;p14"/>
          <p:cNvSpPr txBox="1">
            <a:spLocks noGrp="1"/>
          </p:cNvSpPr>
          <p:nvPr>
            <p:ph type="title"/>
          </p:nvPr>
        </p:nvSpPr>
        <p:spPr>
          <a:xfrm>
            <a:off x="395221" y="0"/>
            <a:ext cx="11433591"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 name="Google Shape;40;p14"/>
          <p:cNvPicPr preferRelativeResize="0"/>
          <p:nvPr/>
        </p:nvPicPr>
        <p:blipFill rotWithShape="1">
          <a:blip r:embed="rId3"/>
          <a:srcRect/>
          <a:stretch>
            <a:fillRect/>
          </a:stretch>
        </p:blipFill>
        <p:spPr>
          <a:xfrm>
            <a:off x="250826" y="5784981"/>
            <a:ext cx="1074540" cy="10745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1"/>
        <p:cNvGrpSpPr/>
        <p:nvPr/>
      </p:nvGrpSpPr>
      <p:grpSpPr>
        <a:xfrm>
          <a:off x="0" y="0"/>
          <a:ext cx="0" cy="0"/>
          <a:chOff x="0" y="0"/>
          <a:chExt cx="0" cy="0"/>
        </a:xfrm>
      </p:grpSpPr>
      <p:pic>
        <p:nvPicPr>
          <p:cNvPr id="42" name="Google Shape;42;p15" descr="A black and pink rectangle&#10;&#10;Description automatically generated"/>
          <p:cNvPicPr preferRelativeResize="0"/>
          <p:nvPr/>
        </p:nvPicPr>
        <p:blipFill rotWithShape="1">
          <a:blip r:embed="rId2"/>
          <a:srcRect t="15808"/>
          <a:stretch>
            <a:fillRect/>
          </a:stretch>
        </p:blipFill>
        <p:spPr>
          <a:xfrm flipH="1">
            <a:off x="0" y="-1"/>
            <a:ext cx="12192000" cy="1825625"/>
          </a:xfrm>
          <a:prstGeom prst="rect">
            <a:avLst/>
          </a:prstGeom>
          <a:noFill/>
          <a:ln>
            <a:noFill/>
          </a:ln>
        </p:spPr>
      </p:pic>
      <p:sp>
        <p:nvSpPr>
          <p:cNvPr id="43" name="Google Shape;43;p1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pic>
        <p:nvPicPr>
          <p:cNvPr id="47" name="Google Shape;47;p15"/>
          <p:cNvPicPr preferRelativeResize="0"/>
          <p:nvPr/>
        </p:nvPicPr>
        <p:blipFill rotWithShape="1">
          <a:blip r:embed="rId3"/>
          <a:srcRect/>
          <a:stretch>
            <a:fillRect/>
          </a:stretch>
        </p:blipFill>
        <p:spPr>
          <a:xfrm>
            <a:off x="250826" y="5784981"/>
            <a:ext cx="1074540" cy="10745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ngleSpeaker">
  <p:cSld name="SingleSpeaker">
    <p:spTree>
      <p:nvGrpSpPr>
        <p:cNvPr id="1" name="Shape 48"/>
        <p:cNvGrpSpPr/>
        <p:nvPr/>
      </p:nvGrpSpPr>
      <p:grpSpPr>
        <a:xfrm>
          <a:off x="0" y="0"/>
          <a:ext cx="0" cy="0"/>
          <a:chOff x="0" y="0"/>
          <a:chExt cx="0" cy="0"/>
        </a:xfrm>
      </p:grpSpPr>
      <p:pic>
        <p:nvPicPr>
          <p:cNvPr id="49" name="Google Shape;49;p16"/>
          <p:cNvPicPr preferRelativeResize="0"/>
          <p:nvPr/>
        </p:nvPicPr>
        <p:blipFill rotWithShape="1">
          <a:blip r:embed="rId2"/>
          <a:srcRect/>
          <a:stretch>
            <a:fillRect/>
          </a:stretch>
        </p:blipFill>
        <p:spPr>
          <a:xfrm flipH="1">
            <a:off x="0" y="0"/>
            <a:ext cx="12192000" cy="6858000"/>
          </a:xfrm>
          <a:prstGeom prst="rect">
            <a:avLst/>
          </a:prstGeom>
          <a:noFill/>
          <a:ln>
            <a:noFill/>
          </a:ln>
        </p:spPr>
      </p:pic>
      <p:sp>
        <p:nvSpPr>
          <p:cNvPr id="50" name="Google Shape;50;p16"/>
          <p:cNvSpPr txBox="1">
            <a:spLocks noGrp="1"/>
          </p:cNvSpPr>
          <p:nvPr>
            <p:ph type="title"/>
          </p:nvPr>
        </p:nvSpPr>
        <p:spPr>
          <a:xfrm>
            <a:off x="6888971" y="1741470"/>
            <a:ext cx="437680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000"/>
              <a:buFont typeface="Arial" panose="020B0604020202090204"/>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6"/>
          <p:cNvSpPr>
            <a:spLocks noGrp="1"/>
          </p:cNvSpPr>
          <p:nvPr>
            <p:ph type="pic" idx="2"/>
          </p:nvPr>
        </p:nvSpPr>
        <p:spPr>
          <a:xfrm>
            <a:off x="1290181" y="1171834"/>
            <a:ext cx="4988954" cy="4339672"/>
          </a:xfrm>
          <a:prstGeom prst="hexagon">
            <a:avLst>
              <a:gd name="adj" fmla="val 25000"/>
              <a:gd name="vf" fmla="val 115470"/>
            </a:avLst>
          </a:prstGeom>
          <a:solidFill>
            <a:schemeClr val="lt1"/>
          </a:solidFill>
          <a:ln w="38100" cap="flat" cmpd="sng">
            <a:solidFill>
              <a:schemeClr val="accent2"/>
            </a:solidFill>
            <a:prstDash val="solid"/>
            <a:round/>
            <a:headEnd type="none" w="sm" len="sm"/>
            <a:tailEnd type="none" w="sm" len="sm"/>
          </a:ln>
        </p:spPr>
      </p:sp>
      <p:sp>
        <p:nvSpPr>
          <p:cNvPr id="52" name="Google Shape;52;p16"/>
          <p:cNvSpPr txBox="1">
            <a:spLocks noGrp="1"/>
          </p:cNvSpPr>
          <p:nvPr>
            <p:ph type="body" idx="1"/>
          </p:nvPr>
        </p:nvSpPr>
        <p:spPr>
          <a:xfrm>
            <a:off x="6888971" y="3341670"/>
            <a:ext cx="4376803" cy="7688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p16"/>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
        <p:nvSpPr>
          <p:cNvPr id="54" name="Google Shape;54;p16"/>
          <p:cNvSpPr txBox="1">
            <a:spLocks noGrp="1"/>
          </p:cNvSpPr>
          <p:nvPr>
            <p:ph type="body" idx="3"/>
          </p:nvPr>
        </p:nvSpPr>
        <p:spPr>
          <a:xfrm>
            <a:off x="6888971" y="4176450"/>
            <a:ext cx="2741613" cy="86677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800"/>
              <a:buNone/>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5" name="Google Shape;55;p16"/>
          <p:cNvPicPr preferRelativeResize="0"/>
          <p:nvPr/>
        </p:nvPicPr>
        <p:blipFill rotWithShape="1">
          <a:blip r:embed="rId3"/>
          <a:srcRect/>
          <a:stretch>
            <a:fillRect/>
          </a:stretch>
        </p:blipFill>
        <p:spPr>
          <a:xfrm>
            <a:off x="250826" y="5784981"/>
            <a:ext cx="1074540" cy="107454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ultiSpeaker">
  <p:cSld name="MultiSpeaker">
    <p:spTree>
      <p:nvGrpSpPr>
        <p:cNvPr id="1" name="Shape 56"/>
        <p:cNvGrpSpPr/>
        <p:nvPr/>
      </p:nvGrpSpPr>
      <p:grpSpPr>
        <a:xfrm>
          <a:off x="0" y="0"/>
          <a:ext cx="0" cy="0"/>
          <a:chOff x="0" y="0"/>
          <a:chExt cx="0" cy="0"/>
        </a:xfrm>
      </p:grpSpPr>
      <p:pic>
        <p:nvPicPr>
          <p:cNvPr id="57" name="Google Shape;57;p17" descr="A white background with orange lines&#10;&#10;Description automatically generated"/>
          <p:cNvPicPr preferRelativeResize="0"/>
          <p:nvPr/>
        </p:nvPicPr>
        <p:blipFill rotWithShape="1">
          <a:blip r:embed="rId2"/>
          <a:srcRect t="70795"/>
          <a:stretch>
            <a:fillRect/>
          </a:stretch>
        </p:blipFill>
        <p:spPr>
          <a:xfrm rot="10800000">
            <a:off x="5184115" y="4855141"/>
            <a:ext cx="7007883" cy="2002859"/>
          </a:xfrm>
          <a:prstGeom prst="rect">
            <a:avLst/>
          </a:prstGeom>
          <a:noFill/>
          <a:ln>
            <a:noFill/>
          </a:ln>
        </p:spPr>
      </p:pic>
      <p:pic>
        <p:nvPicPr>
          <p:cNvPr id="58" name="Google Shape;58;p17" descr="A white background with orange lines&#10;&#10;Description automatically generated"/>
          <p:cNvPicPr preferRelativeResize="0"/>
          <p:nvPr/>
        </p:nvPicPr>
        <p:blipFill rotWithShape="1">
          <a:blip r:embed="rId2"/>
          <a:srcRect t="50000" r="25469"/>
          <a:stretch>
            <a:fillRect/>
          </a:stretch>
        </p:blipFill>
        <p:spPr>
          <a:xfrm flipH="1">
            <a:off x="-1" y="0"/>
            <a:ext cx="5223079" cy="3429001"/>
          </a:xfrm>
          <a:prstGeom prst="rect">
            <a:avLst/>
          </a:prstGeom>
          <a:noFill/>
          <a:ln>
            <a:noFill/>
          </a:ln>
        </p:spPr>
      </p:pic>
      <p:pic>
        <p:nvPicPr>
          <p:cNvPr id="59" name="Google Shape;59;p17" descr="A white background with orange lines&#10;&#10;Description automatically generated"/>
          <p:cNvPicPr preferRelativeResize="0"/>
          <p:nvPr/>
        </p:nvPicPr>
        <p:blipFill rotWithShape="1">
          <a:blip r:embed="rId2"/>
          <a:srcRect t="50000"/>
          <a:stretch>
            <a:fillRect/>
          </a:stretch>
        </p:blipFill>
        <p:spPr>
          <a:xfrm>
            <a:off x="5184117" y="0"/>
            <a:ext cx="7007883" cy="3429000"/>
          </a:xfrm>
          <a:prstGeom prst="rect">
            <a:avLst/>
          </a:prstGeom>
          <a:noFill/>
          <a:ln>
            <a:noFill/>
          </a:ln>
        </p:spPr>
      </p:pic>
      <p:sp>
        <p:nvSpPr>
          <p:cNvPr id="60" name="Google Shape;60;p17"/>
          <p:cNvSpPr txBox="1">
            <a:spLocks noGrp="1"/>
          </p:cNvSpPr>
          <p:nvPr>
            <p:ph type="title"/>
          </p:nvPr>
        </p:nvSpPr>
        <p:spPr>
          <a:xfrm>
            <a:off x="432050" y="3077329"/>
            <a:ext cx="2562512" cy="88727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700"/>
              <a:buFont typeface="Arial" panose="020B0604020202090204"/>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7"/>
          <p:cNvSpPr>
            <a:spLocks noGrp="1"/>
          </p:cNvSpPr>
          <p:nvPr>
            <p:ph type="pic" idx="2"/>
          </p:nvPr>
        </p:nvSpPr>
        <p:spPr>
          <a:xfrm>
            <a:off x="685193" y="922452"/>
            <a:ext cx="2147768" cy="1868249"/>
          </a:xfrm>
          <a:prstGeom prst="hexagon">
            <a:avLst>
              <a:gd name="adj" fmla="val 25000"/>
              <a:gd name="vf" fmla="val 115470"/>
            </a:avLst>
          </a:prstGeom>
          <a:solidFill>
            <a:schemeClr val="lt1"/>
          </a:solidFill>
          <a:ln w="38100" cap="flat" cmpd="sng">
            <a:solidFill>
              <a:schemeClr val="accent2"/>
            </a:solidFill>
            <a:prstDash val="solid"/>
            <a:round/>
            <a:headEnd type="none" w="sm" len="sm"/>
            <a:tailEnd type="none" w="sm" len="sm"/>
          </a:ln>
        </p:spPr>
      </p:sp>
      <p:sp>
        <p:nvSpPr>
          <p:cNvPr id="62" name="Google Shape;62;p17"/>
          <p:cNvSpPr txBox="1">
            <a:spLocks noGrp="1"/>
          </p:cNvSpPr>
          <p:nvPr>
            <p:ph type="body" idx="1"/>
          </p:nvPr>
        </p:nvSpPr>
        <p:spPr>
          <a:xfrm>
            <a:off x="432050" y="3964607"/>
            <a:ext cx="2562512" cy="12422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7"/>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
        <p:nvSpPr>
          <p:cNvPr id="64" name="Google Shape;64;p17"/>
          <p:cNvSpPr>
            <a:spLocks noGrp="1"/>
          </p:cNvSpPr>
          <p:nvPr>
            <p:ph type="pic" idx="3"/>
          </p:nvPr>
        </p:nvSpPr>
        <p:spPr>
          <a:xfrm>
            <a:off x="3576475" y="922452"/>
            <a:ext cx="2147768" cy="1868249"/>
          </a:xfrm>
          <a:prstGeom prst="hexagon">
            <a:avLst>
              <a:gd name="adj" fmla="val 25000"/>
              <a:gd name="vf" fmla="val 115470"/>
            </a:avLst>
          </a:prstGeom>
          <a:solidFill>
            <a:schemeClr val="lt1"/>
          </a:solidFill>
          <a:ln w="38100" cap="flat" cmpd="sng">
            <a:solidFill>
              <a:schemeClr val="accent2"/>
            </a:solidFill>
            <a:prstDash val="solid"/>
            <a:round/>
            <a:headEnd type="none" w="sm" len="sm"/>
            <a:tailEnd type="none" w="sm" len="sm"/>
          </a:ln>
        </p:spPr>
      </p:sp>
      <p:sp>
        <p:nvSpPr>
          <p:cNvPr id="65" name="Google Shape;65;p17"/>
          <p:cNvSpPr>
            <a:spLocks noGrp="1"/>
          </p:cNvSpPr>
          <p:nvPr>
            <p:ph type="pic" idx="4"/>
          </p:nvPr>
        </p:nvSpPr>
        <p:spPr>
          <a:xfrm>
            <a:off x="6467757" y="922452"/>
            <a:ext cx="2147768" cy="1868249"/>
          </a:xfrm>
          <a:prstGeom prst="hexagon">
            <a:avLst>
              <a:gd name="adj" fmla="val 25000"/>
              <a:gd name="vf" fmla="val 115470"/>
            </a:avLst>
          </a:prstGeom>
          <a:solidFill>
            <a:schemeClr val="lt1"/>
          </a:solidFill>
          <a:ln w="38100" cap="flat" cmpd="sng">
            <a:solidFill>
              <a:schemeClr val="accent2"/>
            </a:solidFill>
            <a:prstDash val="solid"/>
            <a:round/>
            <a:headEnd type="none" w="sm" len="sm"/>
            <a:tailEnd type="none" w="sm" len="sm"/>
          </a:ln>
        </p:spPr>
      </p:sp>
      <p:sp>
        <p:nvSpPr>
          <p:cNvPr id="66" name="Google Shape;66;p17"/>
          <p:cNvSpPr>
            <a:spLocks noGrp="1"/>
          </p:cNvSpPr>
          <p:nvPr>
            <p:ph type="pic" idx="5"/>
          </p:nvPr>
        </p:nvSpPr>
        <p:spPr>
          <a:xfrm>
            <a:off x="9359039" y="922452"/>
            <a:ext cx="2147768" cy="1868249"/>
          </a:xfrm>
          <a:prstGeom prst="hexagon">
            <a:avLst>
              <a:gd name="adj" fmla="val 25000"/>
              <a:gd name="vf" fmla="val 115470"/>
            </a:avLst>
          </a:prstGeom>
          <a:solidFill>
            <a:schemeClr val="lt1"/>
          </a:solidFill>
          <a:ln w="38100" cap="flat" cmpd="sng">
            <a:solidFill>
              <a:schemeClr val="accent2"/>
            </a:solidFill>
            <a:prstDash val="solid"/>
            <a:round/>
            <a:headEnd type="none" w="sm" len="sm"/>
            <a:tailEnd type="none" w="sm" len="sm"/>
          </a:ln>
        </p:spPr>
      </p:sp>
      <p:sp>
        <p:nvSpPr>
          <p:cNvPr id="67" name="Google Shape;67;p17"/>
          <p:cNvSpPr txBox="1">
            <a:spLocks noGrp="1"/>
          </p:cNvSpPr>
          <p:nvPr>
            <p:ph type="body" idx="6"/>
          </p:nvPr>
        </p:nvSpPr>
        <p:spPr>
          <a:xfrm>
            <a:off x="3387027" y="3964606"/>
            <a:ext cx="2562512" cy="12422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17"/>
          <p:cNvSpPr txBox="1">
            <a:spLocks noGrp="1"/>
          </p:cNvSpPr>
          <p:nvPr>
            <p:ph type="body" idx="7"/>
          </p:nvPr>
        </p:nvSpPr>
        <p:spPr>
          <a:xfrm>
            <a:off x="3387027" y="3084500"/>
            <a:ext cx="2562512" cy="887277"/>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chemeClr val="dk1"/>
              </a:buClr>
              <a:buSzPts val="2700"/>
              <a:buNone/>
              <a:defRPr sz="2700" b="1">
                <a:latin typeface="Arial" panose="020B0604020202090204"/>
                <a:ea typeface="Arial" panose="020B0604020202090204"/>
                <a:cs typeface="Arial" panose="020B0604020202090204"/>
                <a:sym typeface="Arial" panose="020B0604020202090204"/>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7"/>
          <p:cNvSpPr txBox="1">
            <a:spLocks noGrp="1"/>
          </p:cNvSpPr>
          <p:nvPr>
            <p:ph type="body" idx="8"/>
          </p:nvPr>
        </p:nvSpPr>
        <p:spPr>
          <a:xfrm>
            <a:off x="6296481" y="3964606"/>
            <a:ext cx="2562512" cy="12422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7"/>
          <p:cNvSpPr txBox="1">
            <a:spLocks noGrp="1"/>
          </p:cNvSpPr>
          <p:nvPr>
            <p:ph type="body" idx="9"/>
          </p:nvPr>
        </p:nvSpPr>
        <p:spPr>
          <a:xfrm>
            <a:off x="6296481" y="3084500"/>
            <a:ext cx="2562512" cy="887277"/>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chemeClr val="dk1"/>
              </a:buClr>
              <a:buSzPts val="2700"/>
              <a:buNone/>
              <a:defRPr sz="2700" b="1">
                <a:latin typeface="Arial" panose="020B0604020202090204"/>
                <a:ea typeface="Arial" panose="020B0604020202090204"/>
                <a:cs typeface="Arial" panose="020B0604020202090204"/>
                <a:sym typeface="Arial" panose="020B0604020202090204"/>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7"/>
          <p:cNvSpPr txBox="1">
            <a:spLocks noGrp="1"/>
          </p:cNvSpPr>
          <p:nvPr>
            <p:ph type="body" idx="13"/>
          </p:nvPr>
        </p:nvSpPr>
        <p:spPr>
          <a:xfrm>
            <a:off x="9146559" y="3964606"/>
            <a:ext cx="2562512" cy="124220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7"/>
          <p:cNvSpPr txBox="1">
            <a:spLocks noGrp="1"/>
          </p:cNvSpPr>
          <p:nvPr>
            <p:ph type="body" idx="14"/>
          </p:nvPr>
        </p:nvSpPr>
        <p:spPr>
          <a:xfrm>
            <a:off x="9146559" y="3084500"/>
            <a:ext cx="2562512" cy="887277"/>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1000"/>
              </a:spcBef>
              <a:spcAft>
                <a:spcPts val="0"/>
              </a:spcAft>
              <a:buClr>
                <a:schemeClr val="dk1"/>
              </a:buClr>
              <a:buSzPts val="2700"/>
              <a:buNone/>
              <a:defRPr sz="2700" b="1">
                <a:latin typeface="Arial" panose="020B0604020202090204"/>
                <a:ea typeface="Arial" panose="020B0604020202090204"/>
                <a:cs typeface="Arial" panose="020B0604020202090204"/>
                <a:sym typeface="Arial" panose="020B0604020202090204"/>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73" name="Google Shape;73;p17"/>
          <p:cNvPicPr preferRelativeResize="0"/>
          <p:nvPr/>
        </p:nvPicPr>
        <p:blipFill rotWithShape="1">
          <a:blip r:embed="rId3"/>
          <a:srcRect/>
          <a:stretch>
            <a:fillRect/>
          </a:stretch>
        </p:blipFill>
        <p:spPr>
          <a:xfrm>
            <a:off x="250826" y="5784981"/>
            <a:ext cx="1074540" cy="107454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74"/>
        <p:cNvGrpSpPr/>
        <p:nvPr/>
      </p:nvGrpSpPr>
      <p:grpSpPr>
        <a:xfrm>
          <a:off x="0" y="0"/>
          <a:ext cx="0" cy="0"/>
          <a:chOff x="0" y="0"/>
          <a:chExt cx="0" cy="0"/>
        </a:xfrm>
      </p:grpSpPr>
      <p:sp>
        <p:nvSpPr>
          <p:cNvPr id="75" name="Google Shape;75;p18"/>
          <p:cNvSpPr>
            <a:spLocks noGrp="1"/>
          </p:cNvSpPr>
          <p:nvPr>
            <p:ph type="pic" idx="2"/>
          </p:nvPr>
        </p:nvSpPr>
        <p:spPr>
          <a:xfrm>
            <a:off x="-1" y="0"/>
            <a:ext cx="12192001" cy="6858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6"/>
        <p:cNvGrpSpPr/>
        <p:nvPr/>
      </p:nvGrpSpPr>
      <p:grpSpPr>
        <a:xfrm>
          <a:off x="0" y="0"/>
          <a:ext cx="0" cy="0"/>
          <a:chOff x="0" y="0"/>
          <a:chExt cx="0" cy="0"/>
        </a:xfrm>
      </p:grpSpPr>
      <p:sp>
        <p:nvSpPr>
          <p:cNvPr id="77" name="Google Shape;77;p19"/>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90204"/>
              <a:buChar char="•"/>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81000" algn="l" rtl="0">
              <a:lnSpc>
                <a:spcPct val="90000"/>
              </a:lnSpc>
              <a:spcBef>
                <a:spcPts val="500"/>
              </a:spcBef>
              <a:spcAft>
                <a:spcPts val="0"/>
              </a:spcAft>
              <a:buClr>
                <a:schemeClr val="dk1"/>
              </a:buClr>
              <a:buSzPts val="2400"/>
              <a:buFont typeface="Arial" panose="020B0604020202090204"/>
              <a:buChar char="•"/>
              <a:defRPr sz="2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55600" algn="l" rtl="0">
              <a:lnSpc>
                <a:spcPct val="90000"/>
              </a:lnSpc>
              <a:spcBef>
                <a:spcPts val="500"/>
              </a:spcBef>
              <a:spcAft>
                <a:spcPts val="0"/>
              </a:spcAft>
              <a:buClr>
                <a:schemeClr val="dk1"/>
              </a:buClr>
              <a:buSzPts val="2000"/>
              <a:buFont typeface="Arial" panose="020B0604020202090204"/>
              <a:buChar char="•"/>
              <a:defRPr sz="20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3200400" marR="0" lvl="6"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3657600" marR="0" lvl="7"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4114800" marR="0" lvl="8"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11" name="Google Shape;1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12" name="Google Shape;12;p10"/>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0" marR="0" lvl="0"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0" marR="0" lvl="1"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0" marR="0" lvl="2"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0" marR="0" lvl="3"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0" marR="0" lvl="4"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0" marR="0" lvl="5"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0" marR="0" lvl="6"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0" marR="0" lvl="7"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0" marR="0" lvl="8" indent="0" algn="ctr" rtl="0">
              <a:spcBef>
                <a:spcPts val="0"/>
              </a:spcBef>
              <a:buNone/>
              <a:defRPr sz="1200" b="1"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pPr marL="0" lvl="0" indent="0" algn="ctr" rtl="0">
              <a:spcBef>
                <a:spcPts val="0"/>
              </a:spcBef>
              <a:spcAft>
                <a:spcPts val="0"/>
              </a:spcAft>
              <a:buNone/>
            </a:pPr>
            <a:fld id="{00000000-1234-1234-1234-123412341234}" type="slidenum">
              <a:rPr lang="en-US"/>
              <a:t>‹#›</a:t>
            </a:fld>
            <a:endParaRPr lang="en-US"/>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panose="020B0604020202090204"/>
                <a:ea typeface="Arial" panose="020B0604020202090204"/>
                <a:cs typeface="Arial" panose="020B0604020202090204"/>
                <a:sym typeface="Arial" panose="020B0604020202090204"/>
              </a:defRPr>
            </a:lvl1pPr>
            <a:lvl2pPr marR="0" lvl="1"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R="0" lvl="2"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R="0" lvl="3"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R="0" lvl="4"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R="0" lvl="5"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R="0" lvl="6"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R="0" lvl="7"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R="0" lvl="8" algn="l" rtl="0">
              <a:spcBef>
                <a:spcPts val="0"/>
              </a:spcBef>
              <a:spcAft>
                <a:spcPts val="0"/>
              </a:spcAft>
              <a:buSzPts val="1400"/>
              <a:buNone/>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a:endParaRPr/>
          </a:p>
        </p:txBody>
      </p:sp>
      <p:sp>
        <p:nvSpPr>
          <p:cNvPr id="14" name="Google Shape;1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panose="020B0604020202090204"/>
              <a:buNone/>
              <a:defRPr sz="4400" b="1"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8.png"/><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31.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8.sv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18.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1524000" y="767634"/>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ts val="6000"/>
              <a:buFont typeface="Arial" panose="020B0604020202090204"/>
              <a:buNone/>
            </a:pPr>
            <a:r>
              <a:rPr lang="en-US"/>
              <a:t>Multi-Agent Yield Analysis For Circuit Design</a:t>
            </a:r>
          </a:p>
        </p:txBody>
      </p:sp>
      <p:sp>
        <p:nvSpPr>
          <p:cNvPr id="91" name="Google Shape;91;p1"/>
          <p:cNvSpPr txBox="1">
            <a:spLocks noGrp="1"/>
          </p:cNvSpPr>
          <p:nvPr>
            <p:ph type="subTitle" idx="1"/>
          </p:nvPr>
        </p:nvSpPr>
        <p:spPr>
          <a:xfrm>
            <a:off x="1524000" y="3247309"/>
            <a:ext cx="9144000" cy="1655762"/>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chemeClr val="lt1"/>
              </a:buClr>
              <a:buSzPts val="2400"/>
              <a:buNone/>
            </a:pPr>
            <a:r>
              <a:rPr lang="en-US"/>
              <a:t>Authors: Haiyan Qin, Jing Kou, Liang Zhang, Wang Kang, Wei W. Xing</a:t>
            </a:r>
          </a:p>
          <a:p>
            <a:pPr marL="0" lvl="0" indent="0" algn="ctr" rtl="0">
              <a:lnSpc>
                <a:spcPct val="90000"/>
              </a:lnSpc>
              <a:spcBef>
                <a:spcPts val="0"/>
              </a:spcBef>
              <a:spcAft>
                <a:spcPts val="0"/>
              </a:spcAft>
              <a:buClr>
                <a:schemeClr val="lt1"/>
              </a:buClr>
              <a:buSzPts val="2400"/>
              <a:buNone/>
            </a:pPr>
            <a:r>
              <a:rPr lang="en-US"/>
              <a:t>School of Integrated Circuit Science and Engineering, Beihang University, Beijing, China; </a:t>
            </a:r>
          </a:p>
          <a:p>
            <a:pPr marL="0" lvl="0" indent="0" algn="ctr" rtl="0">
              <a:lnSpc>
                <a:spcPct val="90000"/>
              </a:lnSpc>
              <a:spcBef>
                <a:spcPts val="0"/>
              </a:spcBef>
              <a:spcAft>
                <a:spcPts val="0"/>
              </a:spcAft>
              <a:buClr>
                <a:schemeClr val="lt1"/>
              </a:buClr>
              <a:buSzPts val="2400"/>
              <a:buNone/>
            </a:pPr>
            <a:r>
              <a:rPr lang="en-US"/>
              <a:t>School of Mathematical and Physical Sciences, University of Sheffield, Sheffield, United Kingdom</a:t>
            </a:r>
          </a:p>
        </p:txBody>
      </p:sp>
      <p:pic>
        <p:nvPicPr>
          <p:cNvPr id="2" name="图片 0"/>
          <p:cNvPicPr/>
          <p:nvPr>
            <p:custDataLst>
              <p:tags r:id="rId1"/>
            </p:custDataLst>
          </p:nvPr>
        </p:nvPicPr>
        <p:blipFill>
          <a:blip r:embed="rId4">
            <a:extLst>
              <a:ext uri="{96DAC541-7B7A-43D3-8B79-37D633B846F1}">
                <asvg:svgBlip xmlns:asvg="http://schemas.microsoft.com/office/drawing/2016/SVG/main" r:embed="rId5"/>
              </a:ext>
            </a:extLst>
          </a:blip>
          <a:stretch>
            <a:fillRect/>
          </a:stretch>
        </p:blipFill>
        <p:spPr>
          <a:xfrm>
            <a:off x="7175818" y="44768"/>
            <a:ext cx="4733925" cy="1440000"/>
          </a:xfrm>
          <a:prstGeom prst="rect">
            <a:avLst/>
          </a:prstGeom>
        </p:spPr>
      </p:pic>
      <p:pic>
        <p:nvPicPr>
          <p:cNvPr id="3" name="图片 2" descr="北航logo-2"/>
          <p:cNvPicPr>
            <a:picLocks noChangeAspect="1"/>
          </p:cNvPicPr>
          <p:nvPr/>
        </p:nvPicPr>
        <p:blipFill>
          <a:blip r:embed="rId6"/>
          <a:stretch>
            <a:fillRect/>
          </a:stretch>
        </p:blipFill>
        <p:spPr>
          <a:xfrm>
            <a:off x="0" y="44768"/>
            <a:ext cx="6798182" cy="144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E5A5A-1FE6-AB09-B5D1-10E2CE39FE3E}"/>
              </a:ext>
            </a:extLst>
          </p:cNvPr>
          <p:cNvSpPr>
            <a:spLocks noGrp="1"/>
          </p:cNvSpPr>
          <p:nvPr>
            <p:ph type="title"/>
          </p:nvPr>
        </p:nvSpPr>
        <p:spPr/>
        <p:txBody>
          <a:bodyPr/>
          <a:lstStyle/>
          <a:p>
            <a:r>
              <a:rPr kumimoji="1" lang="en" altLang="zh-CN" dirty="0"/>
              <a:t>Knowledge Integration Mechanism</a:t>
            </a:r>
            <a:endParaRPr kumimoji="1" lang="zh-CN" altLang="en-US" dirty="0"/>
          </a:p>
        </p:txBody>
      </p:sp>
      <p:sp>
        <p:nvSpPr>
          <p:cNvPr id="3" name="灯片编号占位符 2">
            <a:extLst>
              <a:ext uri="{FF2B5EF4-FFF2-40B4-BE49-F238E27FC236}">
                <a16:creationId xmlns:a16="http://schemas.microsoft.com/office/drawing/2014/main" id="{DE49075B-3247-C136-E7E9-54681DF226B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10</a:t>
            </a:fld>
            <a:endParaRPr lang="en-US"/>
          </a:p>
        </p:txBody>
      </p:sp>
      <p:sp>
        <p:nvSpPr>
          <p:cNvPr id="4" name="任意形状 3">
            <a:extLst>
              <a:ext uri="{FF2B5EF4-FFF2-40B4-BE49-F238E27FC236}">
                <a16:creationId xmlns:a16="http://schemas.microsoft.com/office/drawing/2014/main" id="{4B7C09F5-F4FA-ABBE-FE0E-D8CC785041FB}"/>
              </a:ext>
            </a:extLst>
          </p:cNvPr>
          <p:cNvSpPr/>
          <p:nvPr/>
        </p:nvSpPr>
        <p:spPr>
          <a:xfrm>
            <a:off x="1366234" y="5388515"/>
            <a:ext cx="9748242" cy="1120320"/>
          </a:xfrm>
          <a:custGeom>
            <a:avLst/>
            <a:gdLst/>
            <a:ahLst/>
            <a:cxnLst/>
            <a:rect l="0" t="0" r="r" b="b"/>
            <a:pathLst>
              <a:path w="26719" h="3112">
                <a:moveTo>
                  <a:pt x="0" y="2938"/>
                </a:moveTo>
                <a:lnTo>
                  <a:pt x="0" y="175"/>
                </a:lnTo>
                <a:cubicBezTo>
                  <a:pt x="0" y="163"/>
                  <a:pt x="1" y="152"/>
                  <a:pt x="3" y="141"/>
                </a:cubicBezTo>
                <a:cubicBezTo>
                  <a:pt x="5" y="129"/>
                  <a:pt x="9" y="119"/>
                  <a:pt x="13" y="108"/>
                </a:cubicBezTo>
                <a:cubicBezTo>
                  <a:pt x="17" y="97"/>
                  <a:pt x="23" y="87"/>
                  <a:pt x="29" y="78"/>
                </a:cubicBezTo>
                <a:cubicBezTo>
                  <a:pt x="35" y="68"/>
                  <a:pt x="43" y="60"/>
                  <a:pt x="51" y="51"/>
                </a:cubicBezTo>
                <a:cubicBezTo>
                  <a:pt x="59" y="43"/>
                  <a:pt x="68" y="36"/>
                  <a:pt x="77" y="30"/>
                </a:cubicBezTo>
                <a:cubicBezTo>
                  <a:pt x="87" y="23"/>
                  <a:pt x="97" y="18"/>
                  <a:pt x="107" y="14"/>
                </a:cubicBezTo>
                <a:cubicBezTo>
                  <a:pt x="118" y="9"/>
                  <a:pt x="129" y="6"/>
                  <a:pt x="140" y="4"/>
                </a:cubicBezTo>
                <a:cubicBezTo>
                  <a:pt x="151" y="2"/>
                  <a:pt x="162" y="0"/>
                  <a:pt x="174" y="0"/>
                </a:cubicBezTo>
                <a:lnTo>
                  <a:pt x="26545" y="0"/>
                </a:lnTo>
                <a:cubicBezTo>
                  <a:pt x="26556" y="0"/>
                  <a:pt x="26568" y="2"/>
                  <a:pt x="26579" y="4"/>
                </a:cubicBezTo>
                <a:cubicBezTo>
                  <a:pt x="26590" y="6"/>
                  <a:pt x="26601" y="9"/>
                  <a:pt x="26611" y="14"/>
                </a:cubicBezTo>
                <a:cubicBezTo>
                  <a:pt x="26622" y="18"/>
                  <a:pt x="26632" y="23"/>
                  <a:pt x="26642" y="30"/>
                </a:cubicBezTo>
                <a:cubicBezTo>
                  <a:pt x="26651" y="36"/>
                  <a:pt x="26660" y="43"/>
                  <a:pt x="26668" y="51"/>
                </a:cubicBezTo>
                <a:cubicBezTo>
                  <a:pt x="26676" y="60"/>
                  <a:pt x="26683" y="68"/>
                  <a:pt x="26690" y="78"/>
                </a:cubicBezTo>
                <a:cubicBezTo>
                  <a:pt x="26696" y="87"/>
                  <a:pt x="26701" y="97"/>
                  <a:pt x="26706" y="108"/>
                </a:cubicBezTo>
                <a:cubicBezTo>
                  <a:pt x="26710" y="119"/>
                  <a:pt x="26713" y="129"/>
                  <a:pt x="26716" y="141"/>
                </a:cubicBezTo>
                <a:cubicBezTo>
                  <a:pt x="26718" y="152"/>
                  <a:pt x="26719" y="163"/>
                  <a:pt x="26719" y="175"/>
                </a:cubicBezTo>
                <a:lnTo>
                  <a:pt x="26719" y="2938"/>
                </a:lnTo>
                <a:cubicBezTo>
                  <a:pt x="26719" y="2949"/>
                  <a:pt x="26718" y="2961"/>
                  <a:pt x="26716" y="2972"/>
                </a:cubicBezTo>
                <a:cubicBezTo>
                  <a:pt x="26713" y="2983"/>
                  <a:pt x="26710" y="2994"/>
                  <a:pt x="26706" y="3005"/>
                </a:cubicBezTo>
                <a:cubicBezTo>
                  <a:pt x="26701" y="3015"/>
                  <a:pt x="26696" y="3025"/>
                  <a:pt x="26690" y="3035"/>
                </a:cubicBezTo>
                <a:cubicBezTo>
                  <a:pt x="26683" y="3044"/>
                  <a:pt x="26676" y="3053"/>
                  <a:pt x="26668" y="3061"/>
                </a:cubicBezTo>
                <a:cubicBezTo>
                  <a:pt x="26660" y="3069"/>
                  <a:pt x="26651" y="3076"/>
                  <a:pt x="26642" y="3083"/>
                </a:cubicBezTo>
                <a:cubicBezTo>
                  <a:pt x="26632" y="3089"/>
                  <a:pt x="26622" y="3094"/>
                  <a:pt x="26611" y="3099"/>
                </a:cubicBezTo>
                <a:cubicBezTo>
                  <a:pt x="26601" y="3103"/>
                  <a:pt x="26590" y="3106"/>
                  <a:pt x="26579" y="3109"/>
                </a:cubicBezTo>
                <a:cubicBezTo>
                  <a:pt x="26568" y="3111"/>
                  <a:pt x="26556" y="3112"/>
                  <a:pt x="26545" y="3112"/>
                </a:cubicBezTo>
                <a:lnTo>
                  <a:pt x="174" y="3112"/>
                </a:lnTo>
                <a:cubicBezTo>
                  <a:pt x="162" y="3112"/>
                  <a:pt x="151" y="3111"/>
                  <a:pt x="140" y="3109"/>
                </a:cubicBezTo>
                <a:cubicBezTo>
                  <a:pt x="129" y="3106"/>
                  <a:pt x="118" y="3103"/>
                  <a:pt x="107" y="3099"/>
                </a:cubicBezTo>
                <a:cubicBezTo>
                  <a:pt x="97" y="3094"/>
                  <a:pt x="87" y="3089"/>
                  <a:pt x="77" y="3083"/>
                </a:cubicBezTo>
                <a:cubicBezTo>
                  <a:pt x="68" y="3076"/>
                  <a:pt x="59" y="3069"/>
                  <a:pt x="51" y="3061"/>
                </a:cubicBezTo>
                <a:cubicBezTo>
                  <a:pt x="43" y="3053"/>
                  <a:pt x="35" y="3044"/>
                  <a:pt x="29" y="3035"/>
                </a:cubicBezTo>
                <a:cubicBezTo>
                  <a:pt x="23" y="3025"/>
                  <a:pt x="17" y="3015"/>
                  <a:pt x="13" y="3005"/>
                </a:cubicBezTo>
                <a:cubicBezTo>
                  <a:pt x="9" y="2994"/>
                  <a:pt x="5" y="2983"/>
                  <a:pt x="3" y="2972"/>
                </a:cubicBezTo>
                <a:cubicBezTo>
                  <a:pt x="1" y="2961"/>
                  <a:pt x="0" y="2949"/>
                  <a:pt x="0" y="2938"/>
                </a:cubicBezTo>
                <a:close/>
              </a:path>
            </a:pathLst>
          </a:custGeom>
          <a:solidFill>
            <a:srgbClr val="F0F6FF"/>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5" name="任意形状 4">
            <a:extLst>
              <a:ext uri="{FF2B5EF4-FFF2-40B4-BE49-F238E27FC236}">
                <a16:creationId xmlns:a16="http://schemas.microsoft.com/office/drawing/2014/main" id="{2175E9E2-6932-C09B-1C40-BE00EC08677F}"/>
              </a:ext>
            </a:extLst>
          </p:cNvPr>
          <p:cNvSpPr/>
          <p:nvPr/>
        </p:nvSpPr>
        <p:spPr>
          <a:xfrm>
            <a:off x="1366233" y="5388515"/>
            <a:ext cx="9748241" cy="1120320"/>
          </a:xfrm>
          <a:custGeom>
            <a:avLst/>
            <a:gdLst/>
            <a:ahLst/>
            <a:cxnLst/>
            <a:rect l="0" t="0" r="r" b="b"/>
            <a:pathLst>
              <a:path w="26719" h="3112" fill="none">
                <a:moveTo>
                  <a:pt x="0" y="2938"/>
                </a:moveTo>
                <a:lnTo>
                  <a:pt x="0" y="175"/>
                </a:lnTo>
                <a:cubicBezTo>
                  <a:pt x="0" y="163"/>
                  <a:pt x="1" y="152"/>
                  <a:pt x="3" y="141"/>
                </a:cubicBezTo>
                <a:cubicBezTo>
                  <a:pt x="5" y="129"/>
                  <a:pt x="9" y="119"/>
                  <a:pt x="13" y="108"/>
                </a:cubicBezTo>
                <a:cubicBezTo>
                  <a:pt x="17" y="97"/>
                  <a:pt x="23" y="87"/>
                  <a:pt x="29" y="78"/>
                </a:cubicBezTo>
                <a:cubicBezTo>
                  <a:pt x="35" y="68"/>
                  <a:pt x="43" y="60"/>
                  <a:pt x="51" y="51"/>
                </a:cubicBezTo>
                <a:cubicBezTo>
                  <a:pt x="59" y="43"/>
                  <a:pt x="68" y="36"/>
                  <a:pt x="77" y="30"/>
                </a:cubicBezTo>
                <a:cubicBezTo>
                  <a:pt x="87" y="23"/>
                  <a:pt x="97" y="18"/>
                  <a:pt x="107" y="14"/>
                </a:cubicBezTo>
                <a:cubicBezTo>
                  <a:pt x="118" y="9"/>
                  <a:pt x="129" y="6"/>
                  <a:pt x="140" y="4"/>
                </a:cubicBezTo>
                <a:cubicBezTo>
                  <a:pt x="151" y="2"/>
                  <a:pt x="162" y="0"/>
                  <a:pt x="174" y="0"/>
                </a:cubicBezTo>
                <a:lnTo>
                  <a:pt x="26545" y="0"/>
                </a:lnTo>
                <a:cubicBezTo>
                  <a:pt x="26556" y="0"/>
                  <a:pt x="26568" y="2"/>
                  <a:pt x="26579" y="4"/>
                </a:cubicBezTo>
                <a:cubicBezTo>
                  <a:pt x="26590" y="6"/>
                  <a:pt x="26601" y="9"/>
                  <a:pt x="26611" y="14"/>
                </a:cubicBezTo>
                <a:cubicBezTo>
                  <a:pt x="26622" y="18"/>
                  <a:pt x="26632" y="23"/>
                  <a:pt x="26642" y="30"/>
                </a:cubicBezTo>
                <a:cubicBezTo>
                  <a:pt x="26651" y="36"/>
                  <a:pt x="26660" y="43"/>
                  <a:pt x="26668" y="51"/>
                </a:cubicBezTo>
                <a:cubicBezTo>
                  <a:pt x="26676" y="60"/>
                  <a:pt x="26683" y="68"/>
                  <a:pt x="26690" y="78"/>
                </a:cubicBezTo>
                <a:cubicBezTo>
                  <a:pt x="26696" y="87"/>
                  <a:pt x="26701" y="97"/>
                  <a:pt x="26706" y="108"/>
                </a:cubicBezTo>
                <a:cubicBezTo>
                  <a:pt x="26710" y="119"/>
                  <a:pt x="26713" y="129"/>
                  <a:pt x="26716" y="141"/>
                </a:cubicBezTo>
                <a:cubicBezTo>
                  <a:pt x="26718" y="152"/>
                  <a:pt x="26719" y="163"/>
                  <a:pt x="26719" y="175"/>
                </a:cubicBezTo>
                <a:lnTo>
                  <a:pt x="26719" y="2938"/>
                </a:lnTo>
                <a:cubicBezTo>
                  <a:pt x="26719" y="2949"/>
                  <a:pt x="26718" y="2961"/>
                  <a:pt x="26716" y="2972"/>
                </a:cubicBezTo>
                <a:cubicBezTo>
                  <a:pt x="26713" y="2983"/>
                  <a:pt x="26710" y="2994"/>
                  <a:pt x="26706" y="3005"/>
                </a:cubicBezTo>
                <a:cubicBezTo>
                  <a:pt x="26701" y="3015"/>
                  <a:pt x="26696" y="3025"/>
                  <a:pt x="26690" y="3035"/>
                </a:cubicBezTo>
                <a:cubicBezTo>
                  <a:pt x="26683" y="3044"/>
                  <a:pt x="26676" y="3053"/>
                  <a:pt x="26668" y="3061"/>
                </a:cubicBezTo>
                <a:cubicBezTo>
                  <a:pt x="26660" y="3069"/>
                  <a:pt x="26651" y="3076"/>
                  <a:pt x="26642" y="3083"/>
                </a:cubicBezTo>
                <a:cubicBezTo>
                  <a:pt x="26632" y="3089"/>
                  <a:pt x="26622" y="3094"/>
                  <a:pt x="26611" y="3099"/>
                </a:cubicBezTo>
                <a:cubicBezTo>
                  <a:pt x="26601" y="3103"/>
                  <a:pt x="26590" y="3106"/>
                  <a:pt x="26579" y="3109"/>
                </a:cubicBezTo>
                <a:cubicBezTo>
                  <a:pt x="26568" y="3111"/>
                  <a:pt x="26556" y="3112"/>
                  <a:pt x="26545" y="3112"/>
                </a:cubicBezTo>
                <a:lnTo>
                  <a:pt x="174" y="3112"/>
                </a:lnTo>
                <a:cubicBezTo>
                  <a:pt x="162" y="3112"/>
                  <a:pt x="151" y="3111"/>
                  <a:pt x="140" y="3109"/>
                </a:cubicBezTo>
                <a:cubicBezTo>
                  <a:pt x="129" y="3106"/>
                  <a:pt x="118" y="3103"/>
                  <a:pt x="107" y="3099"/>
                </a:cubicBezTo>
                <a:cubicBezTo>
                  <a:pt x="97" y="3094"/>
                  <a:pt x="87" y="3089"/>
                  <a:pt x="77" y="3083"/>
                </a:cubicBezTo>
                <a:cubicBezTo>
                  <a:pt x="68" y="3076"/>
                  <a:pt x="59" y="3069"/>
                  <a:pt x="51" y="3061"/>
                </a:cubicBezTo>
                <a:cubicBezTo>
                  <a:pt x="43" y="3053"/>
                  <a:pt x="35" y="3044"/>
                  <a:pt x="29" y="3035"/>
                </a:cubicBezTo>
                <a:cubicBezTo>
                  <a:pt x="23" y="3025"/>
                  <a:pt x="17" y="3015"/>
                  <a:pt x="13" y="3005"/>
                </a:cubicBezTo>
                <a:cubicBezTo>
                  <a:pt x="9" y="2994"/>
                  <a:pt x="5" y="2983"/>
                  <a:pt x="3" y="2972"/>
                </a:cubicBezTo>
                <a:cubicBezTo>
                  <a:pt x="1" y="2961"/>
                  <a:pt x="0" y="2949"/>
                  <a:pt x="0" y="2938"/>
                </a:cubicBezTo>
              </a:path>
            </a:pathLst>
          </a:custGeom>
          <a:ln w="8280">
            <a:solidFill>
              <a:srgbClr val="1D4ED8"/>
            </a:solidFill>
            <a:miter/>
          </a:ln>
        </p:spPr>
        <p:txBody>
          <a:bodyPr lIns="3960" tIns="3960" rIns="3960" bIns="3960" anchor="t">
            <a:noAutofit/>
          </a:bodyPr>
          <a:lstStyle/>
          <a:p>
            <a:endParaRPr lang="en-US" sz="4400" b="0" u="none" strike="noStrike">
              <a:solidFill>
                <a:srgbClr val="000000"/>
              </a:solidFill>
              <a:effectLst/>
              <a:uFillTx/>
              <a:latin typeface="+mn-lt"/>
            </a:endParaRPr>
          </a:p>
        </p:txBody>
      </p:sp>
      <p:sp>
        <p:nvSpPr>
          <p:cNvPr id="6" name="任意形状 5">
            <a:extLst>
              <a:ext uri="{FF2B5EF4-FFF2-40B4-BE49-F238E27FC236}">
                <a16:creationId xmlns:a16="http://schemas.microsoft.com/office/drawing/2014/main" id="{1AB8C0DE-A251-0C83-BE66-F8DDBB446508}"/>
              </a:ext>
            </a:extLst>
          </p:cNvPr>
          <p:cNvSpPr/>
          <p:nvPr/>
        </p:nvSpPr>
        <p:spPr>
          <a:xfrm>
            <a:off x="65514" y="2036578"/>
            <a:ext cx="6187006" cy="3083760"/>
          </a:xfrm>
          <a:custGeom>
            <a:avLst/>
            <a:gdLst/>
            <a:ahLst/>
            <a:cxnLst/>
            <a:rect l="0" t="0" r="r" b="b"/>
            <a:pathLst>
              <a:path w="12605" h="8566">
                <a:moveTo>
                  <a:pt x="0" y="8392"/>
                </a:moveTo>
                <a:lnTo>
                  <a:pt x="0" y="174"/>
                </a:lnTo>
                <a:cubicBezTo>
                  <a:pt x="0" y="162"/>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12431" y="0"/>
                </a:lnTo>
                <a:cubicBezTo>
                  <a:pt x="12443" y="0"/>
                  <a:pt x="12454" y="1"/>
                  <a:pt x="12465" y="3"/>
                </a:cubicBezTo>
                <a:cubicBezTo>
                  <a:pt x="12477" y="5"/>
                  <a:pt x="12487" y="9"/>
                  <a:pt x="12498" y="13"/>
                </a:cubicBezTo>
                <a:cubicBezTo>
                  <a:pt x="12509" y="17"/>
                  <a:pt x="12519" y="23"/>
                  <a:pt x="12528" y="29"/>
                </a:cubicBezTo>
                <a:cubicBezTo>
                  <a:pt x="12538" y="36"/>
                  <a:pt x="12546" y="43"/>
                  <a:pt x="12554" y="51"/>
                </a:cubicBezTo>
                <a:cubicBezTo>
                  <a:pt x="12563" y="59"/>
                  <a:pt x="12570" y="68"/>
                  <a:pt x="12576" y="77"/>
                </a:cubicBezTo>
                <a:cubicBezTo>
                  <a:pt x="12582" y="87"/>
                  <a:pt x="12588" y="97"/>
                  <a:pt x="12592" y="107"/>
                </a:cubicBezTo>
                <a:cubicBezTo>
                  <a:pt x="12597" y="118"/>
                  <a:pt x="12600" y="129"/>
                  <a:pt x="12602" y="140"/>
                </a:cubicBezTo>
                <a:cubicBezTo>
                  <a:pt x="12604" y="151"/>
                  <a:pt x="12605" y="162"/>
                  <a:pt x="12605" y="174"/>
                </a:cubicBezTo>
                <a:lnTo>
                  <a:pt x="12605" y="8392"/>
                </a:lnTo>
                <a:cubicBezTo>
                  <a:pt x="12605" y="8404"/>
                  <a:pt x="12604" y="8415"/>
                  <a:pt x="12602" y="8426"/>
                </a:cubicBezTo>
                <a:cubicBezTo>
                  <a:pt x="12600" y="8438"/>
                  <a:pt x="12597" y="8448"/>
                  <a:pt x="12592" y="8459"/>
                </a:cubicBezTo>
                <a:cubicBezTo>
                  <a:pt x="12588" y="8470"/>
                  <a:pt x="12582" y="8480"/>
                  <a:pt x="12576" y="8489"/>
                </a:cubicBezTo>
                <a:cubicBezTo>
                  <a:pt x="12570" y="8499"/>
                  <a:pt x="12563" y="8507"/>
                  <a:pt x="12554" y="8515"/>
                </a:cubicBezTo>
                <a:cubicBezTo>
                  <a:pt x="12546" y="8524"/>
                  <a:pt x="12538" y="8531"/>
                  <a:pt x="12528" y="8537"/>
                </a:cubicBezTo>
                <a:cubicBezTo>
                  <a:pt x="12519" y="8543"/>
                  <a:pt x="12509" y="8549"/>
                  <a:pt x="12498" y="8553"/>
                </a:cubicBezTo>
                <a:cubicBezTo>
                  <a:pt x="12487" y="8558"/>
                  <a:pt x="12477" y="8561"/>
                  <a:pt x="12465" y="8563"/>
                </a:cubicBezTo>
                <a:cubicBezTo>
                  <a:pt x="12454" y="8565"/>
                  <a:pt x="12443" y="8566"/>
                  <a:pt x="12431" y="8566"/>
                </a:cubicBezTo>
                <a:lnTo>
                  <a:pt x="174" y="8566"/>
                </a:lnTo>
                <a:cubicBezTo>
                  <a:pt x="162" y="8566"/>
                  <a:pt x="151" y="8565"/>
                  <a:pt x="140" y="8563"/>
                </a:cubicBezTo>
                <a:cubicBezTo>
                  <a:pt x="129" y="8561"/>
                  <a:pt x="118" y="8558"/>
                  <a:pt x="107" y="8553"/>
                </a:cubicBezTo>
                <a:cubicBezTo>
                  <a:pt x="97" y="8549"/>
                  <a:pt x="87" y="8543"/>
                  <a:pt x="77" y="8537"/>
                </a:cubicBezTo>
                <a:cubicBezTo>
                  <a:pt x="68" y="8531"/>
                  <a:pt x="59" y="8524"/>
                  <a:pt x="51" y="8515"/>
                </a:cubicBezTo>
                <a:cubicBezTo>
                  <a:pt x="43" y="8507"/>
                  <a:pt x="35" y="8499"/>
                  <a:pt x="29" y="8489"/>
                </a:cubicBezTo>
                <a:cubicBezTo>
                  <a:pt x="23" y="8480"/>
                  <a:pt x="17" y="8470"/>
                  <a:pt x="13" y="8459"/>
                </a:cubicBezTo>
                <a:cubicBezTo>
                  <a:pt x="9" y="8448"/>
                  <a:pt x="5" y="8438"/>
                  <a:pt x="3" y="8426"/>
                </a:cubicBezTo>
                <a:cubicBezTo>
                  <a:pt x="1" y="8415"/>
                  <a:pt x="0" y="8404"/>
                  <a:pt x="0" y="8392"/>
                </a:cubicBezTo>
                <a:close/>
              </a:path>
            </a:pathLst>
          </a:custGeom>
          <a:solidFill>
            <a:srgbClr val="F0F6FF"/>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7" name="任意形状 6">
            <a:extLst>
              <a:ext uri="{FF2B5EF4-FFF2-40B4-BE49-F238E27FC236}">
                <a16:creationId xmlns:a16="http://schemas.microsoft.com/office/drawing/2014/main" id="{68A6529F-B26B-A3F7-9029-DEE46D8A0C18}"/>
              </a:ext>
            </a:extLst>
          </p:cNvPr>
          <p:cNvSpPr/>
          <p:nvPr/>
        </p:nvSpPr>
        <p:spPr>
          <a:xfrm>
            <a:off x="65514" y="2036578"/>
            <a:ext cx="6141973" cy="3083760"/>
          </a:xfrm>
          <a:custGeom>
            <a:avLst/>
            <a:gdLst/>
            <a:ahLst/>
            <a:cxnLst/>
            <a:rect l="0" t="0" r="r" b="b"/>
            <a:pathLst>
              <a:path w="12605" h="8566" fill="none">
                <a:moveTo>
                  <a:pt x="0" y="8392"/>
                </a:moveTo>
                <a:lnTo>
                  <a:pt x="0" y="174"/>
                </a:lnTo>
                <a:cubicBezTo>
                  <a:pt x="0" y="162"/>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12431" y="0"/>
                </a:lnTo>
                <a:cubicBezTo>
                  <a:pt x="12443" y="0"/>
                  <a:pt x="12454" y="1"/>
                  <a:pt x="12465" y="3"/>
                </a:cubicBezTo>
                <a:cubicBezTo>
                  <a:pt x="12477" y="5"/>
                  <a:pt x="12487" y="9"/>
                  <a:pt x="12498" y="13"/>
                </a:cubicBezTo>
                <a:cubicBezTo>
                  <a:pt x="12509" y="17"/>
                  <a:pt x="12519" y="23"/>
                  <a:pt x="12528" y="29"/>
                </a:cubicBezTo>
                <a:cubicBezTo>
                  <a:pt x="12538" y="36"/>
                  <a:pt x="12546" y="43"/>
                  <a:pt x="12554" y="51"/>
                </a:cubicBezTo>
                <a:cubicBezTo>
                  <a:pt x="12563" y="59"/>
                  <a:pt x="12570" y="68"/>
                  <a:pt x="12576" y="77"/>
                </a:cubicBezTo>
                <a:cubicBezTo>
                  <a:pt x="12582" y="87"/>
                  <a:pt x="12588" y="97"/>
                  <a:pt x="12592" y="107"/>
                </a:cubicBezTo>
                <a:cubicBezTo>
                  <a:pt x="12597" y="118"/>
                  <a:pt x="12600" y="129"/>
                  <a:pt x="12602" y="140"/>
                </a:cubicBezTo>
                <a:cubicBezTo>
                  <a:pt x="12604" y="151"/>
                  <a:pt x="12605" y="162"/>
                  <a:pt x="12605" y="174"/>
                </a:cubicBezTo>
                <a:lnTo>
                  <a:pt x="12605" y="8392"/>
                </a:lnTo>
                <a:cubicBezTo>
                  <a:pt x="12605" y="8404"/>
                  <a:pt x="12604" y="8415"/>
                  <a:pt x="12602" y="8426"/>
                </a:cubicBezTo>
                <a:cubicBezTo>
                  <a:pt x="12600" y="8438"/>
                  <a:pt x="12597" y="8448"/>
                  <a:pt x="12592" y="8459"/>
                </a:cubicBezTo>
                <a:cubicBezTo>
                  <a:pt x="12588" y="8470"/>
                  <a:pt x="12582" y="8480"/>
                  <a:pt x="12576" y="8489"/>
                </a:cubicBezTo>
                <a:cubicBezTo>
                  <a:pt x="12570" y="8499"/>
                  <a:pt x="12563" y="8507"/>
                  <a:pt x="12554" y="8515"/>
                </a:cubicBezTo>
                <a:cubicBezTo>
                  <a:pt x="12546" y="8524"/>
                  <a:pt x="12538" y="8531"/>
                  <a:pt x="12528" y="8537"/>
                </a:cubicBezTo>
                <a:cubicBezTo>
                  <a:pt x="12519" y="8543"/>
                  <a:pt x="12509" y="8549"/>
                  <a:pt x="12498" y="8553"/>
                </a:cubicBezTo>
                <a:cubicBezTo>
                  <a:pt x="12487" y="8558"/>
                  <a:pt x="12477" y="8561"/>
                  <a:pt x="12465" y="8563"/>
                </a:cubicBezTo>
                <a:cubicBezTo>
                  <a:pt x="12454" y="8565"/>
                  <a:pt x="12443" y="8566"/>
                  <a:pt x="12431" y="8566"/>
                </a:cubicBezTo>
                <a:lnTo>
                  <a:pt x="174" y="8566"/>
                </a:lnTo>
                <a:cubicBezTo>
                  <a:pt x="162" y="8566"/>
                  <a:pt x="151" y="8565"/>
                  <a:pt x="140" y="8563"/>
                </a:cubicBezTo>
                <a:cubicBezTo>
                  <a:pt x="129" y="8561"/>
                  <a:pt x="118" y="8558"/>
                  <a:pt x="107" y="8553"/>
                </a:cubicBezTo>
                <a:cubicBezTo>
                  <a:pt x="97" y="8549"/>
                  <a:pt x="87" y="8543"/>
                  <a:pt x="77" y="8537"/>
                </a:cubicBezTo>
                <a:cubicBezTo>
                  <a:pt x="68" y="8531"/>
                  <a:pt x="59" y="8524"/>
                  <a:pt x="51" y="8515"/>
                </a:cubicBezTo>
                <a:cubicBezTo>
                  <a:pt x="43" y="8507"/>
                  <a:pt x="35" y="8499"/>
                  <a:pt x="29" y="8489"/>
                </a:cubicBezTo>
                <a:cubicBezTo>
                  <a:pt x="23" y="8480"/>
                  <a:pt x="17" y="8470"/>
                  <a:pt x="13" y="8459"/>
                </a:cubicBezTo>
                <a:cubicBezTo>
                  <a:pt x="9" y="8448"/>
                  <a:pt x="5" y="8438"/>
                  <a:pt x="3" y="8426"/>
                </a:cubicBezTo>
                <a:cubicBezTo>
                  <a:pt x="1" y="8415"/>
                  <a:pt x="0" y="8404"/>
                  <a:pt x="0" y="8392"/>
                </a:cubicBezTo>
              </a:path>
            </a:pathLst>
          </a:custGeom>
          <a:ln w="8280">
            <a:solidFill>
              <a:srgbClr val="1E40AF"/>
            </a:solidFill>
            <a:miter/>
          </a:ln>
        </p:spPr>
        <p:txBody>
          <a:bodyPr lIns="3960" tIns="3960" rIns="3960" bIns="3960" anchor="t">
            <a:noAutofit/>
          </a:bodyPr>
          <a:lstStyle/>
          <a:p>
            <a:endParaRPr lang="en-US" sz="4400" b="0" u="none" strike="noStrike">
              <a:solidFill>
                <a:srgbClr val="000000"/>
              </a:solidFill>
              <a:effectLst/>
              <a:uFillTx/>
              <a:latin typeface="+mn-lt"/>
            </a:endParaRPr>
          </a:p>
        </p:txBody>
      </p:sp>
      <p:pic>
        <p:nvPicPr>
          <p:cNvPr id="8" name="图片 7">
            <a:extLst>
              <a:ext uri="{FF2B5EF4-FFF2-40B4-BE49-F238E27FC236}">
                <a16:creationId xmlns:a16="http://schemas.microsoft.com/office/drawing/2014/main" id="{364075E6-9D60-4DA3-0234-3E8647D2A4C7}"/>
              </a:ext>
            </a:extLst>
          </p:cNvPr>
          <p:cNvPicPr/>
          <p:nvPr/>
        </p:nvPicPr>
        <p:blipFill>
          <a:blip r:embed="rId3"/>
          <a:stretch/>
        </p:blipFill>
        <p:spPr>
          <a:xfrm>
            <a:off x="149596" y="2205177"/>
            <a:ext cx="384119" cy="374978"/>
          </a:xfrm>
          <a:prstGeom prst="rect">
            <a:avLst/>
          </a:prstGeom>
          <a:noFill/>
          <a:ln w="0">
            <a:noFill/>
          </a:ln>
        </p:spPr>
      </p:pic>
      <p:sp>
        <p:nvSpPr>
          <p:cNvPr id="10" name="文本框 9">
            <a:extLst>
              <a:ext uri="{FF2B5EF4-FFF2-40B4-BE49-F238E27FC236}">
                <a16:creationId xmlns:a16="http://schemas.microsoft.com/office/drawing/2014/main" id="{7EA24069-A2AC-BE7C-3287-675C4EA61B61}"/>
              </a:ext>
            </a:extLst>
          </p:cNvPr>
          <p:cNvSpPr txBox="1"/>
          <p:nvPr/>
        </p:nvSpPr>
        <p:spPr>
          <a:xfrm>
            <a:off x="621817" y="2061890"/>
            <a:ext cx="5615320" cy="430887"/>
          </a:xfrm>
          <a:prstGeom prst="rect">
            <a:avLst/>
          </a:prstGeom>
          <a:noFill/>
          <a:ln w="0">
            <a:noFill/>
          </a:ln>
        </p:spPr>
        <p:txBody>
          <a:bodyPr wrap="none" lIns="0" tIns="0" rIns="0" bIns="0" anchor="t">
            <a:spAutoFit/>
          </a:bodyPr>
          <a:lstStyle/>
          <a:p>
            <a:r>
              <a:rPr lang="en-US" sz="2800" b="1" u="none" strike="noStrike" dirty="0">
                <a:solidFill>
                  <a:schemeClr val="bg2">
                    <a:lumMod val="50000"/>
                    <a:lumOff val="50000"/>
                  </a:schemeClr>
                </a:solidFill>
                <a:effectLst/>
                <a:uFillTx/>
                <a:latin typeface="+mn-lt"/>
                <a:ea typeface="DejaVuSans"/>
              </a:rPr>
              <a:t>Retrieval-Augmented Generation</a:t>
            </a:r>
            <a:endParaRPr lang="en-US" sz="2800" b="0" u="none" strike="noStrike" dirty="0">
              <a:solidFill>
                <a:schemeClr val="bg2">
                  <a:lumMod val="50000"/>
                  <a:lumOff val="50000"/>
                </a:schemeClr>
              </a:solidFill>
              <a:effectLst/>
              <a:uFillTx/>
              <a:latin typeface="+mn-lt"/>
            </a:endParaRPr>
          </a:p>
        </p:txBody>
      </p:sp>
      <p:pic>
        <p:nvPicPr>
          <p:cNvPr id="11" name="图片 10">
            <a:extLst>
              <a:ext uri="{FF2B5EF4-FFF2-40B4-BE49-F238E27FC236}">
                <a16:creationId xmlns:a16="http://schemas.microsoft.com/office/drawing/2014/main" id="{CB0CA3B2-D48F-C807-E767-615B9DECCF83}"/>
              </a:ext>
            </a:extLst>
          </p:cNvPr>
          <p:cNvPicPr>
            <a:picLocks noChangeAspect="1"/>
          </p:cNvPicPr>
          <p:nvPr/>
        </p:nvPicPr>
        <p:blipFill>
          <a:blip r:embed="rId4"/>
          <a:stretch/>
        </p:blipFill>
        <p:spPr>
          <a:xfrm>
            <a:off x="254155" y="3080555"/>
            <a:ext cx="133200" cy="133200"/>
          </a:xfrm>
          <a:prstGeom prst="rect">
            <a:avLst/>
          </a:prstGeom>
          <a:noFill/>
          <a:ln w="0">
            <a:noFill/>
          </a:ln>
        </p:spPr>
      </p:pic>
      <p:sp>
        <p:nvSpPr>
          <p:cNvPr id="12" name="文本框 11">
            <a:extLst>
              <a:ext uri="{FF2B5EF4-FFF2-40B4-BE49-F238E27FC236}">
                <a16:creationId xmlns:a16="http://schemas.microsoft.com/office/drawing/2014/main" id="{00670C3A-13AB-CBC4-F206-1E30887D8DAE}"/>
              </a:ext>
            </a:extLst>
          </p:cNvPr>
          <p:cNvSpPr txBox="1"/>
          <p:nvPr/>
        </p:nvSpPr>
        <p:spPr>
          <a:xfrm>
            <a:off x="622177" y="2425324"/>
            <a:ext cx="1038746" cy="430887"/>
          </a:xfrm>
          <a:prstGeom prst="rect">
            <a:avLst/>
          </a:prstGeom>
          <a:noFill/>
          <a:ln w="0">
            <a:noFill/>
          </a:ln>
        </p:spPr>
        <p:txBody>
          <a:bodyPr wrap="none" lIns="0" tIns="0" rIns="0" bIns="0" anchor="t">
            <a:spAutoFit/>
          </a:bodyPr>
          <a:lstStyle/>
          <a:p>
            <a:r>
              <a:rPr lang="en-US" sz="2800" b="1" u="none" strike="noStrike" dirty="0">
                <a:solidFill>
                  <a:schemeClr val="bg2">
                    <a:lumMod val="50000"/>
                    <a:lumOff val="50000"/>
                  </a:schemeClr>
                </a:solidFill>
                <a:effectLst/>
                <a:uFillTx/>
                <a:latin typeface="+mn-lt"/>
                <a:ea typeface="DejaVuSans"/>
              </a:rPr>
              <a:t>(RAG)</a:t>
            </a:r>
            <a:endParaRPr lang="en-US" sz="2800" b="0" u="none" strike="noStrike" dirty="0">
              <a:solidFill>
                <a:schemeClr val="bg2">
                  <a:lumMod val="50000"/>
                  <a:lumOff val="50000"/>
                </a:schemeClr>
              </a:solidFill>
              <a:effectLst/>
              <a:uFillTx/>
              <a:latin typeface="+mn-lt"/>
            </a:endParaRPr>
          </a:p>
        </p:txBody>
      </p:sp>
      <p:sp>
        <p:nvSpPr>
          <p:cNvPr id="13" name="文本框 12">
            <a:extLst>
              <a:ext uri="{FF2B5EF4-FFF2-40B4-BE49-F238E27FC236}">
                <a16:creationId xmlns:a16="http://schemas.microsoft.com/office/drawing/2014/main" id="{68EA5979-C335-D1C8-E7BA-6C2E6D6F9754}"/>
              </a:ext>
            </a:extLst>
          </p:cNvPr>
          <p:cNvSpPr txBox="1"/>
          <p:nvPr/>
        </p:nvSpPr>
        <p:spPr>
          <a:xfrm>
            <a:off x="504355" y="2927938"/>
            <a:ext cx="4885953" cy="276999"/>
          </a:xfrm>
          <a:prstGeom prst="rect">
            <a:avLst/>
          </a:prstGeom>
          <a:noFill/>
          <a:ln w="0">
            <a:noFill/>
          </a:ln>
        </p:spPr>
        <p:txBody>
          <a:bodyPr wrap="none" lIns="0" tIns="0" rIns="0" bIns="0" anchor="t">
            <a:spAutoFit/>
          </a:bodyPr>
          <a:lstStyle/>
          <a:p>
            <a:r>
              <a:rPr lang="en-US" sz="1800" b="0" u="none" strike="noStrike" dirty="0">
                <a:solidFill>
                  <a:schemeClr val="accent1">
                    <a:lumMod val="75000"/>
                  </a:schemeClr>
                </a:solidFill>
                <a:effectLst/>
                <a:uFillTx/>
                <a:latin typeface="+mn-lt"/>
                <a:ea typeface="DejaVuSans"/>
              </a:rPr>
              <a:t>Enhances LLM capabilities with domain-speciﬁc</a:t>
            </a:r>
            <a:endParaRPr lang="en-US" sz="1800" b="0" u="none" strike="noStrike" dirty="0">
              <a:solidFill>
                <a:schemeClr val="accent1">
                  <a:lumMod val="75000"/>
                </a:schemeClr>
              </a:solidFill>
              <a:effectLst/>
              <a:uFillTx/>
              <a:latin typeface="+mn-lt"/>
            </a:endParaRPr>
          </a:p>
        </p:txBody>
      </p:sp>
      <p:pic>
        <p:nvPicPr>
          <p:cNvPr id="14" name="图片 13">
            <a:extLst>
              <a:ext uri="{FF2B5EF4-FFF2-40B4-BE49-F238E27FC236}">
                <a16:creationId xmlns:a16="http://schemas.microsoft.com/office/drawing/2014/main" id="{237A97CF-74BC-09CC-2B15-9D2E581AED6F}"/>
              </a:ext>
            </a:extLst>
          </p:cNvPr>
          <p:cNvPicPr/>
          <p:nvPr/>
        </p:nvPicPr>
        <p:blipFill>
          <a:blip r:embed="rId4"/>
          <a:stretch/>
        </p:blipFill>
        <p:spPr>
          <a:xfrm>
            <a:off x="270355" y="3611218"/>
            <a:ext cx="133200" cy="133200"/>
          </a:xfrm>
          <a:prstGeom prst="rect">
            <a:avLst/>
          </a:prstGeom>
          <a:noFill/>
          <a:ln w="0">
            <a:noFill/>
          </a:ln>
        </p:spPr>
      </p:pic>
      <p:sp>
        <p:nvSpPr>
          <p:cNvPr id="15" name="文本框 14">
            <a:extLst>
              <a:ext uri="{FF2B5EF4-FFF2-40B4-BE49-F238E27FC236}">
                <a16:creationId xmlns:a16="http://schemas.microsoft.com/office/drawing/2014/main" id="{9446A065-62C0-D177-7275-BF0D7F1DAD9A}"/>
              </a:ext>
            </a:extLst>
          </p:cNvPr>
          <p:cNvSpPr txBox="1"/>
          <p:nvPr/>
        </p:nvSpPr>
        <p:spPr>
          <a:xfrm>
            <a:off x="504355" y="3128458"/>
            <a:ext cx="1987724"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knowledge retrieval</a:t>
            </a:r>
            <a:endParaRPr lang="en-US" sz="1800" b="0" u="none" strike="noStrike">
              <a:solidFill>
                <a:schemeClr val="accent1">
                  <a:lumMod val="75000"/>
                </a:schemeClr>
              </a:solidFill>
              <a:effectLst/>
              <a:uFillTx/>
              <a:latin typeface="+mn-lt"/>
            </a:endParaRPr>
          </a:p>
        </p:txBody>
      </p:sp>
      <p:sp>
        <p:nvSpPr>
          <p:cNvPr id="16" name="文本框 15">
            <a:extLst>
              <a:ext uri="{FF2B5EF4-FFF2-40B4-BE49-F238E27FC236}">
                <a16:creationId xmlns:a16="http://schemas.microsoft.com/office/drawing/2014/main" id="{CFA4E5E0-D881-6806-682B-E1670BE3768D}"/>
              </a:ext>
            </a:extLst>
          </p:cNvPr>
          <p:cNvSpPr txBox="1"/>
          <p:nvPr/>
        </p:nvSpPr>
        <p:spPr>
          <a:xfrm>
            <a:off x="512162" y="3434748"/>
            <a:ext cx="5475858" cy="276999"/>
          </a:xfrm>
          <a:prstGeom prst="rect">
            <a:avLst/>
          </a:prstGeom>
          <a:noFill/>
          <a:ln w="0">
            <a:noFill/>
          </a:ln>
        </p:spPr>
        <p:txBody>
          <a:bodyPr wrap="none" lIns="0" tIns="0" rIns="0" bIns="0" anchor="t">
            <a:spAutoFit/>
          </a:bodyPr>
          <a:lstStyle/>
          <a:p>
            <a:r>
              <a:rPr lang="en-US" sz="1800" b="0" u="none" strike="noStrike" dirty="0">
                <a:solidFill>
                  <a:schemeClr val="accent1">
                    <a:lumMod val="75000"/>
                  </a:schemeClr>
                </a:solidFill>
                <a:effectLst/>
                <a:uFillTx/>
                <a:latin typeface="+mn-lt"/>
                <a:ea typeface="DejaVuSans"/>
              </a:rPr>
              <a:t>Integrates semiconductor yield analysis expertise and</a:t>
            </a:r>
            <a:endParaRPr lang="en-US" sz="1800" b="0" u="none" strike="noStrike" dirty="0">
              <a:solidFill>
                <a:schemeClr val="accent1">
                  <a:lumMod val="75000"/>
                </a:schemeClr>
              </a:solidFill>
              <a:effectLst/>
              <a:uFillTx/>
              <a:latin typeface="+mn-lt"/>
            </a:endParaRPr>
          </a:p>
        </p:txBody>
      </p:sp>
      <p:pic>
        <p:nvPicPr>
          <p:cNvPr id="17" name="图片 16">
            <a:extLst>
              <a:ext uri="{FF2B5EF4-FFF2-40B4-BE49-F238E27FC236}">
                <a16:creationId xmlns:a16="http://schemas.microsoft.com/office/drawing/2014/main" id="{A9D02C0F-B57B-E094-A31C-B9A884A68E6A}"/>
              </a:ext>
            </a:extLst>
          </p:cNvPr>
          <p:cNvPicPr/>
          <p:nvPr/>
        </p:nvPicPr>
        <p:blipFill>
          <a:blip r:embed="rId4"/>
          <a:stretch/>
        </p:blipFill>
        <p:spPr>
          <a:xfrm>
            <a:off x="270355" y="4178064"/>
            <a:ext cx="133200" cy="133200"/>
          </a:xfrm>
          <a:prstGeom prst="rect">
            <a:avLst/>
          </a:prstGeom>
          <a:noFill/>
          <a:ln w="0">
            <a:noFill/>
          </a:ln>
        </p:spPr>
      </p:pic>
      <p:sp>
        <p:nvSpPr>
          <p:cNvPr id="18" name="文本框 17">
            <a:extLst>
              <a:ext uri="{FF2B5EF4-FFF2-40B4-BE49-F238E27FC236}">
                <a16:creationId xmlns:a16="http://schemas.microsoft.com/office/drawing/2014/main" id="{2810EB7F-E2C9-C508-C72D-883F3C64A368}"/>
              </a:ext>
            </a:extLst>
          </p:cNvPr>
          <p:cNvSpPr txBox="1"/>
          <p:nvPr/>
        </p:nvSpPr>
        <p:spPr>
          <a:xfrm>
            <a:off x="504355" y="3663418"/>
            <a:ext cx="1500411"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methodologies</a:t>
            </a:r>
            <a:endParaRPr lang="en-US" sz="1800" b="0" u="none" strike="noStrike">
              <a:solidFill>
                <a:schemeClr val="accent1">
                  <a:lumMod val="75000"/>
                </a:schemeClr>
              </a:solidFill>
              <a:effectLst/>
              <a:uFillTx/>
              <a:latin typeface="+mn-lt"/>
            </a:endParaRPr>
          </a:p>
        </p:txBody>
      </p:sp>
      <p:sp>
        <p:nvSpPr>
          <p:cNvPr id="19" name="文本框 18">
            <a:extLst>
              <a:ext uri="{FF2B5EF4-FFF2-40B4-BE49-F238E27FC236}">
                <a16:creationId xmlns:a16="http://schemas.microsoft.com/office/drawing/2014/main" id="{7A352AF2-6889-98B1-97E1-F425785AAEA3}"/>
              </a:ext>
            </a:extLst>
          </p:cNvPr>
          <p:cNvSpPr txBox="1"/>
          <p:nvPr/>
        </p:nvSpPr>
        <p:spPr>
          <a:xfrm>
            <a:off x="505767" y="3997498"/>
            <a:ext cx="5321970" cy="276999"/>
          </a:xfrm>
          <a:prstGeom prst="rect">
            <a:avLst/>
          </a:prstGeom>
          <a:noFill/>
          <a:ln w="0">
            <a:noFill/>
          </a:ln>
        </p:spPr>
        <p:txBody>
          <a:bodyPr wrap="none" lIns="0" tIns="0" rIns="0" bIns="0" anchor="t">
            <a:spAutoFit/>
          </a:bodyPr>
          <a:lstStyle/>
          <a:p>
            <a:r>
              <a:rPr lang="en-US" sz="1800" b="0" u="none" strike="noStrike" dirty="0">
                <a:solidFill>
                  <a:schemeClr val="accent1">
                    <a:lumMod val="75000"/>
                  </a:schemeClr>
                </a:solidFill>
                <a:effectLst/>
                <a:uFillTx/>
                <a:latin typeface="+mn-lt"/>
                <a:ea typeface="DejaVuSans"/>
              </a:rPr>
              <a:t>Enables context-aware decision making for complex</a:t>
            </a:r>
            <a:endParaRPr lang="en-US" sz="1800" b="0" u="none" strike="noStrike" dirty="0">
              <a:solidFill>
                <a:schemeClr val="accent1">
                  <a:lumMod val="75000"/>
                </a:schemeClr>
              </a:solidFill>
              <a:effectLst/>
              <a:uFillTx/>
              <a:latin typeface="+mn-lt"/>
            </a:endParaRPr>
          </a:p>
        </p:txBody>
      </p:sp>
      <p:pic>
        <p:nvPicPr>
          <p:cNvPr id="20" name="图片 19">
            <a:extLst>
              <a:ext uri="{FF2B5EF4-FFF2-40B4-BE49-F238E27FC236}">
                <a16:creationId xmlns:a16="http://schemas.microsoft.com/office/drawing/2014/main" id="{624B29B8-5999-4FCB-CD9F-2512EEEA0D7A}"/>
              </a:ext>
            </a:extLst>
          </p:cNvPr>
          <p:cNvPicPr/>
          <p:nvPr/>
        </p:nvPicPr>
        <p:blipFill>
          <a:blip r:embed="rId4"/>
          <a:stretch/>
        </p:blipFill>
        <p:spPr>
          <a:xfrm>
            <a:off x="264539" y="4744910"/>
            <a:ext cx="133200" cy="133200"/>
          </a:xfrm>
          <a:prstGeom prst="rect">
            <a:avLst/>
          </a:prstGeom>
          <a:noFill/>
          <a:ln w="0">
            <a:noFill/>
          </a:ln>
        </p:spPr>
      </p:pic>
      <p:sp>
        <p:nvSpPr>
          <p:cNvPr id="21" name="文本框 20">
            <a:extLst>
              <a:ext uri="{FF2B5EF4-FFF2-40B4-BE49-F238E27FC236}">
                <a16:creationId xmlns:a16="http://schemas.microsoft.com/office/drawing/2014/main" id="{2EDC37A1-F367-2B0B-0DEF-B9753B3751AE}"/>
              </a:ext>
            </a:extLst>
          </p:cNvPr>
          <p:cNvSpPr txBox="1"/>
          <p:nvPr/>
        </p:nvSpPr>
        <p:spPr>
          <a:xfrm>
            <a:off x="504355" y="4198018"/>
            <a:ext cx="1654299" cy="276999"/>
          </a:xfrm>
          <a:prstGeom prst="rect">
            <a:avLst/>
          </a:prstGeom>
          <a:noFill/>
          <a:ln w="0">
            <a:noFill/>
          </a:ln>
        </p:spPr>
        <p:txBody>
          <a:bodyPr wrap="none" lIns="0" tIns="0" rIns="0" bIns="0" anchor="t">
            <a:spAutoFit/>
          </a:bodyPr>
          <a:lstStyle/>
          <a:p>
            <a:r>
              <a:rPr lang="en-US" sz="1800" b="0" u="none" strike="noStrike" dirty="0">
                <a:solidFill>
                  <a:schemeClr val="accent1">
                    <a:lumMod val="75000"/>
                  </a:schemeClr>
                </a:solidFill>
                <a:effectLst/>
                <a:uFillTx/>
                <a:latin typeface="+mn-lt"/>
                <a:ea typeface="DejaVuSans"/>
              </a:rPr>
              <a:t>circuit scenarios</a:t>
            </a:r>
            <a:endParaRPr lang="en-US" sz="1800" b="0" u="none" strike="noStrike" dirty="0">
              <a:solidFill>
                <a:schemeClr val="accent1">
                  <a:lumMod val="75000"/>
                </a:schemeClr>
              </a:solidFill>
              <a:effectLst/>
              <a:uFillTx/>
              <a:latin typeface="+mn-lt"/>
            </a:endParaRPr>
          </a:p>
        </p:txBody>
      </p:sp>
      <p:sp>
        <p:nvSpPr>
          <p:cNvPr id="22" name="文本框 21">
            <a:extLst>
              <a:ext uri="{FF2B5EF4-FFF2-40B4-BE49-F238E27FC236}">
                <a16:creationId xmlns:a16="http://schemas.microsoft.com/office/drawing/2014/main" id="{6B6DAF71-B64A-C385-557C-B7152F3A91CB}"/>
              </a:ext>
            </a:extLst>
          </p:cNvPr>
          <p:cNvSpPr txBox="1"/>
          <p:nvPr/>
        </p:nvSpPr>
        <p:spPr>
          <a:xfrm>
            <a:off x="504355" y="4532458"/>
            <a:ext cx="4975721"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Provides accurate responses based on validated</a:t>
            </a:r>
            <a:endParaRPr lang="en-US" sz="1800" b="0" u="none" strike="noStrike">
              <a:solidFill>
                <a:schemeClr val="accent1">
                  <a:lumMod val="75000"/>
                </a:schemeClr>
              </a:solidFill>
              <a:effectLst/>
              <a:uFillTx/>
              <a:latin typeface="+mn-lt"/>
            </a:endParaRPr>
          </a:p>
        </p:txBody>
      </p:sp>
      <p:sp>
        <p:nvSpPr>
          <p:cNvPr id="23" name="任意形状 22">
            <a:extLst>
              <a:ext uri="{FF2B5EF4-FFF2-40B4-BE49-F238E27FC236}">
                <a16:creationId xmlns:a16="http://schemas.microsoft.com/office/drawing/2014/main" id="{262D27C8-1F70-0BE2-7D5A-BBEC62588569}"/>
              </a:ext>
            </a:extLst>
          </p:cNvPr>
          <p:cNvSpPr/>
          <p:nvPr/>
        </p:nvSpPr>
        <p:spPr>
          <a:xfrm>
            <a:off x="6261856" y="2029355"/>
            <a:ext cx="5930144" cy="3083760"/>
          </a:xfrm>
          <a:custGeom>
            <a:avLst/>
            <a:gdLst/>
            <a:ahLst/>
            <a:cxnLst/>
            <a:rect l="0" t="0" r="r" b="b"/>
            <a:pathLst>
              <a:path w="12606" h="8566">
                <a:moveTo>
                  <a:pt x="0" y="8392"/>
                </a:moveTo>
                <a:lnTo>
                  <a:pt x="0" y="174"/>
                </a:lnTo>
                <a:cubicBezTo>
                  <a:pt x="0" y="162"/>
                  <a:pt x="1" y="151"/>
                  <a:pt x="4" y="140"/>
                </a:cubicBezTo>
                <a:cubicBezTo>
                  <a:pt x="6" y="129"/>
                  <a:pt x="9" y="118"/>
                  <a:pt x="14" y="107"/>
                </a:cubicBezTo>
                <a:cubicBezTo>
                  <a:pt x="18" y="97"/>
                  <a:pt x="23" y="87"/>
                  <a:pt x="30" y="77"/>
                </a:cubicBezTo>
                <a:cubicBezTo>
                  <a:pt x="36" y="68"/>
                  <a:pt x="43" y="59"/>
                  <a:pt x="51" y="51"/>
                </a:cubicBezTo>
                <a:cubicBezTo>
                  <a:pt x="59" y="43"/>
                  <a:pt x="68" y="36"/>
                  <a:pt x="78" y="29"/>
                </a:cubicBezTo>
                <a:cubicBezTo>
                  <a:pt x="87" y="23"/>
                  <a:pt x="97" y="17"/>
                  <a:pt x="108" y="13"/>
                </a:cubicBezTo>
                <a:cubicBezTo>
                  <a:pt x="118" y="9"/>
                  <a:pt x="129" y="5"/>
                  <a:pt x="140" y="3"/>
                </a:cubicBezTo>
                <a:cubicBezTo>
                  <a:pt x="152" y="1"/>
                  <a:pt x="163" y="0"/>
                  <a:pt x="174" y="0"/>
                </a:cubicBezTo>
                <a:lnTo>
                  <a:pt x="12432" y="0"/>
                </a:lnTo>
                <a:cubicBezTo>
                  <a:pt x="12443" y="0"/>
                  <a:pt x="12455" y="1"/>
                  <a:pt x="12466" y="3"/>
                </a:cubicBezTo>
                <a:cubicBezTo>
                  <a:pt x="12477" y="5"/>
                  <a:pt x="12488" y="9"/>
                  <a:pt x="12498" y="13"/>
                </a:cubicBezTo>
                <a:cubicBezTo>
                  <a:pt x="12509" y="17"/>
                  <a:pt x="12519" y="23"/>
                  <a:pt x="12529" y="29"/>
                </a:cubicBezTo>
                <a:cubicBezTo>
                  <a:pt x="12538" y="36"/>
                  <a:pt x="12547" y="43"/>
                  <a:pt x="12555" y="51"/>
                </a:cubicBezTo>
                <a:cubicBezTo>
                  <a:pt x="12563" y="59"/>
                  <a:pt x="12570" y="68"/>
                  <a:pt x="12577" y="77"/>
                </a:cubicBezTo>
                <a:cubicBezTo>
                  <a:pt x="12583" y="87"/>
                  <a:pt x="12588" y="97"/>
                  <a:pt x="12593" y="107"/>
                </a:cubicBezTo>
                <a:cubicBezTo>
                  <a:pt x="12597" y="118"/>
                  <a:pt x="12600" y="129"/>
                  <a:pt x="12603" y="140"/>
                </a:cubicBezTo>
                <a:cubicBezTo>
                  <a:pt x="12605" y="151"/>
                  <a:pt x="12606" y="162"/>
                  <a:pt x="12606" y="174"/>
                </a:cubicBezTo>
                <a:lnTo>
                  <a:pt x="12606" y="8392"/>
                </a:lnTo>
                <a:cubicBezTo>
                  <a:pt x="12606" y="8404"/>
                  <a:pt x="12605" y="8415"/>
                  <a:pt x="12603" y="8426"/>
                </a:cubicBezTo>
                <a:cubicBezTo>
                  <a:pt x="12600" y="8438"/>
                  <a:pt x="12597" y="8448"/>
                  <a:pt x="12593" y="8459"/>
                </a:cubicBezTo>
                <a:cubicBezTo>
                  <a:pt x="12588" y="8470"/>
                  <a:pt x="12583" y="8480"/>
                  <a:pt x="12577" y="8489"/>
                </a:cubicBezTo>
                <a:cubicBezTo>
                  <a:pt x="12570" y="8499"/>
                  <a:pt x="12563" y="8507"/>
                  <a:pt x="12555" y="8515"/>
                </a:cubicBezTo>
                <a:cubicBezTo>
                  <a:pt x="12547" y="8524"/>
                  <a:pt x="12538" y="8531"/>
                  <a:pt x="12529" y="8537"/>
                </a:cubicBezTo>
                <a:cubicBezTo>
                  <a:pt x="12519" y="8543"/>
                  <a:pt x="12509" y="8549"/>
                  <a:pt x="12498" y="8553"/>
                </a:cubicBezTo>
                <a:cubicBezTo>
                  <a:pt x="12488" y="8558"/>
                  <a:pt x="12477" y="8561"/>
                  <a:pt x="12466" y="8563"/>
                </a:cubicBezTo>
                <a:cubicBezTo>
                  <a:pt x="12455" y="8565"/>
                  <a:pt x="12443" y="8566"/>
                  <a:pt x="12432" y="8566"/>
                </a:cubicBezTo>
                <a:lnTo>
                  <a:pt x="174" y="8566"/>
                </a:lnTo>
                <a:cubicBezTo>
                  <a:pt x="163" y="8566"/>
                  <a:pt x="152" y="8565"/>
                  <a:pt x="140" y="8563"/>
                </a:cubicBezTo>
                <a:cubicBezTo>
                  <a:pt x="129" y="8561"/>
                  <a:pt x="118" y="8558"/>
                  <a:pt x="108" y="8553"/>
                </a:cubicBezTo>
                <a:cubicBezTo>
                  <a:pt x="97" y="8549"/>
                  <a:pt x="87" y="8543"/>
                  <a:pt x="78" y="8537"/>
                </a:cubicBezTo>
                <a:cubicBezTo>
                  <a:pt x="68" y="8531"/>
                  <a:pt x="59" y="8524"/>
                  <a:pt x="51" y="8515"/>
                </a:cubicBezTo>
                <a:cubicBezTo>
                  <a:pt x="43" y="8507"/>
                  <a:pt x="36" y="8499"/>
                  <a:pt x="30" y="8489"/>
                </a:cubicBezTo>
                <a:cubicBezTo>
                  <a:pt x="23" y="8480"/>
                  <a:pt x="18" y="8470"/>
                  <a:pt x="14" y="8459"/>
                </a:cubicBezTo>
                <a:cubicBezTo>
                  <a:pt x="9" y="8448"/>
                  <a:pt x="6" y="8438"/>
                  <a:pt x="4" y="8426"/>
                </a:cubicBezTo>
                <a:cubicBezTo>
                  <a:pt x="1" y="8415"/>
                  <a:pt x="0" y="8404"/>
                  <a:pt x="0" y="8392"/>
                </a:cubicBezTo>
                <a:close/>
              </a:path>
            </a:pathLst>
          </a:custGeom>
          <a:solidFill>
            <a:srgbClr val="F0F6FF"/>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24" name="任意形状 23">
            <a:extLst>
              <a:ext uri="{FF2B5EF4-FFF2-40B4-BE49-F238E27FC236}">
                <a16:creationId xmlns:a16="http://schemas.microsoft.com/office/drawing/2014/main" id="{6912836F-5263-29DE-77A8-CF3C730B7B07}"/>
              </a:ext>
            </a:extLst>
          </p:cNvPr>
          <p:cNvSpPr/>
          <p:nvPr/>
        </p:nvSpPr>
        <p:spPr>
          <a:xfrm>
            <a:off x="6261856" y="2029355"/>
            <a:ext cx="5939480" cy="3083760"/>
          </a:xfrm>
          <a:custGeom>
            <a:avLst/>
            <a:gdLst/>
            <a:ahLst/>
            <a:cxnLst/>
            <a:rect l="0" t="0" r="r" b="b"/>
            <a:pathLst>
              <a:path w="12606" h="8566" fill="none">
                <a:moveTo>
                  <a:pt x="0" y="8392"/>
                </a:moveTo>
                <a:lnTo>
                  <a:pt x="0" y="174"/>
                </a:lnTo>
                <a:cubicBezTo>
                  <a:pt x="0" y="162"/>
                  <a:pt x="1" y="151"/>
                  <a:pt x="4" y="140"/>
                </a:cubicBezTo>
                <a:cubicBezTo>
                  <a:pt x="6" y="129"/>
                  <a:pt x="9" y="118"/>
                  <a:pt x="14" y="107"/>
                </a:cubicBezTo>
                <a:cubicBezTo>
                  <a:pt x="18" y="97"/>
                  <a:pt x="23" y="87"/>
                  <a:pt x="30" y="77"/>
                </a:cubicBezTo>
                <a:cubicBezTo>
                  <a:pt x="36" y="68"/>
                  <a:pt x="43" y="59"/>
                  <a:pt x="51" y="51"/>
                </a:cubicBezTo>
                <a:cubicBezTo>
                  <a:pt x="59" y="43"/>
                  <a:pt x="68" y="36"/>
                  <a:pt x="78" y="29"/>
                </a:cubicBezTo>
                <a:cubicBezTo>
                  <a:pt x="87" y="23"/>
                  <a:pt x="97" y="17"/>
                  <a:pt x="108" y="13"/>
                </a:cubicBezTo>
                <a:cubicBezTo>
                  <a:pt x="118" y="9"/>
                  <a:pt x="129" y="5"/>
                  <a:pt x="140" y="3"/>
                </a:cubicBezTo>
                <a:cubicBezTo>
                  <a:pt x="152" y="1"/>
                  <a:pt x="163" y="0"/>
                  <a:pt x="174" y="0"/>
                </a:cubicBezTo>
                <a:lnTo>
                  <a:pt x="12432" y="0"/>
                </a:lnTo>
                <a:cubicBezTo>
                  <a:pt x="12443" y="0"/>
                  <a:pt x="12455" y="1"/>
                  <a:pt x="12466" y="3"/>
                </a:cubicBezTo>
                <a:cubicBezTo>
                  <a:pt x="12477" y="5"/>
                  <a:pt x="12488" y="9"/>
                  <a:pt x="12498" y="13"/>
                </a:cubicBezTo>
                <a:cubicBezTo>
                  <a:pt x="12509" y="17"/>
                  <a:pt x="12519" y="23"/>
                  <a:pt x="12529" y="29"/>
                </a:cubicBezTo>
                <a:cubicBezTo>
                  <a:pt x="12538" y="36"/>
                  <a:pt x="12547" y="43"/>
                  <a:pt x="12555" y="51"/>
                </a:cubicBezTo>
                <a:cubicBezTo>
                  <a:pt x="12563" y="59"/>
                  <a:pt x="12570" y="68"/>
                  <a:pt x="12577" y="77"/>
                </a:cubicBezTo>
                <a:cubicBezTo>
                  <a:pt x="12583" y="87"/>
                  <a:pt x="12588" y="97"/>
                  <a:pt x="12593" y="107"/>
                </a:cubicBezTo>
                <a:cubicBezTo>
                  <a:pt x="12597" y="118"/>
                  <a:pt x="12600" y="129"/>
                  <a:pt x="12603" y="140"/>
                </a:cubicBezTo>
                <a:cubicBezTo>
                  <a:pt x="12605" y="151"/>
                  <a:pt x="12606" y="162"/>
                  <a:pt x="12606" y="174"/>
                </a:cubicBezTo>
                <a:lnTo>
                  <a:pt x="12606" y="8392"/>
                </a:lnTo>
                <a:cubicBezTo>
                  <a:pt x="12606" y="8404"/>
                  <a:pt x="12605" y="8415"/>
                  <a:pt x="12603" y="8426"/>
                </a:cubicBezTo>
                <a:cubicBezTo>
                  <a:pt x="12600" y="8438"/>
                  <a:pt x="12597" y="8448"/>
                  <a:pt x="12593" y="8459"/>
                </a:cubicBezTo>
                <a:cubicBezTo>
                  <a:pt x="12588" y="8470"/>
                  <a:pt x="12583" y="8480"/>
                  <a:pt x="12577" y="8489"/>
                </a:cubicBezTo>
                <a:cubicBezTo>
                  <a:pt x="12570" y="8499"/>
                  <a:pt x="12563" y="8507"/>
                  <a:pt x="12555" y="8515"/>
                </a:cubicBezTo>
                <a:cubicBezTo>
                  <a:pt x="12547" y="8524"/>
                  <a:pt x="12538" y="8531"/>
                  <a:pt x="12529" y="8537"/>
                </a:cubicBezTo>
                <a:cubicBezTo>
                  <a:pt x="12519" y="8543"/>
                  <a:pt x="12509" y="8549"/>
                  <a:pt x="12498" y="8553"/>
                </a:cubicBezTo>
                <a:cubicBezTo>
                  <a:pt x="12488" y="8558"/>
                  <a:pt x="12477" y="8561"/>
                  <a:pt x="12466" y="8563"/>
                </a:cubicBezTo>
                <a:cubicBezTo>
                  <a:pt x="12455" y="8565"/>
                  <a:pt x="12443" y="8566"/>
                  <a:pt x="12432" y="8566"/>
                </a:cubicBezTo>
                <a:lnTo>
                  <a:pt x="174" y="8566"/>
                </a:lnTo>
                <a:cubicBezTo>
                  <a:pt x="163" y="8566"/>
                  <a:pt x="152" y="8565"/>
                  <a:pt x="140" y="8563"/>
                </a:cubicBezTo>
                <a:cubicBezTo>
                  <a:pt x="129" y="8561"/>
                  <a:pt x="118" y="8558"/>
                  <a:pt x="108" y="8553"/>
                </a:cubicBezTo>
                <a:cubicBezTo>
                  <a:pt x="97" y="8549"/>
                  <a:pt x="87" y="8543"/>
                  <a:pt x="78" y="8537"/>
                </a:cubicBezTo>
                <a:cubicBezTo>
                  <a:pt x="68" y="8531"/>
                  <a:pt x="59" y="8524"/>
                  <a:pt x="51" y="8515"/>
                </a:cubicBezTo>
                <a:cubicBezTo>
                  <a:pt x="43" y="8507"/>
                  <a:pt x="36" y="8499"/>
                  <a:pt x="30" y="8489"/>
                </a:cubicBezTo>
                <a:cubicBezTo>
                  <a:pt x="23" y="8480"/>
                  <a:pt x="18" y="8470"/>
                  <a:pt x="14" y="8459"/>
                </a:cubicBezTo>
                <a:cubicBezTo>
                  <a:pt x="9" y="8448"/>
                  <a:pt x="6" y="8438"/>
                  <a:pt x="4" y="8426"/>
                </a:cubicBezTo>
                <a:cubicBezTo>
                  <a:pt x="1" y="8415"/>
                  <a:pt x="0" y="8404"/>
                  <a:pt x="0" y="8392"/>
                </a:cubicBezTo>
              </a:path>
            </a:pathLst>
          </a:custGeom>
          <a:ln w="8280">
            <a:solidFill>
              <a:srgbClr val="1E40AF"/>
            </a:solidFill>
            <a:miter/>
          </a:ln>
        </p:spPr>
        <p:txBody>
          <a:bodyPr lIns="3960" tIns="3960" rIns="3960" bIns="3960" anchor="t">
            <a:noAutofit/>
          </a:bodyPr>
          <a:lstStyle/>
          <a:p>
            <a:endParaRPr lang="en-US" sz="4400" b="0" u="none" strike="noStrike">
              <a:solidFill>
                <a:srgbClr val="000000"/>
              </a:solidFill>
              <a:effectLst/>
              <a:uFillTx/>
              <a:latin typeface="+mn-lt"/>
            </a:endParaRPr>
          </a:p>
        </p:txBody>
      </p:sp>
      <p:pic>
        <p:nvPicPr>
          <p:cNvPr id="25" name="图片 24">
            <a:extLst>
              <a:ext uri="{FF2B5EF4-FFF2-40B4-BE49-F238E27FC236}">
                <a16:creationId xmlns:a16="http://schemas.microsoft.com/office/drawing/2014/main" id="{0FB138A1-01AA-A9A4-2CAC-5FD675BC0BA7}"/>
              </a:ext>
            </a:extLst>
          </p:cNvPr>
          <p:cNvPicPr/>
          <p:nvPr/>
        </p:nvPicPr>
        <p:blipFill>
          <a:blip r:embed="rId5"/>
          <a:stretch/>
        </p:blipFill>
        <p:spPr>
          <a:xfrm>
            <a:off x="6354231" y="2268171"/>
            <a:ext cx="351000" cy="359280"/>
          </a:xfrm>
          <a:prstGeom prst="rect">
            <a:avLst/>
          </a:prstGeom>
          <a:noFill/>
          <a:ln w="0">
            <a:noFill/>
          </a:ln>
        </p:spPr>
      </p:pic>
      <p:sp>
        <p:nvSpPr>
          <p:cNvPr id="26" name="文本框 25">
            <a:extLst>
              <a:ext uri="{FF2B5EF4-FFF2-40B4-BE49-F238E27FC236}">
                <a16:creationId xmlns:a16="http://schemas.microsoft.com/office/drawing/2014/main" id="{79F4D4F3-9B9A-1D22-ABE2-A34B9B33D7CE}"/>
              </a:ext>
            </a:extLst>
          </p:cNvPr>
          <p:cNvSpPr txBox="1"/>
          <p:nvPr/>
        </p:nvSpPr>
        <p:spPr>
          <a:xfrm>
            <a:off x="504355" y="4732978"/>
            <a:ext cx="1102866"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knowledge</a:t>
            </a:r>
            <a:endParaRPr lang="en-US" sz="1800" b="0" u="none" strike="noStrike">
              <a:solidFill>
                <a:schemeClr val="accent1">
                  <a:lumMod val="75000"/>
                </a:schemeClr>
              </a:solidFill>
              <a:effectLst/>
              <a:uFillTx/>
              <a:latin typeface="+mn-lt"/>
            </a:endParaRPr>
          </a:p>
        </p:txBody>
      </p:sp>
      <p:sp>
        <p:nvSpPr>
          <p:cNvPr id="27" name="文本框 26">
            <a:extLst>
              <a:ext uri="{FF2B5EF4-FFF2-40B4-BE49-F238E27FC236}">
                <a16:creationId xmlns:a16="http://schemas.microsoft.com/office/drawing/2014/main" id="{3718A5A0-C963-33B4-4051-4EFDCF9278DF}"/>
              </a:ext>
            </a:extLst>
          </p:cNvPr>
          <p:cNvSpPr txBox="1"/>
          <p:nvPr/>
        </p:nvSpPr>
        <p:spPr>
          <a:xfrm>
            <a:off x="6817697" y="2117963"/>
            <a:ext cx="4219104" cy="430887"/>
          </a:xfrm>
          <a:prstGeom prst="rect">
            <a:avLst/>
          </a:prstGeom>
          <a:noFill/>
          <a:ln w="0">
            <a:noFill/>
          </a:ln>
        </p:spPr>
        <p:txBody>
          <a:bodyPr wrap="none" lIns="0" tIns="0" rIns="0" bIns="0" anchor="t">
            <a:spAutoFit/>
          </a:bodyPr>
          <a:lstStyle/>
          <a:p>
            <a:r>
              <a:rPr lang="en-US" sz="2800" b="1" u="none" strike="noStrike" dirty="0">
                <a:solidFill>
                  <a:schemeClr val="bg2">
                    <a:lumMod val="50000"/>
                    <a:lumOff val="50000"/>
                  </a:schemeClr>
                </a:solidFill>
                <a:effectLst/>
                <a:uFillTx/>
                <a:latin typeface="+mn-lt"/>
                <a:ea typeface="DejaVuSans"/>
              </a:rPr>
              <a:t>Database-Driven Method</a:t>
            </a:r>
            <a:endParaRPr lang="en-US" sz="2800" b="0" u="none" strike="noStrike" dirty="0">
              <a:solidFill>
                <a:schemeClr val="bg2">
                  <a:lumMod val="50000"/>
                  <a:lumOff val="50000"/>
                </a:schemeClr>
              </a:solidFill>
              <a:effectLst/>
              <a:uFillTx/>
              <a:latin typeface="+mn-lt"/>
            </a:endParaRPr>
          </a:p>
        </p:txBody>
      </p:sp>
      <p:pic>
        <p:nvPicPr>
          <p:cNvPr id="28" name="图片 27">
            <a:extLst>
              <a:ext uri="{FF2B5EF4-FFF2-40B4-BE49-F238E27FC236}">
                <a16:creationId xmlns:a16="http://schemas.microsoft.com/office/drawing/2014/main" id="{E21DCACB-3969-1545-F4BA-6B0F96C8F0E6}"/>
              </a:ext>
            </a:extLst>
          </p:cNvPr>
          <p:cNvPicPr/>
          <p:nvPr/>
        </p:nvPicPr>
        <p:blipFill>
          <a:blip r:embed="rId4"/>
          <a:stretch/>
        </p:blipFill>
        <p:spPr>
          <a:xfrm>
            <a:off x="6372763" y="3066437"/>
            <a:ext cx="133200" cy="133200"/>
          </a:xfrm>
          <a:prstGeom prst="rect">
            <a:avLst/>
          </a:prstGeom>
          <a:noFill/>
          <a:ln w="0">
            <a:noFill/>
          </a:ln>
        </p:spPr>
      </p:pic>
      <p:sp>
        <p:nvSpPr>
          <p:cNvPr id="29" name="文本框 28">
            <a:extLst>
              <a:ext uri="{FF2B5EF4-FFF2-40B4-BE49-F238E27FC236}">
                <a16:creationId xmlns:a16="http://schemas.microsoft.com/office/drawing/2014/main" id="{41C1C964-32E8-228D-7A98-2C130CE3C671}"/>
              </a:ext>
            </a:extLst>
          </p:cNvPr>
          <p:cNvSpPr txBox="1"/>
          <p:nvPr/>
        </p:nvSpPr>
        <p:spPr>
          <a:xfrm>
            <a:off x="6817697" y="2428987"/>
            <a:ext cx="1598194" cy="430887"/>
          </a:xfrm>
          <a:prstGeom prst="rect">
            <a:avLst/>
          </a:prstGeom>
          <a:noFill/>
          <a:ln w="0">
            <a:noFill/>
          </a:ln>
        </p:spPr>
        <p:txBody>
          <a:bodyPr wrap="none" lIns="0" tIns="0" rIns="0" bIns="0" anchor="t">
            <a:spAutoFit/>
          </a:bodyPr>
          <a:lstStyle/>
          <a:p>
            <a:r>
              <a:rPr lang="en-US" sz="2800" b="1" u="none" strike="noStrike" dirty="0">
                <a:solidFill>
                  <a:schemeClr val="bg2">
                    <a:lumMod val="50000"/>
                    <a:lumOff val="50000"/>
                  </a:schemeClr>
                </a:solidFill>
                <a:effectLst/>
                <a:uFillTx/>
                <a:latin typeface="+mn-lt"/>
                <a:ea typeface="DejaVuSans"/>
              </a:rPr>
              <a:t>Selection</a:t>
            </a:r>
            <a:endParaRPr lang="en-US" sz="2800" b="0" u="none" strike="noStrike" dirty="0">
              <a:solidFill>
                <a:schemeClr val="bg2">
                  <a:lumMod val="50000"/>
                  <a:lumOff val="50000"/>
                </a:schemeClr>
              </a:solidFill>
              <a:effectLst/>
              <a:uFillTx/>
              <a:latin typeface="+mn-lt"/>
            </a:endParaRPr>
          </a:p>
        </p:txBody>
      </p:sp>
      <p:sp>
        <p:nvSpPr>
          <p:cNvPr id="30" name="文本框 29">
            <a:extLst>
              <a:ext uri="{FF2B5EF4-FFF2-40B4-BE49-F238E27FC236}">
                <a16:creationId xmlns:a16="http://schemas.microsoft.com/office/drawing/2014/main" id="{B927D937-CEF7-3806-7C1B-9BFFD27287E5}"/>
              </a:ext>
            </a:extLst>
          </p:cNvPr>
          <p:cNvSpPr txBox="1"/>
          <p:nvPr/>
        </p:nvSpPr>
        <p:spPr>
          <a:xfrm>
            <a:off x="6602723" y="2920715"/>
            <a:ext cx="4514056" cy="276999"/>
          </a:xfrm>
          <a:prstGeom prst="rect">
            <a:avLst/>
          </a:prstGeom>
          <a:noFill/>
          <a:ln w="0">
            <a:noFill/>
          </a:ln>
        </p:spPr>
        <p:txBody>
          <a:bodyPr wrap="none" lIns="0" tIns="0" rIns="0" bIns="0" anchor="t">
            <a:spAutoFit/>
          </a:bodyPr>
          <a:lstStyle/>
          <a:p>
            <a:r>
              <a:rPr lang="en-US" sz="1800" b="0" u="none" strike="noStrike" dirty="0">
                <a:solidFill>
                  <a:schemeClr val="accent1">
                    <a:lumMod val="75000"/>
                  </a:schemeClr>
                </a:solidFill>
                <a:effectLst/>
                <a:uFillTx/>
                <a:latin typeface="+mn-lt"/>
                <a:ea typeface="DejaVuSans"/>
              </a:rPr>
              <a:t>Curated database of validated yield analysis</a:t>
            </a:r>
            <a:endParaRPr lang="en-US" sz="1800" b="0" u="none" strike="noStrike" dirty="0">
              <a:solidFill>
                <a:schemeClr val="accent1">
                  <a:lumMod val="75000"/>
                </a:schemeClr>
              </a:solidFill>
              <a:effectLst/>
              <a:uFillTx/>
              <a:latin typeface="+mn-lt"/>
            </a:endParaRPr>
          </a:p>
        </p:txBody>
      </p:sp>
      <p:pic>
        <p:nvPicPr>
          <p:cNvPr id="31" name="图片 30">
            <a:extLst>
              <a:ext uri="{FF2B5EF4-FFF2-40B4-BE49-F238E27FC236}">
                <a16:creationId xmlns:a16="http://schemas.microsoft.com/office/drawing/2014/main" id="{777BBF68-B315-0913-BDDE-3744C801A41E}"/>
              </a:ext>
            </a:extLst>
          </p:cNvPr>
          <p:cNvPicPr/>
          <p:nvPr/>
        </p:nvPicPr>
        <p:blipFill>
          <a:blip r:embed="rId4"/>
          <a:stretch/>
        </p:blipFill>
        <p:spPr>
          <a:xfrm>
            <a:off x="6372763" y="3533630"/>
            <a:ext cx="133200" cy="133200"/>
          </a:xfrm>
          <a:prstGeom prst="rect">
            <a:avLst/>
          </a:prstGeom>
          <a:noFill/>
          <a:ln w="0">
            <a:noFill/>
          </a:ln>
        </p:spPr>
      </p:pic>
      <p:sp>
        <p:nvSpPr>
          <p:cNvPr id="32" name="文本框 31">
            <a:extLst>
              <a:ext uri="{FF2B5EF4-FFF2-40B4-BE49-F238E27FC236}">
                <a16:creationId xmlns:a16="http://schemas.microsoft.com/office/drawing/2014/main" id="{6ECEB893-AB5B-E526-906D-85BC6C623593}"/>
              </a:ext>
            </a:extLst>
          </p:cNvPr>
          <p:cNvSpPr txBox="1"/>
          <p:nvPr/>
        </p:nvSpPr>
        <p:spPr>
          <a:xfrm>
            <a:off x="6602723" y="3121235"/>
            <a:ext cx="1500411"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methodologies</a:t>
            </a:r>
            <a:endParaRPr lang="en-US" sz="1800" b="0" u="none" strike="noStrike">
              <a:solidFill>
                <a:schemeClr val="accent1">
                  <a:lumMod val="75000"/>
                </a:schemeClr>
              </a:solidFill>
              <a:effectLst/>
              <a:uFillTx/>
              <a:latin typeface="+mn-lt"/>
            </a:endParaRPr>
          </a:p>
        </p:txBody>
      </p:sp>
      <p:pic>
        <p:nvPicPr>
          <p:cNvPr id="33" name="图片 32">
            <a:extLst>
              <a:ext uri="{FF2B5EF4-FFF2-40B4-BE49-F238E27FC236}">
                <a16:creationId xmlns:a16="http://schemas.microsoft.com/office/drawing/2014/main" id="{7C1C06F4-3A23-74BD-2FA3-91A030ECCBB7}"/>
              </a:ext>
            </a:extLst>
          </p:cNvPr>
          <p:cNvPicPr/>
          <p:nvPr/>
        </p:nvPicPr>
        <p:blipFill>
          <a:blip r:embed="rId4"/>
          <a:stretch/>
        </p:blipFill>
        <p:spPr>
          <a:xfrm>
            <a:off x="6396302" y="3970323"/>
            <a:ext cx="133200" cy="133200"/>
          </a:xfrm>
          <a:prstGeom prst="rect">
            <a:avLst/>
          </a:prstGeom>
          <a:noFill/>
          <a:ln w="0">
            <a:noFill/>
          </a:ln>
        </p:spPr>
      </p:pic>
      <p:sp>
        <p:nvSpPr>
          <p:cNvPr id="34" name="文本框 33">
            <a:extLst>
              <a:ext uri="{FF2B5EF4-FFF2-40B4-BE49-F238E27FC236}">
                <a16:creationId xmlns:a16="http://schemas.microsoft.com/office/drawing/2014/main" id="{6987CE48-D707-9C92-E48C-4C75BF01EA47}"/>
              </a:ext>
            </a:extLst>
          </p:cNvPr>
          <p:cNvSpPr txBox="1"/>
          <p:nvPr/>
        </p:nvSpPr>
        <p:spPr>
          <a:xfrm>
            <a:off x="6602723" y="3455675"/>
            <a:ext cx="5653792"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Performance proﬁles across diﬀerent technology nodes</a:t>
            </a:r>
            <a:endParaRPr lang="en-US" sz="1800" b="0" u="none" strike="noStrike">
              <a:solidFill>
                <a:schemeClr val="accent1">
                  <a:lumMod val="75000"/>
                </a:schemeClr>
              </a:solidFill>
              <a:effectLst/>
              <a:uFillTx/>
              <a:latin typeface="+mn-lt"/>
            </a:endParaRPr>
          </a:p>
        </p:txBody>
      </p:sp>
      <p:sp>
        <p:nvSpPr>
          <p:cNvPr id="35" name="文本框 34">
            <a:extLst>
              <a:ext uri="{FF2B5EF4-FFF2-40B4-BE49-F238E27FC236}">
                <a16:creationId xmlns:a16="http://schemas.microsoft.com/office/drawing/2014/main" id="{6E269B1D-3F6D-F311-B4FD-7DC74E8E0A1D}"/>
              </a:ext>
            </a:extLst>
          </p:cNvPr>
          <p:cNvSpPr txBox="1"/>
          <p:nvPr/>
        </p:nvSpPr>
        <p:spPr>
          <a:xfrm>
            <a:off x="6602723" y="3789755"/>
            <a:ext cx="4385816"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Dynamic method selection based on circuit</a:t>
            </a:r>
            <a:endParaRPr lang="en-US" sz="1800" b="0" u="none" strike="noStrike">
              <a:solidFill>
                <a:schemeClr val="accent1">
                  <a:lumMod val="75000"/>
                </a:schemeClr>
              </a:solidFill>
              <a:effectLst/>
              <a:uFillTx/>
              <a:latin typeface="+mn-lt"/>
            </a:endParaRPr>
          </a:p>
        </p:txBody>
      </p:sp>
      <p:pic>
        <p:nvPicPr>
          <p:cNvPr id="36" name="图片 35">
            <a:extLst>
              <a:ext uri="{FF2B5EF4-FFF2-40B4-BE49-F238E27FC236}">
                <a16:creationId xmlns:a16="http://schemas.microsoft.com/office/drawing/2014/main" id="{FF8E421D-79C3-8C77-81ED-61C49F32F856}"/>
              </a:ext>
            </a:extLst>
          </p:cNvPr>
          <p:cNvPicPr/>
          <p:nvPr/>
        </p:nvPicPr>
        <p:blipFill>
          <a:blip r:embed="rId4"/>
          <a:stretch/>
        </p:blipFill>
        <p:spPr>
          <a:xfrm>
            <a:off x="6405490" y="4437516"/>
            <a:ext cx="133200" cy="133200"/>
          </a:xfrm>
          <a:prstGeom prst="rect">
            <a:avLst/>
          </a:prstGeom>
          <a:noFill/>
          <a:ln w="0">
            <a:noFill/>
          </a:ln>
        </p:spPr>
      </p:pic>
      <p:sp>
        <p:nvSpPr>
          <p:cNvPr id="37" name="文本框 36">
            <a:extLst>
              <a:ext uri="{FF2B5EF4-FFF2-40B4-BE49-F238E27FC236}">
                <a16:creationId xmlns:a16="http://schemas.microsoft.com/office/drawing/2014/main" id="{C9463659-A3B0-7F77-6518-BD1220D0374C}"/>
              </a:ext>
            </a:extLst>
          </p:cNvPr>
          <p:cNvSpPr txBox="1"/>
          <p:nvPr/>
        </p:nvSpPr>
        <p:spPr>
          <a:xfrm>
            <a:off x="6602723" y="3990275"/>
            <a:ext cx="1474763" cy="276999"/>
          </a:xfrm>
          <a:prstGeom prst="rect">
            <a:avLst/>
          </a:prstGeom>
          <a:noFill/>
          <a:ln w="0">
            <a:noFill/>
          </a:ln>
        </p:spPr>
        <p:txBody>
          <a:bodyPr wrap="none" lIns="0" tIns="0" rIns="0" bIns="0" anchor="t">
            <a:spAutoFit/>
          </a:bodyPr>
          <a:lstStyle/>
          <a:p>
            <a:r>
              <a:rPr lang="en-US" sz="1800" b="0" u="none" strike="noStrike">
                <a:solidFill>
                  <a:schemeClr val="accent1">
                    <a:lumMod val="75000"/>
                  </a:schemeClr>
                </a:solidFill>
                <a:effectLst/>
                <a:uFillTx/>
                <a:latin typeface="+mn-lt"/>
                <a:ea typeface="DejaVuSans"/>
              </a:rPr>
              <a:t>characteristics</a:t>
            </a:r>
            <a:endParaRPr lang="en-US" sz="1800" b="0" u="none" strike="noStrike">
              <a:solidFill>
                <a:schemeClr val="accent1">
                  <a:lumMod val="75000"/>
                </a:schemeClr>
              </a:solidFill>
              <a:effectLst/>
              <a:uFillTx/>
              <a:latin typeface="+mn-lt"/>
            </a:endParaRPr>
          </a:p>
        </p:txBody>
      </p:sp>
      <p:sp>
        <p:nvSpPr>
          <p:cNvPr id="38" name="任意形状 37">
            <a:extLst>
              <a:ext uri="{FF2B5EF4-FFF2-40B4-BE49-F238E27FC236}">
                <a16:creationId xmlns:a16="http://schemas.microsoft.com/office/drawing/2014/main" id="{0120561F-D632-9DDD-D55B-296A958DECB6}"/>
              </a:ext>
            </a:extLst>
          </p:cNvPr>
          <p:cNvSpPr/>
          <p:nvPr/>
        </p:nvSpPr>
        <p:spPr>
          <a:xfrm>
            <a:off x="2089114" y="5526395"/>
            <a:ext cx="551880" cy="543600"/>
          </a:xfrm>
          <a:custGeom>
            <a:avLst/>
            <a:gdLst/>
            <a:ahLst/>
            <a:cxnLst/>
            <a:rect l="0" t="0" r="r" b="b"/>
            <a:pathLst>
              <a:path w="1533" h="1510">
                <a:moveTo>
                  <a:pt x="0" y="756"/>
                </a:moveTo>
                <a:cubicBezTo>
                  <a:pt x="0" y="731"/>
                  <a:pt x="1" y="707"/>
                  <a:pt x="3" y="682"/>
                </a:cubicBezTo>
                <a:cubicBezTo>
                  <a:pt x="6" y="657"/>
                  <a:pt x="9" y="633"/>
                  <a:pt x="14" y="609"/>
                </a:cubicBezTo>
                <a:cubicBezTo>
                  <a:pt x="19" y="584"/>
                  <a:pt x="25" y="561"/>
                  <a:pt x="32" y="537"/>
                </a:cubicBezTo>
                <a:cubicBezTo>
                  <a:pt x="39" y="513"/>
                  <a:pt x="48" y="490"/>
                  <a:pt x="57" y="467"/>
                </a:cubicBezTo>
                <a:cubicBezTo>
                  <a:pt x="67" y="444"/>
                  <a:pt x="77" y="422"/>
                  <a:pt x="89" y="399"/>
                </a:cubicBezTo>
                <a:cubicBezTo>
                  <a:pt x="100" y="377"/>
                  <a:pt x="113" y="356"/>
                  <a:pt x="127" y="336"/>
                </a:cubicBezTo>
                <a:cubicBezTo>
                  <a:pt x="141" y="315"/>
                  <a:pt x="155" y="295"/>
                  <a:pt x="171" y="276"/>
                </a:cubicBezTo>
                <a:cubicBezTo>
                  <a:pt x="187" y="257"/>
                  <a:pt x="203" y="239"/>
                  <a:pt x="221" y="221"/>
                </a:cubicBezTo>
                <a:cubicBezTo>
                  <a:pt x="238" y="204"/>
                  <a:pt x="256" y="187"/>
                  <a:pt x="275" y="172"/>
                </a:cubicBezTo>
                <a:cubicBezTo>
                  <a:pt x="295" y="156"/>
                  <a:pt x="314" y="141"/>
                  <a:pt x="336" y="128"/>
                </a:cubicBezTo>
                <a:cubicBezTo>
                  <a:pt x="357" y="114"/>
                  <a:pt x="378" y="101"/>
                  <a:pt x="399" y="90"/>
                </a:cubicBezTo>
                <a:cubicBezTo>
                  <a:pt x="421" y="78"/>
                  <a:pt x="444" y="67"/>
                  <a:pt x="466" y="58"/>
                </a:cubicBezTo>
                <a:cubicBezTo>
                  <a:pt x="489" y="48"/>
                  <a:pt x="512" y="40"/>
                  <a:pt x="536" y="33"/>
                </a:cubicBezTo>
                <a:cubicBezTo>
                  <a:pt x="560" y="26"/>
                  <a:pt x="584" y="20"/>
                  <a:pt x="608" y="15"/>
                </a:cubicBezTo>
                <a:cubicBezTo>
                  <a:pt x="632" y="10"/>
                  <a:pt x="657" y="7"/>
                  <a:pt x="681" y="4"/>
                </a:cubicBezTo>
                <a:cubicBezTo>
                  <a:pt x="706" y="2"/>
                  <a:pt x="730" y="0"/>
                  <a:pt x="755" y="0"/>
                </a:cubicBezTo>
                <a:lnTo>
                  <a:pt x="778" y="0"/>
                </a:lnTo>
                <a:cubicBezTo>
                  <a:pt x="803" y="0"/>
                  <a:pt x="828" y="2"/>
                  <a:pt x="852" y="4"/>
                </a:cubicBezTo>
                <a:cubicBezTo>
                  <a:pt x="877" y="7"/>
                  <a:pt x="901" y="10"/>
                  <a:pt x="925" y="15"/>
                </a:cubicBezTo>
                <a:cubicBezTo>
                  <a:pt x="950" y="20"/>
                  <a:pt x="974" y="26"/>
                  <a:pt x="997" y="33"/>
                </a:cubicBezTo>
                <a:cubicBezTo>
                  <a:pt x="1021" y="40"/>
                  <a:pt x="1044" y="48"/>
                  <a:pt x="1067" y="58"/>
                </a:cubicBezTo>
                <a:cubicBezTo>
                  <a:pt x="1090" y="67"/>
                  <a:pt x="1112" y="78"/>
                  <a:pt x="1134" y="90"/>
                </a:cubicBezTo>
                <a:cubicBezTo>
                  <a:pt x="1156" y="101"/>
                  <a:pt x="1177" y="114"/>
                  <a:pt x="1197" y="128"/>
                </a:cubicBezTo>
                <a:cubicBezTo>
                  <a:pt x="1218" y="141"/>
                  <a:pt x="1238" y="156"/>
                  <a:pt x="1257" y="172"/>
                </a:cubicBezTo>
                <a:cubicBezTo>
                  <a:pt x="1276" y="187"/>
                  <a:pt x="1294" y="204"/>
                  <a:pt x="1312" y="221"/>
                </a:cubicBezTo>
                <a:cubicBezTo>
                  <a:pt x="1329" y="239"/>
                  <a:pt x="1346" y="257"/>
                  <a:pt x="1361" y="276"/>
                </a:cubicBezTo>
                <a:cubicBezTo>
                  <a:pt x="1377" y="295"/>
                  <a:pt x="1392" y="315"/>
                  <a:pt x="1406" y="336"/>
                </a:cubicBezTo>
                <a:cubicBezTo>
                  <a:pt x="1419" y="356"/>
                  <a:pt x="1432" y="377"/>
                  <a:pt x="1444" y="399"/>
                </a:cubicBezTo>
                <a:cubicBezTo>
                  <a:pt x="1455" y="422"/>
                  <a:pt x="1466" y="444"/>
                  <a:pt x="1475" y="467"/>
                </a:cubicBezTo>
                <a:cubicBezTo>
                  <a:pt x="1485" y="490"/>
                  <a:pt x="1493" y="513"/>
                  <a:pt x="1500" y="537"/>
                </a:cubicBezTo>
                <a:cubicBezTo>
                  <a:pt x="1507" y="561"/>
                  <a:pt x="1513" y="584"/>
                  <a:pt x="1518" y="609"/>
                </a:cubicBezTo>
                <a:cubicBezTo>
                  <a:pt x="1523" y="633"/>
                  <a:pt x="1527" y="657"/>
                  <a:pt x="1529" y="682"/>
                </a:cubicBezTo>
                <a:cubicBezTo>
                  <a:pt x="1532" y="707"/>
                  <a:pt x="1533" y="731"/>
                  <a:pt x="1533" y="756"/>
                </a:cubicBezTo>
                <a:cubicBezTo>
                  <a:pt x="1533" y="781"/>
                  <a:pt x="1532" y="805"/>
                  <a:pt x="1529" y="830"/>
                </a:cubicBezTo>
                <a:cubicBezTo>
                  <a:pt x="1527" y="854"/>
                  <a:pt x="1523" y="879"/>
                  <a:pt x="1518" y="903"/>
                </a:cubicBezTo>
                <a:cubicBezTo>
                  <a:pt x="1513" y="927"/>
                  <a:pt x="1507" y="951"/>
                  <a:pt x="1500" y="975"/>
                </a:cubicBezTo>
                <a:cubicBezTo>
                  <a:pt x="1493" y="999"/>
                  <a:pt x="1485" y="1022"/>
                  <a:pt x="1475" y="1045"/>
                </a:cubicBezTo>
                <a:cubicBezTo>
                  <a:pt x="1466" y="1067"/>
                  <a:pt x="1455" y="1090"/>
                  <a:pt x="1444" y="1112"/>
                </a:cubicBezTo>
                <a:cubicBezTo>
                  <a:pt x="1432" y="1133"/>
                  <a:pt x="1419" y="1154"/>
                  <a:pt x="1406" y="1175"/>
                </a:cubicBezTo>
                <a:cubicBezTo>
                  <a:pt x="1392" y="1196"/>
                  <a:pt x="1377" y="1215"/>
                  <a:pt x="1361" y="1235"/>
                </a:cubicBezTo>
                <a:cubicBezTo>
                  <a:pt x="1346" y="1254"/>
                  <a:pt x="1329" y="1272"/>
                  <a:pt x="1312" y="1289"/>
                </a:cubicBezTo>
                <a:cubicBezTo>
                  <a:pt x="1294" y="1307"/>
                  <a:pt x="1276" y="1323"/>
                  <a:pt x="1257" y="1339"/>
                </a:cubicBezTo>
                <a:cubicBezTo>
                  <a:pt x="1238" y="1355"/>
                  <a:pt x="1218" y="1369"/>
                  <a:pt x="1197" y="1383"/>
                </a:cubicBezTo>
                <a:cubicBezTo>
                  <a:pt x="1177" y="1397"/>
                  <a:pt x="1156" y="1410"/>
                  <a:pt x="1134" y="1421"/>
                </a:cubicBezTo>
                <a:cubicBezTo>
                  <a:pt x="1112" y="1433"/>
                  <a:pt x="1090" y="1443"/>
                  <a:pt x="1067" y="1453"/>
                </a:cubicBezTo>
                <a:cubicBezTo>
                  <a:pt x="1044" y="1462"/>
                  <a:pt x="1021" y="1471"/>
                  <a:pt x="997" y="1478"/>
                </a:cubicBezTo>
                <a:cubicBezTo>
                  <a:pt x="974" y="1485"/>
                  <a:pt x="950" y="1491"/>
                  <a:pt x="925" y="1496"/>
                </a:cubicBezTo>
                <a:cubicBezTo>
                  <a:pt x="901" y="1501"/>
                  <a:pt x="877" y="1504"/>
                  <a:pt x="852" y="1507"/>
                </a:cubicBezTo>
                <a:cubicBezTo>
                  <a:pt x="828" y="1509"/>
                  <a:pt x="803" y="1510"/>
                  <a:pt x="778" y="1510"/>
                </a:cubicBezTo>
                <a:lnTo>
                  <a:pt x="755" y="1510"/>
                </a:lnTo>
                <a:cubicBezTo>
                  <a:pt x="730" y="1510"/>
                  <a:pt x="706" y="1509"/>
                  <a:pt x="681" y="1507"/>
                </a:cubicBezTo>
                <a:cubicBezTo>
                  <a:pt x="657" y="1504"/>
                  <a:pt x="632" y="1501"/>
                  <a:pt x="608" y="1496"/>
                </a:cubicBezTo>
                <a:cubicBezTo>
                  <a:pt x="584" y="1491"/>
                  <a:pt x="560" y="1485"/>
                  <a:pt x="536" y="1478"/>
                </a:cubicBezTo>
                <a:cubicBezTo>
                  <a:pt x="512" y="1471"/>
                  <a:pt x="489" y="1462"/>
                  <a:pt x="466" y="1453"/>
                </a:cubicBezTo>
                <a:cubicBezTo>
                  <a:pt x="444" y="1443"/>
                  <a:pt x="421" y="1433"/>
                  <a:pt x="399" y="1421"/>
                </a:cubicBezTo>
                <a:cubicBezTo>
                  <a:pt x="378" y="1410"/>
                  <a:pt x="357" y="1397"/>
                  <a:pt x="336" y="1383"/>
                </a:cubicBezTo>
                <a:cubicBezTo>
                  <a:pt x="314" y="1369"/>
                  <a:pt x="295" y="1355"/>
                  <a:pt x="275" y="1339"/>
                </a:cubicBezTo>
                <a:cubicBezTo>
                  <a:pt x="256" y="1323"/>
                  <a:pt x="238" y="1307"/>
                  <a:pt x="221" y="1289"/>
                </a:cubicBezTo>
                <a:cubicBezTo>
                  <a:pt x="203" y="1272"/>
                  <a:pt x="187" y="1254"/>
                  <a:pt x="171" y="1235"/>
                </a:cubicBezTo>
                <a:cubicBezTo>
                  <a:pt x="155" y="1215"/>
                  <a:pt x="141" y="1196"/>
                  <a:pt x="127" y="1175"/>
                </a:cubicBezTo>
                <a:cubicBezTo>
                  <a:pt x="113" y="1154"/>
                  <a:pt x="100" y="1133"/>
                  <a:pt x="89" y="1112"/>
                </a:cubicBezTo>
                <a:cubicBezTo>
                  <a:pt x="77" y="1090"/>
                  <a:pt x="67" y="1067"/>
                  <a:pt x="57" y="1045"/>
                </a:cubicBezTo>
                <a:cubicBezTo>
                  <a:pt x="48" y="1022"/>
                  <a:pt x="39" y="999"/>
                  <a:pt x="32" y="975"/>
                </a:cubicBezTo>
                <a:cubicBezTo>
                  <a:pt x="25" y="951"/>
                  <a:pt x="19" y="927"/>
                  <a:pt x="14" y="903"/>
                </a:cubicBezTo>
                <a:cubicBezTo>
                  <a:pt x="9" y="879"/>
                  <a:pt x="6" y="854"/>
                  <a:pt x="3" y="830"/>
                </a:cubicBezTo>
                <a:cubicBezTo>
                  <a:pt x="1" y="805"/>
                  <a:pt x="0" y="781"/>
                  <a:pt x="0" y="756"/>
                </a:cubicBezTo>
                <a:close/>
              </a:path>
            </a:pathLst>
          </a:custGeom>
          <a:solidFill>
            <a:srgbClr val="1D4ED8">
              <a:alpha val="50000"/>
            </a:srgb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pic>
        <p:nvPicPr>
          <p:cNvPr id="39" name="图片 38">
            <a:extLst>
              <a:ext uri="{FF2B5EF4-FFF2-40B4-BE49-F238E27FC236}">
                <a16:creationId xmlns:a16="http://schemas.microsoft.com/office/drawing/2014/main" id="{EAB7A68E-FF20-CD69-4720-280224B7A8C7}"/>
              </a:ext>
            </a:extLst>
          </p:cNvPr>
          <p:cNvPicPr/>
          <p:nvPr/>
        </p:nvPicPr>
        <p:blipFill>
          <a:blip r:embed="rId6"/>
          <a:stretch/>
        </p:blipFill>
        <p:spPr>
          <a:xfrm>
            <a:off x="2223034" y="5660315"/>
            <a:ext cx="283680" cy="250200"/>
          </a:xfrm>
          <a:prstGeom prst="rect">
            <a:avLst/>
          </a:prstGeom>
          <a:noFill/>
          <a:ln w="0">
            <a:noFill/>
          </a:ln>
        </p:spPr>
      </p:pic>
      <p:sp>
        <p:nvSpPr>
          <p:cNvPr id="40" name="文本框 39">
            <a:extLst>
              <a:ext uri="{FF2B5EF4-FFF2-40B4-BE49-F238E27FC236}">
                <a16:creationId xmlns:a16="http://schemas.microsoft.com/office/drawing/2014/main" id="{EABF2D26-FE45-4F82-70AC-A2EE854E9570}"/>
              </a:ext>
            </a:extLst>
          </p:cNvPr>
          <p:cNvSpPr txBox="1"/>
          <p:nvPr/>
        </p:nvSpPr>
        <p:spPr>
          <a:xfrm>
            <a:off x="6580952" y="4346487"/>
            <a:ext cx="4257576" cy="553998"/>
          </a:xfrm>
          <a:prstGeom prst="rect">
            <a:avLst/>
          </a:prstGeom>
          <a:noFill/>
          <a:ln w="0">
            <a:noFill/>
          </a:ln>
        </p:spPr>
        <p:txBody>
          <a:bodyPr wrap="none" lIns="0" tIns="0" rIns="0" bIns="0" anchor="t">
            <a:spAutoFit/>
          </a:bodyPr>
          <a:lstStyle/>
          <a:p>
            <a:r>
              <a:rPr lang="en-US" sz="1800" b="0" u="none" strike="noStrike" dirty="0">
                <a:solidFill>
                  <a:schemeClr val="accent1">
                    <a:lumMod val="75000"/>
                  </a:schemeClr>
                </a:solidFill>
                <a:effectLst/>
                <a:uFillTx/>
                <a:latin typeface="+mn-lt"/>
                <a:ea typeface="DejaVuSans"/>
              </a:rPr>
              <a:t>Supports MNIS, HSCS, AOSM, and ACS </a:t>
            </a:r>
          </a:p>
          <a:p>
            <a:r>
              <a:rPr lang="en-US" sz="1800" b="0" u="none" strike="noStrike" dirty="0">
                <a:solidFill>
                  <a:schemeClr val="accent1">
                    <a:lumMod val="75000"/>
                  </a:schemeClr>
                </a:solidFill>
                <a:effectLst/>
                <a:uFillTx/>
                <a:latin typeface="+mn-lt"/>
                <a:ea typeface="DejaVuSans"/>
              </a:rPr>
              <a:t>methodologies</a:t>
            </a:r>
            <a:endParaRPr lang="en-US" sz="1800" b="0" u="none" strike="noStrike" dirty="0">
              <a:solidFill>
                <a:schemeClr val="accent1">
                  <a:lumMod val="75000"/>
                </a:schemeClr>
              </a:solidFill>
              <a:effectLst/>
              <a:uFillTx/>
              <a:latin typeface="+mn-lt"/>
            </a:endParaRPr>
          </a:p>
        </p:txBody>
      </p:sp>
      <p:sp>
        <p:nvSpPr>
          <p:cNvPr id="41" name="任意形状 40">
            <a:extLst>
              <a:ext uri="{FF2B5EF4-FFF2-40B4-BE49-F238E27FC236}">
                <a16:creationId xmlns:a16="http://schemas.microsoft.com/office/drawing/2014/main" id="{D657F2F4-02F4-48E1-0E0A-FA68EAF35164}"/>
              </a:ext>
            </a:extLst>
          </p:cNvPr>
          <p:cNvSpPr/>
          <p:nvPr/>
        </p:nvSpPr>
        <p:spPr>
          <a:xfrm>
            <a:off x="4721434" y="5526395"/>
            <a:ext cx="585360" cy="543600"/>
          </a:xfrm>
          <a:custGeom>
            <a:avLst/>
            <a:gdLst/>
            <a:ahLst/>
            <a:cxnLst/>
            <a:rect l="0" t="0" r="r" b="b"/>
            <a:pathLst>
              <a:path w="1626" h="1510">
                <a:moveTo>
                  <a:pt x="0" y="756"/>
                </a:moveTo>
                <a:cubicBezTo>
                  <a:pt x="0" y="731"/>
                  <a:pt x="1" y="707"/>
                  <a:pt x="3" y="682"/>
                </a:cubicBezTo>
                <a:cubicBezTo>
                  <a:pt x="6" y="657"/>
                  <a:pt x="9" y="633"/>
                  <a:pt x="14" y="609"/>
                </a:cubicBezTo>
                <a:cubicBezTo>
                  <a:pt x="19" y="584"/>
                  <a:pt x="25" y="561"/>
                  <a:pt x="32" y="537"/>
                </a:cubicBezTo>
                <a:cubicBezTo>
                  <a:pt x="39" y="513"/>
                  <a:pt x="48" y="490"/>
                  <a:pt x="57" y="467"/>
                </a:cubicBezTo>
                <a:cubicBezTo>
                  <a:pt x="67" y="444"/>
                  <a:pt x="77" y="422"/>
                  <a:pt x="89" y="399"/>
                </a:cubicBezTo>
                <a:cubicBezTo>
                  <a:pt x="101" y="377"/>
                  <a:pt x="113" y="356"/>
                  <a:pt x="127" y="336"/>
                </a:cubicBezTo>
                <a:cubicBezTo>
                  <a:pt x="141" y="315"/>
                  <a:pt x="155" y="295"/>
                  <a:pt x="171" y="276"/>
                </a:cubicBezTo>
                <a:cubicBezTo>
                  <a:pt x="187" y="257"/>
                  <a:pt x="203" y="239"/>
                  <a:pt x="221" y="221"/>
                </a:cubicBezTo>
                <a:cubicBezTo>
                  <a:pt x="238" y="204"/>
                  <a:pt x="257" y="187"/>
                  <a:pt x="276" y="172"/>
                </a:cubicBezTo>
                <a:cubicBezTo>
                  <a:pt x="295" y="156"/>
                  <a:pt x="315" y="141"/>
                  <a:pt x="335" y="128"/>
                </a:cubicBezTo>
                <a:cubicBezTo>
                  <a:pt x="356" y="114"/>
                  <a:pt x="377" y="101"/>
                  <a:pt x="399" y="90"/>
                </a:cubicBezTo>
                <a:cubicBezTo>
                  <a:pt x="420" y="78"/>
                  <a:pt x="443" y="67"/>
                  <a:pt x="466" y="58"/>
                </a:cubicBezTo>
                <a:cubicBezTo>
                  <a:pt x="488" y="48"/>
                  <a:pt x="512" y="40"/>
                  <a:pt x="535" y="33"/>
                </a:cubicBezTo>
                <a:cubicBezTo>
                  <a:pt x="559" y="26"/>
                  <a:pt x="583" y="20"/>
                  <a:pt x="607" y="15"/>
                </a:cubicBezTo>
                <a:cubicBezTo>
                  <a:pt x="631" y="10"/>
                  <a:pt x="656" y="7"/>
                  <a:pt x="680" y="4"/>
                </a:cubicBezTo>
                <a:cubicBezTo>
                  <a:pt x="705" y="2"/>
                  <a:pt x="729" y="0"/>
                  <a:pt x="754" y="0"/>
                </a:cubicBezTo>
                <a:lnTo>
                  <a:pt x="870" y="0"/>
                </a:lnTo>
                <a:cubicBezTo>
                  <a:pt x="895" y="0"/>
                  <a:pt x="920" y="2"/>
                  <a:pt x="944" y="4"/>
                </a:cubicBezTo>
                <a:cubicBezTo>
                  <a:pt x="969" y="7"/>
                  <a:pt x="993" y="10"/>
                  <a:pt x="1017" y="15"/>
                </a:cubicBezTo>
                <a:cubicBezTo>
                  <a:pt x="1042" y="20"/>
                  <a:pt x="1066" y="26"/>
                  <a:pt x="1089" y="33"/>
                </a:cubicBezTo>
                <a:cubicBezTo>
                  <a:pt x="1113" y="40"/>
                  <a:pt x="1136" y="48"/>
                  <a:pt x="1159" y="58"/>
                </a:cubicBezTo>
                <a:cubicBezTo>
                  <a:pt x="1182" y="67"/>
                  <a:pt x="1204" y="78"/>
                  <a:pt x="1226" y="90"/>
                </a:cubicBezTo>
                <a:cubicBezTo>
                  <a:pt x="1248" y="101"/>
                  <a:pt x="1269" y="114"/>
                  <a:pt x="1289" y="128"/>
                </a:cubicBezTo>
                <a:cubicBezTo>
                  <a:pt x="1310" y="141"/>
                  <a:pt x="1330" y="156"/>
                  <a:pt x="1349" y="172"/>
                </a:cubicBezTo>
                <a:cubicBezTo>
                  <a:pt x="1369" y="187"/>
                  <a:pt x="1387" y="204"/>
                  <a:pt x="1405" y="221"/>
                </a:cubicBezTo>
                <a:cubicBezTo>
                  <a:pt x="1422" y="239"/>
                  <a:pt x="1439" y="257"/>
                  <a:pt x="1454" y="276"/>
                </a:cubicBezTo>
                <a:cubicBezTo>
                  <a:pt x="1470" y="295"/>
                  <a:pt x="1485" y="315"/>
                  <a:pt x="1499" y="336"/>
                </a:cubicBezTo>
                <a:cubicBezTo>
                  <a:pt x="1512" y="356"/>
                  <a:pt x="1525" y="377"/>
                  <a:pt x="1537" y="399"/>
                </a:cubicBezTo>
                <a:cubicBezTo>
                  <a:pt x="1548" y="422"/>
                  <a:pt x="1559" y="444"/>
                  <a:pt x="1568" y="467"/>
                </a:cubicBezTo>
                <a:cubicBezTo>
                  <a:pt x="1578" y="490"/>
                  <a:pt x="1586" y="513"/>
                  <a:pt x="1593" y="537"/>
                </a:cubicBezTo>
                <a:cubicBezTo>
                  <a:pt x="1600" y="561"/>
                  <a:pt x="1606" y="584"/>
                  <a:pt x="1611" y="609"/>
                </a:cubicBezTo>
                <a:cubicBezTo>
                  <a:pt x="1616" y="633"/>
                  <a:pt x="1620" y="657"/>
                  <a:pt x="1622" y="682"/>
                </a:cubicBezTo>
                <a:cubicBezTo>
                  <a:pt x="1624" y="707"/>
                  <a:pt x="1626" y="731"/>
                  <a:pt x="1626" y="756"/>
                </a:cubicBezTo>
                <a:cubicBezTo>
                  <a:pt x="1626" y="781"/>
                  <a:pt x="1624" y="805"/>
                  <a:pt x="1622" y="830"/>
                </a:cubicBezTo>
                <a:cubicBezTo>
                  <a:pt x="1620" y="854"/>
                  <a:pt x="1616" y="879"/>
                  <a:pt x="1611" y="903"/>
                </a:cubicBezTo>
                <a:cubicBezTo>
                  <a:pt x="1606" y="927"/>
                  <a:pt x="1600" y="951"/>
                  <a:pt x="1593" y="975"/>
                </a:cubicBezTo>
                <a:cubicBezTo>
                  <a:pt x="1586" y="999"/>
                  <a:pt x="1578" y="1022"/>
                  <a:pt x="1568" y="1045"/>
                </a:cubicBezTo>
                <a:cubicBezTo>
                  <a:pt x="1559" y="1067"/>
                  <a:pt x="1548" y="1090"/>
                  <a:pt x="1537" y="1112"/>
                </a:cubicBezTo>
                <a:cubicBezTo>
                  <a:pt x="1525" y="1133"/>
                  <a:pt x="1512" y="1154"/>
                  <a:pt x="1499" y="1175"/>
                </a:cubicBezTo>
                <a:cubicBezTo>
                  <a:pt x="1485" y="1196"/>
                  <a:pt x="1470" y="1215"/>
                  <a:pt x="1454" y="1235"/>
                </a:cubicBezTo>
                <a:cubicBezTo>
                  <a:pt x="1439" y="1254"/>
                  <a:pt x="1422" y="1272"/>
                  <a:pt x="1405" y="1289"/>
                </a:cubicBezTo>
                <a:cubicBezTo>
                  <a:pt x="1387" y="1307"/>
                  <a:pt x="1369" y="1323"/>
                  <a:pt x="1349" y="1339"/>
                </a:cubicBezTo>
                <a:cubicBezTo>
                  <a:pt x="1330" y="1355"/>
                  <a:pt x="1310" y="1369"/>
                  <a:pt x="1289" y="1383"/>
                </a:cubicBezTo>
                <a:cubicBezTo>
                  <a:pt x="1269" y="1397"/>
                  <a:pt x="1248" y="1410"/>
                  <a:pt x="1226" y="1421"/>
                </a:cubicBezTo>
                <a:cubicBezTo>
                  <a:pt x="1204" y="1433"/>
                  <a:pt x="1182" y="1443"/>
                  <a:pt x="1159" y="1453"/>
                </a:cubicBezTo>
                <a:cubicBezTo>
                  <a:pt x="1136" y="1462"/>
                  <a:pt x="1113" y="1471"/>
                  <a:pt x="1089" y="1478"/>
                </a:cubicBezTo>
                <a:cubicBezTo>
                  <a:pt x="1066" y="1485"/>
                  <a:pt x="1042" y="1491"/>
                  <a:pt x="1017" y="1496"/>
                </a:cubicBezTo>
                <a:cubicBezTo>
                  <a:pt x="993" y="1501"/>
                  <a:pt x="969" y="1504"/>
                  <a:pt x="944" y="1507"/>
                </a:cubicBezTo>
                <a:cubicBezTo>
                  <a:pt x="920" y="1509"/>
                  <a:pt x="895" y="1510"/>
                  <a:pt x="870" y="1510"/>
                </a:cubicBezTo>
                <a:lnTo>
                  <a:pt x="754" y="1510"/>
                </a:lnTo>
                <a:cubicBezTo>
                  <a:pt x="729" y="1510"/>
                  <a:pt x="705" y="1509"/>
                  <a:pt x="680" y="1507"/>
                </a:cubicBezTo>
                <a:cubicBezTo>
                  <a:pt x="656" y="1504"/>
                  <a:pt x="631" y="1501"/>
                  <a:pt x="607" y="1496"/>
                </a:cubicBezTo>
                <a:cubicBezTo>
                  <a:pt x="583" y="1491"/>
                  <a:pt x="559" y="1485"/>
                  <a:pt x="535" y="1478"/>
                </a:cubicBezTo>
                <a:cubicBezTo>
                  <a:pt x="512" y="1471"/>
                  <a:pt x="488" y="1462"/>
                  <a:pt x="466" y="1453"/>
                </a:cubicBezTo>
                <a:cubicBezTo>
                  <a:pt x="443" y="1443"/>
                  <a:pt x="420" y="1433"/>
                  <a:pt x="399" y="1421"/>
                </a:cubicBezTo>
                <a:cubicBezTo>
                  <a:pt x="377" y="1410"/>
                  <a:pt x="356" y="1397"/>
                  <a:pt x="335" y="1383"/>
                </a:cubicBezTo>
                <a:cubicBezTo>
                  <a:pt x="315" y="1369"/>
                  <a:pt x="295" y="1355"/>
                  <a:pt x="276" y="1339"/>
                </a:cubicBezTo>
                <a:cubicBezTo>
                  <a:pt x="257" y="1323"/>
                  <a:pt x="238" y="1307"/>
                  <a:pt x="221" y="1289"/>
                </a:cubicBezTo>
                <a:cubicBezTo>
                  <a:pt x="203" y="1272"/>
                  <a:pt x="187" y="1254"/>
                  <a:pt x="171" y="1235"/>
                </a:cubicBezTo>
                <a:cubicBezTo>
                  <a:pt x="155" y="1215"/>
                  <a:pt x="141" y="1196"/>
                  <a:pt x="127" y="1175"/>
                </a:cubicBezTo>
                <a:cubicBezTo>
                  <a:pt x="113" y="1154"/>
                  <a:pt x="101" y="1133"/>
                  <a:pt x="89" y="1112"/>
                </a:cubicBezTo>
                <a:cubicBezTo>
                  <a:pt x="77" y="1090"/>
                  <a:pt x="67" y="1067"/>
                  <a:pt x="57" y="1045"/>
                </a:cubicBezTo>
                <a:cubicBezTo>
                  <a:pt x="48" y="1022"/>
                  <a:pt x="39" y="999"/>
                  <a:pt x="32" y="975"/>
                </a:cubicBezTo>
                <a:cubicBezTo>
                  <a:pt x="25" y="951"/>
                  <a:pt x="19" y="927"/>
                  <a:pt x="14" y="903"/>
                </a:cubicBezTo>
                <a:cubicBezTo>
                  <a:pt x="9" y="879"/>
                  <a:pt x="6" y="854"/>
                  <a:pt x="3" y="830"/>
                </a:cubicBezTo>
                <a:cubicBezTo>
                  <a:pt x="1" y="805"/>
                  <a:pt x="0" y="781"/>
                  <a:pt x="0" y="756"/>
                </a:cubicBezTo>
                <a:close/>
              </a:path>
            </a:pathLst>
          </a:custGeom>
          <a:solidFill>
            <a:srgbClr val="1D4ED8">
              <a:alpha val="50000"/>
            </a:srgb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pic>
        <p:nvPicPr>
          <p:cNvPr id="42" name="图片 41">
            <a:extLst>
              <a:ext uri="{FF2B5EF4-FFF2-40B4-BE49-F238E27FC236}">
                <a16:creationId xmlns:a16="http://schemas.microsoft.com/office/drawing/2014/main" id="{B8E14DC0-CF9F-2894-78DB-2B3C02514549}"/>
              </a:ext>
            </a:extLst>
          </p:cNvPr>
          <p:cNvPicPr/>
          <p:nvPr/>
        </p:nvPicPr>
        <p:blipFill>
          <a:blip r:embed="rId7"/>
          <a:stretch/>
        </p:blipFill>
        <p:spPr>
          <a:xfrm>
            <a:off x="4855354" y="5660315"/>
            <a:ext cx="317160" cy="250200"/>
          </a:xfrm>
          <a:prstGeom prst="rect">
            <a:avLst/>
          </a:prstGeom>
          <a:noFill/>
          <a:ln w="0">
            <a:noFill/>
          </a:ln>
        </p:spPr>
      </p:pic>
      <p:sp>
        <p:nvSpPr>
          <p:cNvPr id="43" name="文本框 42">
            <a:extLst>
              <a:ext uri="{FF2B5EF4-FFF2-40B4-BE49-F238E27FC236}">
                <a16:creationId xmlns:a16="http://schemas.microsoft.com/office/drawing/2014/main" id="{AB477EDF-B7A8-F557-7B4F-6A2B4A1EF13D}"/>
              </a:ext>
            </a:extLst>
          </p:cNvPr>
          <p:cNvSpPr txBox="1"/>
          <p:nvPr/>
        </p:nvSpPr>
        <p:spPr>
          <a:xfrm>
            <a:off x="1638034" y="6164315"/>
            <a:ext cx="2226572" cy="307777"/>
          </a:xfrm>
          <a:prstGeom prst="rect">
            <a:avLst/>
          </a:prstGeom>
          <a:noFill/>
          <a:ln w="0">
            <a:noFill/>
          </a:ln>
        </p:spPr>
        <p:txBody>
          <a:bodyPr wrap="none" lIns="0" tIns="0" rIns="0" bIns="0" anchor="t">
            <a:spAutoFit/>
          </a:bodyPr>
          <a:lstStyle/>
          <a:p>
            <a:r>
              <a:rPr lang="en-US" sz="2000" b="0" u="none" strike="noStrike" dirty="0">
                <a:solidFill>
                  <a:schemeClr val="bg2">
                    <a:lumMod val="50000"/>
                    <a:lumOff val="50000"/>
                  </a:schemeClr>
                </a:solidFill>
                <a:effectLst/>
                <a:uFillTx/>
                <a:latin typeface="+mn-lt"/>
                <a:ea typeface="DejaVuSans"/>
              </a:rPr>
              <a:t>Domain Knowledge</a:t>
            </a:r>
            <a:endParaRPr lang="en-US" sz="2000" b="0" u="none" strike="noStrike" dirty="0">
              <a:solidFill>
                <a:schemeClr val="bg2">
                  <a:lumMod val="50000"/>
                  <a:lumOff val="50000"/>
                </a:schemeClr>
              </a:solidFill>
              <a:effectLst/>
              <a:uFillTx/>
              <a:latin typeface="+mn-lt"/>
            </a:endParaRPr>
          </a:p>
        </p:txBody>
      </p:sp>
      <p:sp>
        <p:nvSpPr>
          <p:cNvPr id="44" name="任意形状 43">
            <a:extLst>
              <a:ext uri="{FF2B5EF4-FFF2-40B4-BE49-F238E27FC236}">
                <a16:creationId xmlns:a16="http://schemas.microsoft.com/office/drawing/2014/main" id="{5BEB9BC7-0DC8-B4EE-4530-469CAEE458D1}"/>
              </a:ext>
            </a:extLst>
          </p:cNvPr>
          <p:cNvSpPr/>
          <p:nvPr/>
        </p:nvSpPr>
        <p:spPr>
          <a:xfrm>
            <a:off x="7320274" y="5526395"/>
            <a:ext cx="518400" cy="543600"/>
          </a:xfrm>
          <a:custGeom>
            <a:avLst/>
            <a:gdLst/>
            <a:ahLst/>
            <a:cxnLst/>
            <a:rect l="0" t="0" r="r" b="b"/>
            <a:pathLst>
              <a:path w="1440" h="1510">
                <a:moveTo>
                  <a:pt x="0" y="791"/>
                </a:moveTo>
                <a:lnTo>
                  <a:pt x="0" y="721"/>
                </a:lnTo>
                <a:cubicBezTo>
                  <a:pt x="0" y="698"/>
                  <a:pt x="1" y="674"/>
                  <a:pt x="4" y="651"/>
                </a:cubicBezTo>
                <a:cubicBezTo>
                  <a:pt x="6" y="627"/>
                  <a:pt x="9" y="604"/>
                  <a:pt x="14" y="581"/>
                </a:cubicBezTo>
                <a:cubicBezTo>
                  <a:pt x="18" y="558"/>
                  <a:pt x="24" y="535"/>
                  <a:pt x="31" y="512"/>
                </a:cubicBezTo>
                <a:cubicBezTo>
                  <a:pt x="38" y="490"/>
                  <a:pt x="46" y="467"/>
                  <a:pt x="55" y="446"/>
                </a:cubicBezTo>
                <a:cubicBezTo>
                  <a:pt x="64" y="424"/>
                  <a:pt x="74" y="403"/>
                  <a:pt x="85" y="381"/>
                </a:cubicBezTo>
                <a:cubicBezTo>
                  <a:pt x="96" y="360"/>
                  <a:pt x="108" y="340"/>
                  <a:pt x="121" y="320"/>
                </a:cubicBezTo>
                <a:cubicBezTo>
                  <a:pt x="134" y="301"/>
                  <a:pt x="148" y="282"/>
                  <a:pt x="163" y="264"/>
                </a:cubicBezTo>
                <a:cubicBezTo>
                  <a:pt x="178" y="245"/>
                  <a:pt x="194" y="228"/>
                  <a:pt x="211" y="211"/>
                </a:cubicBezTo>
                <a:cubicBezTo>
                  <a:pt x="227" y="195"/>
                  <a:pt x="245" y="179"/>
                  <a:pt x="263" y="164"/>
                </a:cubicBezTo>
                <a:cubicBezTo>
                  <a:pt x="281" y="149"/>
                  <a:pt x="300" y="135"/>
                  <a:pt x="320" y="122"/>
                </a:cubicBezTo>
                <a:cubicBezTo>
                  <a:pt x="339" y="109"/>
                  <a:pt x="360" y="97"/>
                  <a:pt x="380" y="85"/>
                </a:cubicBezTo>
                <a:cubicBezTo>
                  <a:pt x="401" y="74"/>
                  <a:pt x="422" y="64"/>
                  <a:pt x="444" y="55"/>
                </a:cubicBezTo>
                <a:cubicBezTo>
                  <a:pt x="466" y="46"/>
                  <a:pt x="488" y="38"/>
                  <a:pt x="511" y="31"/>
                </a:cubicBezTo>
                <a:cubicBezTo>
                  <a:pt x="533" y="25"/>
                  <a:pt x="556" y="19"/>
                  <a:pt x="579" y="14"/>
                </a:cubicBezTo>
                <a:cubicBezTo>
                  <a:pt x="602" y="10"/>
                  <a:pt x="626" y="6"/>
                  <a:pt x="649" y="4"/>
                </a:cubicBezTo>
                <a:cubicBezTo>
                  <a:pt x="673" y="2"/>
                  <a:pt x="696" y="0"/>
                  <a:pt x="720" y="0"/>
                </a:cubicBezTo>
                <a:cubicBezTo>
                  <a:pt x="743" y="0"/>
                  <a:pt x="767" y="2"/>
                  <a:pt x="790" y="4"/>
                </a:cubicBezTo>
                <a:cubicBezTo>
                  <a:pt x="814" y="6"/>
                  <a:pt x="837" y="10"/>
                  <a:pt x="860" y="14"/>
                </a:cubicBezTo>
                <a:cubicBezTo>
                  <a:pt x="883" y="19"/>
                  <a:pt x="906" y="25"/>
                  <a:pt x="929" y="31"/>
                </a:cubicBezTo>
                <a:cubicBezTo>
                  <a:pt x="951" y="38"/>
                  <a:pt x="973" y="46"/>
                  <a:pt x="995" y="55"/>
                </a:cubicBezTo>
                <a:cubicBezTo>
                  <a:pt x="1017" y="64"/>
                  <a:pt x="1038" y="74"/>
                  <a:pt x="1059" y="85"/>
                </a:cubicBezTo>
                <a:cubicBezTo>
                  <a:pt x="1080" y="97"/>
                  <a:pt x="1100" y="109"/>
                  <a:pt x="1119" y="122"/>
                </a:cubicBezTo>
                <a:cubicBezTo>
                  <a:pt x="1139" y="135"/>
                  <a:pt x="1158" y="149"/>
                  <a:pt x="1176" y="164"/>
                </a:cubicBezTo>
                <a:cubicBezTo>
                  <a:pt x="1194" y="179"/>
                  <a:pt x="1212" y="195"/>
                  <a:pt x="1228" y="211"/>
                </a:cubicBezTo>
                <a:cubicBezTo>
                  <a:pt x="1245" y="228"/>
                  <a:pt x="1261" y="245"/>
                  <a:pt x="1276" y="264"/>
                </a:cubicBezTo>
                <a:cubicBezTo>
                  <a:pt x="1291" y="282"/>
                  <a:pt x="1305" y="301"/>
                  <a:pt x="1318" y="320"/>
                </a:cubicBezTo>
                <a:cubicBezTo>
                  <a:pt x="1331" y="340"/>
                  <a:pt x="1343" y="360"/>
                  <a:pt x="1354" y="381"/>
                </a:cubicBezTo>
                <a:cubicBezTo>
                  <a:pt x="1365" y="403"/>
                  <a:pt x="1375" y="424"/>
                  <a:pt x="1384" y="446"/>
                </a:cubicBezTo>
                <a:cubicBezTo>
                  <a:pt x="1394" y="467"/>
                  <a:pt x="1402" y="490"/>
                  <a:pt x="1409" y="512"/>
                </a:cubicBezTo>
                <a:cubicBezTo>
                  <a:pt x="1416" y="535"/>
                  <a:pt x="1422" y="558"/>
                  <a:pt x="1426" y="581"/>
                </a:cubicBezTo>
                <a:cubicBezTo>
                  <a:pt x="1431" y="604"/>
                  <a:pt x="1434" y="627"/>
                  <a:pt x="1437" y="651"/>
                </a:cubicBezTo>
                <a:cubicBezTo>
                  <a:pt x="1439" y="674"/>
                  <a:pt x="1440" y="698"/>
                  <a:pt x="1440" y="721"/>
                </a:cubicBezTo>
                <a:lnTo>
                  <a:pt x="1440" y="791"/>
                </a:lnTo>
                <a:cubicBezTo>
                  <a:pt x="1440" y="814"/>
                  <a:pt x="1439" y="838"/>
                  <a:pt x="1437" y="861"/>
                </a:cubicBezTo>
                <a:cubicBezTo>
                  <a:pt x="1434" y="885"/>
                  <a:pt x="1431" y="908"/>
                  <a:pt x="1426" y="931"/>
                </a:cubicBezTo>
                <a:cubicBezTo>
                  <a:pt x="1422" y="954"/>
                  <a:pt x="1416" y="977"/>
                  <a:pt x="1409" y="1000"/>
                </a:cubicBezTo>
                <a:cubicBezTo>
                  <a:pt x="1402" y="1022"/>
                  <a:pt x="1394" y="1044"/>
                  <a:pt x="1384" y="1066"/>
                </a:cubicBezTo>
                <a:cubicBezTo>
                  <a:pt x="1375" y="1088"/>
                  <a:pt x="1365" y="1109"/>
                  <a:pt x="1354" y="1130"/>
                </a:cubicBezTo>
                <a:cubicBezTo>
                  <a:pt x="1343" y="1151"/>
                  <a:pt x="1331" y="1171"/>
                  <a:pt x="1318" y="1191"/>
                </a:cubicBezTo>
                <a:cubicBezTo>
                  <a:pt x="1305" y="1210"/>
                  <a:pt x="1291" y="1229"/>
                  <a:pt x="1276" y="1247"/>
                </a:cubicBezTo>
                <a:cubicBezTo>
                  <a:pt x="1261" y="1265"/>
                  <a:pt x="1245" y="1283"/>
                  <a:pt x="1228" y="1300"/>
                </a:cubicBezTo>
                <a:cubicBezTo>
                  <a:pt x="1212" y="1316"/>
                  <a:pt x="1194" y="1332"/>
                  <a:pt x="1176" y="1347"/>
                </a:cubicBezTo>
                <a:cubicBezTo>
                  <a:pt x="1158" y="1362"/>
                  <a:pt x="1139" y="1376"/>
                  <a:pt x="1119" y="1389"/>
                </a:cubicBezTo>
                <a:cubicBezTo>
                  <a:pt x="1100" y="1402"/>
                  <a:pt x="1080" y="1414"/>
                  <a:pt x="1059" y="1425"/>
                </a:cubicBezTo>
                <a:cubicBezTo>
                  <a:pt x="1038" y="1436"/>
                  <a:pt x="1017" y="1447"/>
                  <a:pt x="995" y="1456"/>
                </a:cubicBezTo>
                <a:cubicBezTo>
                  <a:pt x="973" y="1465"/>
                  <a:pt x="951" y="1473"/>
                  <a:pt x="929" y="1479"/>
                </a:cubicBezTo>
                <a:cubicBezTo>
                  <a:pt x="906" y="1486"/>
                  <a:pt x="883" y="1492"/>
                  <a:pt x="860" y="1497"/>
                </a:cubicBezTo>
                <a:cubicBezTo>
                  <a:pt x="837" y="1501"/>
                  <a:pt x="814" y="1505"/>
                  <a:pt x="790" y="1507"/>
                </a:cubicBezTo>
                <a:cubicBezTo>
                  <a:pt x="767" y="1509"/>
                  <a:pt x="743" y="1510"/>
                  <a:pt x="720" y="1510"/>
                </a:cubicBezTo>
                <a:cubicBezTo>
                  <a:pt x="696" y="1510"/>
                  <a:pt x="673" y="1509"/>
                  <a:pt x="649" y="1507"/>
                </a:cubicBezTo>
                <a:cubicBezTo>
                  <a:pt x="626" y="1505"/>
                  <a:pt x="602" y="1501"/>
                  <a:pt x="579" y="1497"/>
                </a:cubicBezTo>
                <a:cubicBezTo>
                  <a:pt x="556" y="1492"/>
                  <a:pt x="533" y="1486"/>
                  <a:pt x="511" y="1479"/>
                </a:cubicBezTo>
                <a:cubicBezTo>
                  <a:pt x="488" y="1473"/>
                  <a:pt x="466" y="1465"/>
                  <a:pt x="444" y="1456"/>
                </a:cubicBezTo>
                <a:cubicBezTo>
                  <a:pt x="422" y="1447"/>
                  <a:pt x="401" y="1436"/>
                  <a:pt x="380" y="1425"/>
                </a:cubicBezTo>
                <a:cubicBezTo>
                  <a:pt x="360" y="1414"/>
                  <a:pt x="339" y="1402"/>
                  <a:pt x="320" y="1389"/>
                </a:cubicBezTo>
                <a:cubicBezTo>
                  <a:pt x="300" y="1376"/>
                  <a:pt x="281" y="1362"/>
                  <a:pt x="263" y="1347"/>
                </a:cubicBezTo>
                <a:cubicBezTo>
                  <a:pt x="245" y="1332"/>
                  <a:pt x="227" y="1316"/>
                  <a:pt x="211" y="1300"/>
                </a:cubicBezTo>
                <a:cubicBezTo>
                  <a:pt x="194" y="1283"/>
                  <a:pt x="178" y="1265"/>
                  <a:pt x="163" y="1247"/>
                </a:cubicBezTo>
                <a:cubicBezTo>
                  <a:pt x="148" y="1229"/>
                  <a:pt x="134" y="1210"/>
                  <a:pt x="121" y="1191"/>
                </a:cubicBezTo>
                <a:cubicBezTo>
                  <a:pt x="108" y="1171"/>
                  <a:pt x="96" y="1151"/>
                  <a:pt x="85" y="1130"/>
                </a:cubicBezTo>
                <a:cubicBezTo>
                  <a:pt x="74" y="1109"/>
                  <a:pt x="64" y="1088"/>
                  <a:pt x="55" y="1066"/>
                </a:cubicBezTo>
                <a:cubicBezTo>
                  <a:pt x="46" y="1044"/>
                  <a:pt x="38" y="1022"/>
                  <a:pt x="31" y="1000"/>
                </a:cubicBezTo>
                <a:cubicBezTo>
                  <a:pt x="24" y="977"/>
                  <a:pt x="18" y="954"/>
                  <a:pt x="14" y="931"/>
                </a:cubicBezTo>
                <a:cubicBezTo>
                  <a:pt x="9" y="908"/>
                  <a:pt x="6" y="885"/>
                  <a:pt x="4" y="861"/>
                </a:cubicBezTo>
                <a:cubicBezTo>
                  <a:pt x="1" y="838"/>
                  <a:pt x="0" y="814"/>
                  <a:pt x="0" y="791"/>
                </a:cubicBezTo>
                <a:close/>
              </a:path>
            </a:pathLst>
          </a:custGeom>
          <a:solidFill>
            <a:srgbClr val="1D4ED8">
              <a:alpha val="50000"/>
            </a:srgb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pic>
        <p:nvPicPr>
          <p:cNvPr id="45" name="图片 44">
            <a:extLst>
              <a:ext uri="{FF2B5EF4-FFF2-40B4-BE49-F238E27FC236}">
                <a16:creationId xmlns:a16="http://schemas.microsoft.com/office/drawing/2014/main" id="{660418B8-0AF6-045E-F031-E52410AF2CC7}"/>
              </a:ext>
            </a:extLst>
          </p:cNvPr>
          <p:cNvPicPr/>
          <p:nvPr/>
        </p:nvPicPr>
        <p:blipFill>
          <a:blip r:embed="rId8"/>
          <a:stretch/>
        </p:blipFill>
        <p:spPr>
          <a:xfrm>
            <a:off x="7454194" y="5660315"/>
            <a:ext cx="250200" cy="250200"/>
          </a:xfrm>
          <a:prstGeom prst="rect">
            <a:avLst/>
          </a:prstGeom>
          <a:noFill/>
          <a:ln w="0">
            <a:noFill/>
          </a:ln>
        </p:spPr>
      </p:pic>
      <p:sp>
        <p:nvSpPr>
          <p:cNvPr id="46" name="文本框 45">
            <a:extLst>
              <a:ext uri="{FF2B5EF4-FFF2-40B4-BE49-F238E27FC236}">
                <a16:creationId xmlns:a16="http://schemas.microsoft.com/office/drawing/2014/main" id="{F0F10B8A-B443-CAB0-5B61-3C6593FEC58E}"/>
              </a:ext>
            </a:extLst>
          </p:cNvPr>
          <p:cNvSpPr txBox="1"/>
          <p:nvPr/>
        </p:nvSpPr>
        <p:spPr>
          <a:xfrm>
            <a:off x="4427314" y="6164315"/>
            <a:ext cx="1896353" cy="307777"/>
          </a:xfrm>
          <a:prstGeom prst="rect">
            <a:avLst/>
          </a:prstGeom>
          <a:noFill/>
          <a:ln w="0">
            <a:noFill/>
          </a:ln>
        </p:spPr>
        <p:txBody>
          <a:bodyPr wrap="none" lIns="0" tIns="0" rIns="0" bIns="0" anchor="t">
            <a:spAutoFit/>
          </a:bodyPr>
          <a:lstStyle/>
          <a:p>
            <a:r>
              <a:rPr lang="en-US" sz="2000" b="0" u="none" strike="noStrike">
                <a:solidFill>
                  <a:schemeClr val="bg2">
                    <a:lumMod val="50000"/>
                    <a:lumOff val="50000"/>
                  </a:schemeClr>
                </a:solidFill>
                <a:effectLst/>
                <a:uFillTx/>
                <a:latin typeface="+mn-lt"/>
                <a:ea typeface="DejaVuSans"/>
              </a:rPr>
              <a:t>RAG Processing</a:t>
            </a:r>
            <a:endParaRPr lang="en-US" sz="2000" b="0" u="none" strike="noStrike">
              <a:solidFill>
                <a:schemeClr val="bg2">
                  <a:lumMod val="50000"/>
                  <a:lumOff val="50000"/>
                </a:schemeClr>
              </a:solidFill>
              <a:effectLst/>
              <a:uFillTx/>
              <a:latin typeface="+mn-lt"/>
            </a:endParaRPr>
          </a:p>
        </p:txBody>
      </p:sp>
      <p:sp>
        <p:nvSpPr>
          <p:cNvPr id="47" name="任意形状 46">
            <a:extLst>
              <a:ext uri="{FF2B5EF4-FFF2-40B4-BE49-F238E27FC236}">
                <a16:creationId xmlns:a16="http://schemas.microsoft.com/office/drawing/2014/main" id="{B1A07560-CD59-461A-812B-114708679599}"/>
              </a:ext>
            </a:extLst>
          </p:cNvPr>
          <p:cNvSpPr/>
          <p:nvPr/>
        </p:nvSpPr>
        <p:spPr>
          <a:xfrm>
            <a:off x="9877354" y="5526395"/>
            <a:ext cx="518400" cy="543600"/>
          </a:xfrm>
          <a:custGeom>
            <a:avLst/>
            <a:gdLst/>
            <a:ahLst/>
            <a:cxnLst/>
            <a:rect l="0" t="0" r="r" b="b"/>
            <a:pathLst>
              <a:path w="1440" h="1510">
                <a:moveTo>
                  <a:pt x="0" y="791"/>
                </a:moveTo>
                <a:lnTo>
                  <a:pt x="0" y="721"/>
                </a:lnTo>
                <a:cubicBezTo>
                  <a:pt x="0" y="698"/>
                  <a:pt x="1" y="674"/>
                  <a:pt x="4" y="651"/>
                </a:cubicBezTo>
                <a:cubicBezTo>
                  <a:pt x="6" y="627"/>
                  <a:pt x="9" y="604"/>
                  <a:pt x="14" y="581"/>
                </a:cubicBezTo>
                <a:cubicBezTo>
                  <a:pt x="19" y="558"/>
                  <a:pt x="24" y="535"/>
                  <a:pt x="31" y="512"/>
                </a:cubicBezTo>
                <a:cubicBezTo>
                  <a:pt x="38" y="490"/>
                  <a:pt x="47" y="467"/>
                  <a:pt x="56" y="446"/>
                </a:cubicBezTo>
                <a:cubicBezTo>
                  <a:pt x="65" y="424"/>
                  <a:pt x="75" y="403"/>
                  <a:pt x="86" y="381"/>
                </a:cubicBezTo>
                <a:cubicBezTo>
                  <a:pt x="97" y="360"/>
                  <a:pt x="109" y="340"/>
                  <a:pt x="123" y="320"/>
                </a:cubicBezTo>
                <a:cubicBezTo>
                  <a:pt x="136" y="301"/>
                  <a:pt x="150" y="282"/>
                  <a:pt x="165" y="264"/>
                </a:cubicBezTo>
                <a:cubicBezTo>
                  <a:pt x="180" y="245"/>
                  <a:pt x="195" y="228"/>
                  <a:pt x="212" y="211"/>
                </a:cubicBezTo>
                <a:cubicBezTo>
                  <a:pt x="229" y="195"/>
                  <a:pt x="246" y="179"/>
                  <a:pt x="264" y="164"/>
                </a:cubicBezTo>
                <a:cubicBezTo>
                  <a:pt x="283" y="149"/>
                  <a:pt x="301" y="135"/>
                  <a:pt x="321" y="122"/>
                </a:cubicBezTo>
                <a:cubicBezTo>
                  <a:pt x="341" y="109"/>
                  <a:pt x="361" y="97"/>
                  <a:pt x="382" y="85"/>
                </a:cubicBezTo>
                <a:cubicBezTo>
                  <a:pt x="402" y="74"/>
                  <a:pt x="424" y="64"/>
                  <a:pt x="445" y="55"/>
                </a:cubicBezTo>
                <a:cubicBezTo>
                  <a:pt x="467" y="46"/>
                  <a:pt x="489" y="38"/>
                  <a:pt x="512" y="31"/>
                </a:cubicBezTo>
                <a:cubicBezTo>
                  <a:pt x="535" y="25"/>
                  <a:pt x="557" y="19"/>
                  <a:pt x="580" y="14"/>
                </a:cubicBezTo>
                <a:cubicBezTo>
                  <a:pt x="604" y="10"/>
                  <a:pt x="627" y="6"/>
                  <a:pt x="650" y="4"/>
                </a:cubicBezTo>
                <a:cubicBezTo>
                  <a:pt x="674" y="2"/>
                  <a:pt x="697" y="0"/>
                  <a:pt x="721" y="0"/>
                </a:cubicBezTo>
                <a:cubicBezTo>
                  <a:pt x="744" y="0"/>
                  <a:pt x="768" y="2"/>
                  <a:pt x="791" y="4"/>
                </a:cubicBezTo>
                <a:cubicBezTo>
                  <a:pt x="815" y="6"/>
                  <a:pt x="838" y="10"/>
                  <a:pt x="861" y="14"/>
                </a:cubicBezTo>
                <a:cubicBezTo>
                  <a:pt x="884" y="19"/>
                  <a:pt x="907" y="25"/>
                  <a:pt x="930" y="31"/>
                </a:cubicBezTo>
                <a:cubicBezTo>
                  <a:pt x="952" y="38"/>
                  <a:pt x="974" y="46"/>
                  <a:pt x="996" y="55"/>
                </a:cubicBezTo>
                <a:cubicBezTo>
                  <a:pt x="1018" y="64"/>
                  <a:pt x="1039" y="74"/>
                  <a:pt x="1060" y="85"/>
                </a:cubicBezTo>
                <a:cubicBezTo>
                  <a:pt x="1081" y="97"/>
                  <a:pt x="1101" y="109"/>
                  <a:pt x="1121" y="122"/>
                </a:cubicBezTo>
                <a:cubicBezTo>
                  <a:pt x="1140" y="135"/>
                  <a:pt x="1159" y="149"/>
                  <a:pt x="1177" y="164"/>
                </a:cubicBezTo>
                <a:cubicBezTo>
                  <a:pt x="1196" y="179"/>
                  <a:pt x="1213" y="195"/>
                  <a:pt x="1230" y="211"/>
                </a:cubicBezTo>
                <a:cubicBezTo>
                  <a:pt x="1246" y="228"/>
                  <a:pt x="1262" y="245"/>
                  <a:pt x="1277" y="264"/>
                </a:cubicBezTo>
                <a:cubicBezTo>
                  <a:pt x="1292" y="282"/>
                  <a:pt x="1306" y="301"/>
                  <a:pt x="1319" y="320"/>
                </a:cubicBezTo>
                <a:cubicBezTo>
                  <a:pt x="1332" y="340"/>
                  <a:pt x="1344" y="360"/>
                  <a:pt x="1355" y="381"/>
                </a:cubicBezTo>
                <a:cubicBezTo>
                  <a:pt x="1367" y="403"/>
                  <a:pt x="1377" y="424"/>
                  <a:pt x="1386" y="446"/>
                </a:cubicBezTo>
                <a:cubicBezTo>
                  <a:pt x="1395" y="467"/>
                  <a:pt x="1403" y="490"/>
                  <a:pt x="1409" y="512"/>
                </a:cubicBezTo>
                <a:cubicBezTo>
                  <a:pt x="1416" y="535"/>
                  <a:pt x="1422" y="558"/>
                  <a:pt x="1427" y="581"/>
                </a:cubicBezTo>
                <a:cubicBezTo>
                  <a:pt x="1431" y="604"/>
                  <a:pt x="1435" y="627"/>
                  <a:pt x="1437" y="651"/>
                </a:cubicBezTo>
                <a:cubicBezTo>
                  <a:pt x="1439" y="674"/>
                  <a:pt x="1440" y="698"/>
                  <a:pt x="1440" y="721"/>
                </a:cubicBezTo>
                <a:lnTo>
                  <a:pt x="1440" y="791"/>
                </a:lnTo>
                <a:cubicBezTo>
                  <a:pt x="1440" y="814"/>
                  <a:pt x="1439" y="838"/>
                  <a:pt x="1437" y="861"/>
                </a:cubicBezTo>
                <a:cubicBezTo>
                  <a:pt x="1435" y="885"/>
                  <a:pt x="1431" y="908"/>
                  <a:pt x="1427" y="931"/>
                </a:cubicBezTo>
                <a:cubicBezTo>
                  <a:pt x="1422" y="954"/>
                  <a:pt x="1416" y="977"/>
                  <a:pt x="1409" y="1000"/>
                </a:cubicBezTo>
                <a:cubicBezTo>
                  <a:pt x="1403" y="1022"/>
                  <a:pt x="1395" y="1044"/>
                  <a:pt x="1386" y="1066"/>
                </a:cubicBezTo>
                <a:cubicBezTo>
                  <a:pt x="1377" y="1088"/>
                  <a:pt x="1367" y="1109"/>
                  <a:pt x="1355" y="1130"/>
                </a:cubicBezTo>
                <a:cubicBezTo>
                  <a:pt x="1344" y="1151"/>
                  <a:pt x="1332" y="1171"/>
                  <a:pt x="1319" y="1191"/>
                </a:cubicBezTo>
                <a:cubicBezTo>
                  <a:pt x="1306" y="1210"/>
                  <a:pt x="1292" y="1229"/>
                  <a:pt x="1277" y="1247"/>
                </a:cubicBezTo>
                <a:cubicBezTo>
                  <a:pt x="1262" y="1265"/>
                  <a:pt x="1246" y="1283"/>
                  <a:pt x="1230" y="1300"/>
                </a:cubicBezTo>
                <a:cubicBezTo>
                  <a:pt x="1213" y="1316"/>
                  <a:pt x="1196" y="1332"/>
                  <a:pt x="1177" y="1347"/>
                </a:cubicBezTo>
                <a:cubicBezTo>
                  <a:pt x="1159" y="1362"/>
                  <a:pt x="1140" y="1376"/>
                  <a:pt x="1121" y="1389"/>
                </a:cubicBezTo>
                <a:cubicBezTo>
                  <a:pt x="1101" y="1402"/>
                  <a:pt x="1081" y="1414"/>
                  <a:pt x="1060" y="1425"/>
                </a:cubicBezTo>
                <a:cubicBezTo>
                  <a:pt x="1039" y="1436"/>
                  <a:pt x="1018" y="1447"/>
                  <a:pt x="996" y="1456"/>
                </a:cubicBezTo>
                <a:cubicBezTo>
                  <a:pt x="974" y="1465"/>
                  <a:pt x="952" y="1473"/>
                  <a:pt x="930" y="1479"/>
                </a:cubicBezTo>
                <a:cubicBezTo>
                  <a:pt x="907" y="1486"/>
                  <a:pt x="884" y="1492"/>
                  <a:pt x="861" y="1497"/>
                </a:cubicBezTo>
                <a:cubicBezTo>
                  <a:pt x="838" y="1501"/>
                  <a:pt x="815" y="1505"/>
                  <a:pt x="791" y="1507"/>
                </a:cubicBezTo>
                <a:cubicBezTo>
                  <a:pt x="768" y="1509"/>
                  <a:pt x="744" y="1510"/>
                  <a:pt x="721" y="1510"/>
                </a:cubicBezTo>
                <a:cubicBezTo>
                  <a:pt x="697" y="1510"/>
                  <a:pt x="674" y="1509"/>
                  <a:pt x="650" y="1507"/>
                </a:cubicBezTo>
                <a:cubicBezTo>
                  <a:pt x="627" y="1505"/>
                  <a:pt x="604" y="1501"/>
                  <a:pt x="580" y="1497"/>
                </a:cubicBezTo>
                <a:cubicBezTo>
                  <a:pt x="557" y="1492"/>
                  <a:pt x="535" y="1486"/>
                  <a:pt x="512" y="1479"/>
                </a:cubicBezTo>
                <a:cubicBezTo>
                  <a:pt x="489" y="1473"/>
                  <a:pt x="467" y="1465"/>
                  <a:pt x="445" y="1456"/>
                </a:cubicBezTo>
                <a:cubicBezTo>
                  <a:pt x="424" y="1447"/>
                  <a:pt x="402" y="1436"/>
                  <a:pt x="382" y="1425"/>
                </a:cubicBezTo>
                <a:cubicBezTo>
                  <a:pt x="361" y="1414"/>
                  <a:pt x="341" y="1402"/>
                  <a:pt x="321" y="1389"/>
                </a:cubicBezTo>
                <a:cubicBezTo>
                  <a:pt x="301" y="1376"/>
                  <a:pt x="283" y="1362"/>
                  <a:pt x="264" y="1347"/>
                </a:cubicBezTo>
                <a:cubicBezTo>
                  <a:pt x="246" y="1332"/>
                  <a:pt x="229" y="1316"/>
                  <a:pt x="212" y="1300"/>
                </a:cubicBezTo>
                <a:cubicBezTo>
                  <a:pt x="195" y="1283"/>
                  <a:pt x="180" y="1265"/>
                  <a:pt x="165" y="1247"/>
                </a:cubicBezTo>
                <a:cubicBezTo>
                  <a:pt x="150" y="1229"/>
                  <a:pt x="136" y="1210"/>
                  <a:pt x="123" y="1191"/>
                </a:cubicBezTo>
                <a:cubicBezTo>
                  <a:pt x="109" y="1171"/>
                  <a:pt x="97" y="1151"/>
                  <a:pt x="86" y="1130"/>
                </a:cubicBezTo>
                <a:cubicBezTo>
                  <a:pt x="75" y="1109"/>
                  <a:pt x="65" y="1088"/>
                  <a:pt x="56" y="1066"/>
                </a:cubicBezTo>
                <a:cubicBezTo>
                  <a:pt x="47" y="1044"/>
                  <a:pt x="38" y="1022"/>
                  <a:pt x="31" y="1000"/>
                </a:cubicBezTo>
                <a:cubicBezTo>
                  <a:pt x="24" y="977"/>
                  <a:pt x="19" y="954"/>
                  <a:pt x="14" y="931"/>
                </a:cubicBezTo>
                <a:cubicBezTo>
                  <a:pt x="9" y="908"/>
                  <a:pt x="6" y="885"/>
                  <a:pt x="4" y="861"/>
                </a:cubicBezTo>
                <a:cubicBezTo>
                  <a:pt x="1" y="838"/>
                  <a:pt x="0" y="814"/>
                  <a:pt x="0" y="791"/>
                </a:cubicBezTo>
                <a:close/>
              </a:path>
            </a:pathLst>
          </a:custGeom>
          <a:solidFill>
            <a:srgbClr val="1D4ED8">
              <a:alpha val="50000"/>
            </a:srgb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pic>
        <p:nvPicPr>
          <p:cNvPr id="48" name="图片 47">
            <a:extLst>
              <a:ext uri="{FF2B5EF4-FFF2-40B4-BE49-F238E27FC236}">
                <a16:creationId xmlns:a16="http://schemas.microsoft.com/office/drawing/2014/main" id="{F60FA15F-C242-5173-567A-5E515DC3AB83}"/>
              </a:ext>
            </a:extLst>
          </p:cNvPr>
          <p:cNvPicPr/>
          <p:nvPr/>
        </p:nvPicPr>
        <p:blipFill>
          <a:blip r:embed="rId9"/>
          <a:stretch/>
        </p:blipFill>
        <p:spPr>
          <a:xfrm>
            <a:off x="10011274" y="5660315"/>
            <a:ext cx="250200" cy="250200"/>
          </a:xfrm>
          <a:prstGeom prst="rect">
            <a:avLst/>
          </a:prstGeom>
          <a:noFill/>
          <a:ln w="0">
            <a:noFill/>
          </a:ln>
        </p:spPr>
      </p:pic>
      <p:sp>
        <p:nvSpPr>
          <p:cNvPr id="49" name="文本框 48">
            <a:extLst>
              <a:ext uri="{FF2B5EF4-FFF2-40B4-BE49-F238E27FC236}">
                <a16:creationId xmlns:a16="http://schemas.microsoft.com/office/drawing/2014/main" id="{C2C13118-520C-DA2C-FC6F-A2F0EF16A33E}"/>
              </a:ext>
            </a:extLst>
          </p:cNvPr>
          <p:cNvSpPr txBox="1"/>
          <p:nvPr/>
        </p:nvSpPr>
        <p:spPr>
          <a:xfrm>
            <a:off x="6924634" y="6164315"/>
            <a:ext cx="1981312" cy="307777"/>
          </a:xfrm>
          <a:prstGeom prst="rect">
            <a:avLst/>
          </a:prstGeom>
          <a:noFill/>
          <a:ln w="0">
            <a:noFill/>
          </a:ln>
        </p:spPr>
        <p:txBody>
          <a:bodyPr wrap="none" lIns="0" tIns="0" rIns="0" bIns="0" anchor="t">
            <a:spAutoFit/>
          </a:bodyPr>
          <a:lstStyle/>
          <a:p>
            <a:r>
              <a:rPr lang="en-US" sz="2000" b="0" u="none" strike="noStrike">
                <a:solidFill>
                  <a:schemeClr val="bg2">
                    <a:lumMod val="50000"/>
                    <a:lumOff val="50000"/>
                  </a:schemeClr>
                </a:solidFill>
                <a:effectLst/>
                <a:uFillTx/>
                <a:latin typeface="+mn-lt"/>
                <a:ea typeface="DejaVuSans"/>
              </a:rPr>
              <a:t>Method Selection</a:t>
            </a:r>
            <a:endParaRPr lang="en-US" sz="2000" b="0" u="none" strike="noStrike">
              <a:solidFill>
                <a:schemeClr val="bg2">
                  <a:lumMod val="50000"/>
                  <a:lumOff val="50000"/>
                </a:schemeClr>
              </a:solidFill>
              <a:effectLst/>
              <a:uFillTx/>
              <a:latin typeface="+mn-lt"/>
            </a:endParaRPr>
          </a:p>
        </p:txBody>
      </p:sp>
      <p:sp>
        <p:nvSpPr>
          <p:cNvPr id="50" name="任意形状 49">
            <a:extLst>
              <a:ext uri="{FF2B5EF4-FFF2-40B4-BE49-F238E27FC236}">
                <a16:creationId xmlns:a16="http://schemas.microsoft.com/office/drawing/2014/main" id="{26A3D952-6133-EC9C-A34B-F0E9E2780108}"/>
              </a:ext>
            </a:extLst>
          </p:cNvPr>
          <p:cNvSpPr/>
          <p:nvPr/>
        </p:nvSpPr>
        <p:spPr>
          <a:xfrm>
            <a:off x="3359194" y="5691371"/>
            <a:ext cx="209160" cy="251280"/>
          </a:xfrm>
          <a:custGeom>
            <a:avLst/>
            <a:gdLst/>
            <a:ahLst/>
            <a:cxnLst/>
            <a:rect l="0" t="0" r="r" b="b"/>
            <a:pathLst>
              <a:path w="581" h="698">
                <a:moveTo>
                  <a:pt x="0" y="0"/>
                </a:moveTo>
                <a:lnTo>
                  <a:pt x="0" y="698"/>
                </a:lnTo>
                <a:lnTo>
                  <a:pt x="581" y="349"/>
                </a:lnTo>
                <a:lnTo>
                  <a:pt x="0" y="0"/>
                </a:lnTo>
                <a:close/>
              </a:path>
            </a:pathLst>
          </a:custGeom>
          <a:solidFill>
            <a:srgbClr val="4DA6FF">
              <a:alpha val="70000"/>
            </a:srgbClr>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51" name="任意形状 50">
            <a:extLst>
              <a:ext uri="{FF2B5EF4-FFF2-40B4-BE49-F238E27FC236}">
                <a16:creationId xmlns:a16="http://schemas.microsoft.com/office/drawing/2014/main" id="{961C9EEF-1125-67A1-324C-A9B72354802A}"/>
              </a:ext>
            </a:extLst>
          </p:cNvPr>
          <p:cNvSpPr/>
          <p:nvPr/>
        </p:nvSpPr>
        <p:spPr>
          <a:xfrm>
            <a:off x="5857954" y="5691371"/>
            <a:ext cx="209160" cy="251280"/>
          </a:xfrm>
          <a:custGeom>
            <a:avLst/>
            <a:gdLst/>
            <a:ahLst/>
            <a:cxnLst/>
            <a:rect l="0" t="0" r="r" b="b"/>
            <a:pathLst>
              <a:path w="581" h="698">
                <a:moveTo>
                  <a:pt x="0" y="0"/>
                </a:moveTo>
                <a:lnTo>
                  <a:pt x="0" y="698"/>
                </a:lnTo>
                <a:lnTo>
                  <a:pt x="581" y="349"/>
                </a:lnTo>
                <a:lnTo>
                  <a:pt x="0" y="0"/>
                </a:lnTo>
                <a:close/>
              </a:path>
            </a:pathLst>
          </a:custGeom>
          <a:solidFill>
            <a:srgbClr val="4DA6FF">
              <a:alpha val="70000"/>
            </a:srgbClr>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52" name="任意形状 51">
            <a:extLst>
              <a:ext uri="{FF2B5EF4-FFF2-40B4-BE49-F238E27FC236}">
                <a16:creationId xmlns:a16="http://schemas.microsoft.com/office/drawing/2014/main" id="{171863C8-674C-954B-84D4-1ADFF26544E1}"/>
              </a:ext>
            </a:extLst>
          </p:cNvPr>
          <p:cNvSpPr/>
          <p:nvPr/>
        </p:nvSpPr>
        <p:spPr>
          <a:xfrm>
            <a:off x="8490274" y="5691371"/>
            <a:ext cx="209160" cy="251280"/>
          </a:xfrm>
          <a:custGeom>
            <a:avLst/>
            <a:gdLst/>
            <a:ahLst/>
            <a:cxnLst/>
            <a:rect l="0" t="0" r="r" b="b"/>
            <a:pathLst>
              <a:path w="581" h="698">
                <a:moveTo>
                  <a:pt x="0" y="0"/>
                </a:moveTo>
                <a:lnTo>
                  <a:pt x="0" y="698"/>
                </a:lnTo>
                <a:lnTo>
                  <a:pt x="581" y="349"/>
                </a:lnTo>
                <a:lnTo>
                  <a:pt x="0" y="0"/>
                </a:lnTo>
                <a:close/>
              </a:path>
            </a:pathLst>
          </a:custGeom>
          <a:solidFill>
            <a:srgbClr val="4DA6FF">
              <a:alpha val="70000"/>
            </a:srgbClr>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53" name="文本框 52">
            <a:extLst>
              <a:ext uri="{FF2B5EF4-FFF2-40B4-BE49-F238E27FC236}">
                <a16:creationId xmlns:a16="http://schemas.microsoft.com/office/drawing/2014/main" id="{78FCD46E-3E60-84C9-7AFC-7D16D1C35289}"/>
              </a:ext>
            </a:extLst>
          </p:cNvPr>
          <p:cNvSpPr txBox="1"/>
          <p:nvPr/>
        </p:nvSpPr>
        <p:spPr>
          <a:xfrm>
            <a:off x="9359187" y="6201058"/>
            <a:ext cx="1755289" cy="307777"/>
          </a:xfrm>
          <a:prstGeom prst="rect">
            <a:avLst/>
          </a:prstGeom>
          <a:noFill/>
          <a:ln w="0">
            <a:noFill/>
          </a:ln>
        </p:spPr>
        <p:txBody>
          <a:bodyPr wrap="none" lIns="0" tIns="0" rIns="0" bIns="0" anchor="t">
            <a:spAutoFit/>
          </a:bodyPr>
          <a:lstStyle/>
          <a:p>
            <a:r>
              <a:rPr lang="en-US" sz="2000" b="0" u="none" strike="noStrike" dirty="0">
                <a:solidFill>
                  <a:schemeClr val="bg2">
                    <a:lumMod val="50000"/>
                    <a:lumOff val="50000"/>
                  </a:schemeClr>
                </a:solidFill>
                <a:effectLst/>
                <a:uFillTx/>
                <a:latin typeface="+mn-lt"/>
                <a:ea typeface="DejaVuSans"/>
              </a:rPr>
              <a:t>Circuit Analysis</a:t>
            </a:r>
            <a:endParaRPr lang="en-US" sz="2000" b="0" u="none" strike="noStrike" dirty="0">
              <a:solidFill>
                <a:schemeClr val="bg2">
                  <a:lumMod val="50000"/>
                  <a:lumOff val="50000"/>
                </a:schemeClr>
              </a:solidFill>
              <a:effectLst/>
              <a:uFillTx/>
              <a:latin typeface="+mn-lt"/>
            </a:endParaRPr>
          </a:p>
        </p:txBody>
      </p:sp>
    </p:spTree>
    <p:extLst>
      <p:ext uri="{BB962C8B-B14F-4D97-AF65-F5344CB8AC3E}">
        <p14:creationId xmlns:p14="http://schemas.microsoft.com/office/powerpoint/2010/main" val="2126122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dirty="0">
                <a:solidFill>
                  <a:schemeClr val="tx1"/>
                </a:solidFill>
                <a:sym typeface="+mn-ea"/>
              </a:rPr>
              <a:t>Knowledge integration and method selection</a:t>
            </a:r>
            <a:endParaRPr lang="en-US"/>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lang="en-US"/>
          </a:p>
        </p:txBody>
      </p:sp>
      <p:sp>
        <p:nvSpPr>
          <p:cNvPr id="2" name="文本框 0"/>
          <p:cNvSpPr txBox="1"/>
          <p:nvPr/>
        </p:nvSpPr>
        <p:spPr>
          <a:xfrm>
            <a:off x="0" y="2204720"/>
            <a:ext cx="4752340" cy="3094355"/>
          </a:xfrm>
          <a:prstGeom prst="rect">
            <a:avLst/>
          </a:prstGeom>
          <a:noFill/>
        </p:spPr>
        <p:txBody>
          <a:bodyPr wrap="square" rtlCol="0">
            <a:noAutofit/>
          </a:bodyPr>
          <a:lstStyle/>
          <a:p>
            <a:pPr marL="342900" indent="-342900">
              <a:buFont typeface="Arial" panose="020B0604020202090204" pitchFamily="34" charset="0"/>
              <a:buChar char="•"/>
            </a:pPr>
            <a:r>
              <a:rPr lang="zh-CN" altLang="en-US" sz="2000"/>
              <a:t>Retrieval-Augmented Generation (RAG) for domain knowledge</a:t>
            </a:r>
          </a:p>
          <a:p>
            <a:pPr marL="342900" indent="-342900">
              <a:buFont typeface="Arial" panose="020B0604020202090204" pitchFamily="34" charset="0"/>
              <a:buChar char="•"/>
            </a:pPr>
            <a:r>
              <a:rPr lang="zh-CN" altLang="en-US" sz="2000"/>
              <a:t>Database of validated methodologies (MNIS, HSCS, AOSM, ACS)</a:t>
            </a:r>
          </a:p>
          <a:p>
            <a:pPr marL="342900" indent="-342900">
              <a:buFont typeface="Arial" panose="020B0604020202090204" pitchFamily="34" charset="0"/>
              <a:buChar char="•"/>
            </a:pPr>
            <a:r>
              <a:rPr lang="zh-CN" altLang="en-US" sz="2000"/>
              <a:t>Performance profiles across technology nodes</a:t>
            </a:r>
          </a:p>
          <a:p>
            <a:pPr marL="342900" indent="-342900">
              <a:buFont typeface="Arial" panose="020B0604020202090204" pitchFamily="34" charset="0"/>
              <a:buChar char="•"/>
            </a:pPr>
            <a:r>
              <a:rPr lang="zh-CN" altLang="en-US" sz="2000"/>
              <a:t>Dynamic strategy adjustment based on circuit characteristics</a:t>
            </a:r>
          </a:p>
          <a:p>
            <a:pPr marL="342900" indent="-342900">
              <a:buFont typeface="Arial" panose="020B0604020202090204" pitchFamily="34" charset="0"/>
              <a:buChar char="•"/>
            </a:pPr>
            <a:endParaRPr lang="en-US" sz="2400" b="1">
              <a:latin typeface="Arial Bold" panose="020B0604020202090204" charset="0"/>
              <a:cs typeface="Arial Bold" panose="020B0604020202090204" charset="0"/>
            </a:endParaRPr>
          </a:p>
          <a:p>
            <a:pPr marL="0" indent="0">
              <a:buFont typeface="Arial" panose="020B0604020202090204" pitchFamily="34" charset="0"/>
              <a:buNone/>
            </a:pPr>
            <a:endParaRPr lang="en-US" altLang="en-US" sz="2400" b="1">
              <a:latin typeface="Arial Bold" panose="020B0604020202090204" charset="0"/>
              <a:cs typeface="Arial Bold" panose="020B0604020202090204" charset="0"/>
            </a:endParaRPr>
          </a:p>
        </p:txBody>
      </p:sp>
      <p:pic>
        <p:nvPicPr>
          <p:cNvPr id="4" name="图片 3" descr="12&amp;40"/>
          <p:cNvPicPr>
            <a:picLocks noChangeAspect="1"/>
          </p:cNvPicPr>
          <p:nvPr>
            <p:custDataLst>
              <p:tags r:id="rId1"/>
            </p:custDataLst>
          </p:nvPr>
        </p:nvPicPr>
        <p:blipFill>
          <a:blip r:embed="rId4"/>
          <a:stretch>
            <a:fillRect/>
          </a:stretch>
        </p:blipFill>
        <p:spPr>
          <a:xfrm>
            <a:off x="7031990" y="1844675"/>
            <a:ext cx="4599305" cy="46113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5" name="图片 4" descr="mix"/>
          <p:cNvPicPr>
            <a:picLocks noChangeAspect="1"/>
          </p:cNvPicPr>
          <p:nvPr>
            <p:custDataLst>
              <p:tags r:id="rId1"/>
            </p:custDataLst>
          </p:nvPr>
        </p:nvPicPr>
        <p:blipFill>
          <a:blip r:embed="rId6"/>
          <a:stretch>
            <a:fillRect/>
          </a:stretch>
        </p:blipFill>
        <p:spPr>
          <a:xfrm>
            <a:off x="5520055" y="1844675"/>
            <a:ext cx="6753225" cy="3356610"/>
          </a:xfrm>
          <a:prstGeom prst="rect">
            <a:avLst/>
          </a:prstGeom>
        </p:spPr>
      </p:pic>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Dynamic Hyperparameter Optimization</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lang="en-US"/>
          </a:p>
        </p:txBody>
      </p:sp>
      <p:sp>
        <p:nvSpPr>
          <p:cNvPr id="2" name="文本框 0"/>
          <p:cNvSpPr txBox="1"/>
          <p:nvPr/>
        </p:nvSpPr>
        <p:spPr>
          <a:xfrm>
            <a:off x="0" y="1452880"/>
            <a:ext cx="5864860" cy="3553460"/>
          </a:xfrm>
          <a:prstGeom prst="rect">
            <a:avLst/>
          </a:prstGeom>
          <a:noFill/>
        </p:spPr>
        <p:txBody>
          <a:bodyPr wrap="square" rtlCol="0">
            <a:spAutoFit/>
          </a:bodyPr>
          <a:lstStyle/>
          <a:p>
            <a:pPr marL="342900" indent="-342900">
              <a:lnSpc>
                <a:spcPct val="125000"/>
              </a:lnSpc>
              <a:buFont typeface="Arial" panose="020B0604020202090204" pitchFamily="34" charset="0"/>
              <a:buChar char="•"/>
            </a:pPr>
            <a:r>
              <a:rPr lang="zh-CN" altLang="en-US" sz="2000"/>
              <a:t>Tree-structured Parzen Estimator (TPE) approach</a:t>
            </a:r>
          </a:p>
          <a:p>
            <a:pPr marL="342900" indent="-342900">
              <a:lnSpc>
                <a:spcPct val="125000"/>
              </a:lnSpc>
              <a:buFont typeface="Arial" panose="020B0604020202090204" pitchFamily="34" charset="0"/>
              <a:buChar char="•"/>
            </a:pPr>
            <a:r>
              <a:rPr lang="zh-CN" altLang="en-US" sz="2000"/>
              <a:t>Empirical analysis showing performance degradation across nodes without adjustment</a:t>
            </a:r>
          </a:p>
          <a:p>
            <a:pPr marL="342900" indent="-342900">
              <a:lnSpc>
                <a:spcPct val="125000"/>
              </a:lnSpc>
              <a:buFont typeface="Arial" panose="020B0604020202090204" pitchFamily="34" charset="0"/>
              <a:buChar char="•"/>
            </a:pPr>
            <a:r>
              <a:rPr lang="zh-CN" altLang="en-US" sz="2000"/>
              <a:t>Modeling relationship between hyperparameters and estimation performance</a:t>
            </a:r>
          </a:p>
          <a:p>
            <a:pPr marL="342900" indent="-342900">
              <a:lnSpc>
                <a:spcPct val="125000"/>
              </a:lnSpc>
              <a:buFont typeface="Arial" panose="020B0604020202090204" pitchFamily="34" charset="0"/>
              <a:buChar char="•"/>
            </a:pPr>
            <a:r>
              <a:rPr lang="zh-CN" altLang="en-US" sz="2000"/>
              <a:t>Selecting hyperparameters by maximizing expected improvement</a:t>
            </a:r>
          </a:p>
          <a:p>
            <a:pPr marL="342900" indent="-342900">
              <a:lnSpc>
                <a:spcPct val="125000"/>
              </a:lnSpc>
              <a:buFont typeface="Arial" panose="020B0604020202090204" pitchFamily="34" charset="0"/>
              <a:buChar char="•"/>
            </a:pPr>
            <a:endParaRPr lang="zh-CN" altLang="en-US" sz="2000"/>
          </a:p>
        </p:txBody>
      </p:sp>
      <p:sp>
        <p:nvSpPr>
          <p:cNvPr id="6" name="文本框 5"/>
          <p:cNvSpPr txBox="1"/>
          <p:nvPr>
            <p:custDataLst>
              <p:tags r:id="rId2"/>
            </p:custDataLst>
          </p:nvPr>
        </p:nvSpPr>
        <p:spPr>
          <a:xfrm>
            <a:off x="1487805" y="5116195"/>
            <a:ext cx="8682355" cy="1645285"/>
          </a:xfrm>
          <a:prstGeom prst="rect">
            <a:avLst/>
          </a:prstGeom>
          <a:noFill/>
        </p:spPr>
        <p:txBody>
          <a:bodyPr wrap="square" rtlCol="0">
            <a:spAutoFit/>
          </a:bodyPr>
          <a:lstStyle/>
          <a:p>
            <a:r>
              <a:rPr lang="en-US" sz="2000" b="1" dirty="0">
                <a:latin typeface="Arial Bold" panose="020B0604020202090204" charset="0"/>
                <a:cs typeface="Arial Bold" panose="020B0604020202090204" charset="0"/>
                <a:sym typeface="+mn-ea"/>
              </a:rPr>
              <a:t>Statistical Convergence Analysis</a:t>
            </a:r>
            <a:endParaRPr lang="zh-CN" altLang="en-US" sz="2000" b="1" dirty="0">
              <a:latin typeface="Arial Bold" panose="020B0604020202090204" charset="0"/>
              <a:cs typeface="Arial Bold" panose="020B0604020202090204" charset="0"/>
              <a:sym typeface="+mn-ea"/>
            </a:endParaRPr>
          </a:p>
          <a:p>
            <a:pPr>
              <a:lnSpc>
                <a:spcPct val="150000"/>
              </a:lnSpc>
            </a:pPr>
            <a:r>
              <a:rPr lang="zh-CN" altLang="en-US" sz="1800" dirty="0">
                <a:sym typeface="+mn-ea"/>
              </a:rPr>
              <a:t>Sliding window statistical approach for stability assessment</a:t>
            </a:r>
            <a:endParaRPr lang="zh-CN" altLang="en-US" sz="1800" dirty="0"/>
          </a:p>
          <a:p>
            <a:pPr>
              <a:lnSpc>
                <a:spcPct val="150000"/>
              </a:lnSpc>
            </a:pPr>
            <a:r>
              <a:rPr lang="zh-CN" altLang="en-US" sz="1800" dirty="0">
                <a:sym typeface="+mn-ea"/>
              </a:rPr>
              <a:t>Relative Variation</a:t>
            </a:r>
            <a:r>
              <a:rPr lang="en-US" altLang="zh-CN" sz="1800" dirty="0">
                <a:sym typeface="+mn-ea"/>
              </a:rPr>
              <a:t>                  </a:t>
            </a:r>
            <a:r>
              <a:rPr lang="zh-CN" altLang="en-US" sz="1800" dirty="0">
                <a:sym typeface="+mn-ea"/>
              </a:rPr>
              <a:t> for convergence detection</a:t>
            </a:r>
            <a:endParaRPr lang="zh-CN" altLang="en-US" sz="1800" dirty="0"/>
          </a:p>
          <a:p>
            <a:pPr>
              <a:lnSpc>
                <a:spcPct val="150000"/>
              </a:lnSpc>
            </a:pPr>
            <a:r>
              <a:rPr lang="zh-CN" altLang="en-US" sz="1800" dirty="0">
                <a:sym typeface="+mn-ea"/>
              </a:rPr>
              <a:t>Advantages: Robustness to fluctuations, adaptive sensitivity, efficiency</a:t>
            </a:r>
          </a:p>
        </p:txBody>
      </p:sp>
      <p:pic>
        <p:nvPicPr>
          <p:cNvPr id="7" name="334E55B0-647D-440b-865C-3EC943EB4CBC-15" descr="wpsoffice"/>
          <p:cNvPicPr>
            <a:picLocks noChangeAspect="1"/>
          </p:cNvPicPr>
          <p:nvPr>
            <p:custDataLst>
              <p:tags r:id="rId3"/>
            </p:custDataLst>
          </p:nvPr>
        </p:nvPicPr>
        <p:blipFill>
          <a:blip r:embed="rId7"/>
          <a:stretch>
            <a:fillRect/>
          </a:stretch>
        </p:blipFill>
        <p:spPr>
          <a:xfrm>
            <a:off x="3503930" y="5949315"/>
            <a:ext cx="864000" cy="36000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214880-2265-AD18-75FF-8513BB7144B4}"/>
              </a:ext>
            </a:extLst>
          </p:cNvPr>
          <p:cNvSpPr>
            <a:spLocks noGrp="1"/>
          </p:cNvSpPr>
          <p:nvPr>
            <p:ph type="title"/>
          </p:nvPr>
        </p:nvSpPr>
        <p:spPr/>
        <p:txBody>
          <a:bodyPr/>
          <a:lstStyle/>
          <a:p>
            <a:r>
              <a:rPr kumimoji="1" lang="en" altLang="zh-CN" dirty="0"/>
              <a:t>Statistical Convergence Analysis</a:t>
            </a:r>
            <a:endParaRPr kumimoji="1" lang="zh-CN" altLang="en-US" dirty="0"/>
          </a:p>
        </p:txBody>
      </p:sp>
      <p:sp>
        <p:nvSpPr>
          <p:cNvPr id="4" name="灯片编号占位符 3">
            <a:extLst>
              <a:ext uri="{FF2B5EF4-FFF2-40B4-BE49-F238E27FC236}">
                <a16:creationId xmlns:a16="http://schemas.microsoft.com/office/drawing/2014/main" id="{3E1B7510-4E67-999C-BEDC-2B761D1B8380}"/>
              </a:ext>
            </a:extLst>
          </p:cNvPr>
          <p:cNvSpPr>
            <a:spLocks noGrp="1"/>
          </p:cNvSpPr>
          <p:nvPr>
            <p:ph type="sldNum" idx="12"/>
          </p:nvPr>
        </p:nvSpPr>
        <p:spPr>
          <a:xfrm>
            <a:off x="11753605" y="6830107"/>
            <a:ext cx="630382" cy="544513"/>
          </a:xfrm>
        </p:spPr>
        <p:txBody>
          <a:bodyPr/>
          <a:lstStyle/>
          <a:p>
            <a:pPr marL="0" lvl="0" indent="0" algn="ctr" rtl="0">
              <a:spcBef>
                <a:spcPts val="0"/>
              </a:spcBef>
              <a:spcAft>
                <a:spcPts val="0"/>
              </a:spcAft>
              <a:buNone/>
            </a:pPr>
            <a:fld id="{00000000-1234-1234-1234-123412341234}" type="slidenum">
              <a:rPr lang="en-US" smtClean="0"/>
              <a:t>13</a:t>
            </a:fld>
            <a:endParaRPr lang="en-US"/>
          </a:p>
        </p:txBody>
      </p:sp>
      <p:pic>
        <p:nvPicPr>
          <p:cNvPr id="6" name="图片 5">
            <a:extLst>
              <a:ext uri="{FF2B5EF4-FFF2-40B4-BE49-F238E27FC236}">
                <a16:creationId xmlns:a16="http://schemas.microsoft.com/office/drawing/2014/main" id="{4CEDD5B2-ABF6-1E68-4C4A-7554BE99ACC9}"/>
              </a:ext>
            </a:extLst>
          </p:cNvPr>
          <p:cNvPicPr>
            <a:picLocks noChangeAspect="1"/>
          </p:cNvPicPr>
          <p:nvPr/>
        </p:nvPicPr>
        <p:blipFill>
          <a:blip r:embed="rId3"/>
          <a:stretch/>
        </p:blipFill>
        <p:spPr>
          <a:xfrm>
            <a:off x="852175" y="1611298"/>
            <a:ext cx="309600" cy="309600"/>
          </a:xfrm>
          <a:prstGeom prst="rect">
            <a:avLst/>
          </a:prstGeom>
          <a:noFill/>
          <a:ln w="0">
            <a:noFill/>
          </a:ln>
        </p:spPr>
      </p:pic>
      <p:sp>
        <p:nvSpPr>
          <p:cNvPr id="8" name="文本框 7">
            <a:extLst>
              <a:ext uri="{FF2B5EF4-FFF2-40B4-BE49-F238E27FC236}">
                <a16:creationId xmlns:a16="http://schemas.microsoft.com/office/drawing/2014/main" id="{A68D8467-6F1F-F06B-64E1-37184A2579C7}"/>
              </a:ext>
            </a:extLst>
          </p:cNvPr>
          <p:cNvSpPr txBox="1"/>
          <p:nvPr/>
        </p:nvSpPr>
        <p:spPr>
          <a:xfrm>
            <a:off x="1223694" y="1570064"/>
            <a:ext cx="3805529" cy="369332"/>
          </a:xfrm>
          <a:prstGeom prst="rect">
            <a:avLst/>
          </a:prstGeom>
          <a:noFill/>
          <a:ln w="0">
            <a:noFill/>
          </a:ln>
        </p:spPr>
        <p:txBody>
          <a:bodyPr wrap="none" lIns="0" tIns="0" rIns="0" bIns="0" anchor="t">
            <a:spAutoFit/>
          </a:bodyPr>
          <a:lstStyle/>
          <a:p>
            <a:r>
              <a:rPr lang="en-US" sz="2400" b="1" u="none" strike="noStrike" dirty="0">
                <a:solidFill>
                  <a:srgbClr val="93C5FD"/>
                </a:solidFill>
                <a:effectLst/>
                <a:uFillTx/>
                <a:latin typeface="+mn-lt"/>
                <a:ea typeface="DejaVuSans"/>
              </a:rPr>
              <a:t>Sliding Window Approach</a:t>
            </a:r>
            <a:endParaRPr lang="en-US" sz="2400" b="0" u="none" strike="noStrike" dirty="0">
              <a:solidFill>
                <a:srgbClr val="000000"/>
              </a:solidFill>
              <a:effectLst/>
              <a:uFillTx/>
              <a:latin typeface="+mn-lt"/>
            </a:endParaRPr>
          </a:p>
        </p:txBody>
      </p:sp>
      <p:sp>
        <p:nvSpPr>
          <p:cNvPr id="9" name="文本框 8">
            <a:extLst>
              <a:ext uri="{FF2B5EF4-FFF2-40B4-BE49-F238E27FC236}">
                <a16:creationId xmlns:a16="http://schemas.microsoft.com/office/drawing/2014/main" id="{7F642448-4069-FF25-D1B9-7BD2F039E8BB}"/>
              </a:ext>
            </a:extLst>
          </p:cNvPr>
          <p:cNvSpPr txBox="1"/>
          <p:nvPr/>
        </p:nvSpPr>
        <p:spPr>
          <a:xfrm>
            <a:off x="107128" y="1950944"/>
            <a:ext cx="6405600" cy="369332"/>
          </a:xfrm>
          <a:prstGeom prst="rect">
            <a:avLst/>
          </a:prstGeom>
          <a:noFill/>
          <a:ln w="0">
            <a:noFill/>
          </a:ln>
        </p:spPr>
        <p:txBody>
          <a:bodyPr wrap="none" lIns="0" tIns="0" rIns="0" bIns="0" anchor="t">
            <a:spAutoFit/>
          </a:bodyPr>
          <a:lstStyle/>
          <a:p>
            <a:r>
              <a:rPr lang="en-US" sz="2400" b="0" u="none" strike="noStrike" dirty="0" err="1">
                <a:solidFill>
                  <a:schemeClr val="tx1"/>
                </a:solidFill>
                <a:effectLst/>
                <a:uFillTx/>
                <a:latin typeface="+mn-lt"/>
                <a:ea typeface="DejaVuSans"/>
              </a:rPr>
              <a:t>YieldAgent</a:t>
            </a:r>
            <a:r>
              <a:rPr lang="en-US" sz="2400" b="0" u="none" strike="noStrike" dirty="0">
                <a:solidFill>
                  <a:schemeClr val="tx1"/>
                </a:solidFill>
                <a:effectLst/>
                <a:uFillTx/>
                <a:latin typeface="+mn-lt"/>
                <a:ea typeface="DejaVuSans"/>
              </a:rPr>
              <a:t> employs a sliding window statistical</a:t>
            </a:r>
            <a:endParaRPr lang="en-US" sz="2400" b="0" u="none" strike="noStrike" dirty="0">
              <a:solidFill>
                <a:schemeClr val="tx1"/>
              </a:solidFill>
              <a:effectLst/>
              <a:uFillTx/>
              <a:latin typeface="+mn-lt"/>
            </a:endParaRPr>
          </a:p>
        </p:txBody>
      </p:sp>
      <p:sp>
        <p:nvSpPr>
          <p:cNvPr id="10" name="文本框 9">
            <a:extLst>
              <a:ext uri="{FF2B5EF4-FFF2-40B4-BE49-F238E27FC236}">
                <a16:creationId xmlns:a16="http://schemas.microsoft.com/office/drawing/2014/main" id="{9483D44A-1249-889E-7514-3D297861CD73}"/>
              </a:ext>
            </a:extLst>
          </p:cNvPr>
          <p:cNvSpPr txBox="1"/>
          <p:nvPr/>
        </p:nvSpPr>
        <p:spPr>
          <a:xfrm>
            <a:off x="107128" y="2235048"/>
            <a:ext cx="6897722" cy="369332"/>
          </a:xfrm>
          <a:prstGeom prst="rect">
            <a:avLst/>
          </a:prstGeom>
          <a:noFill/>
          <a:ln w="0">
            <a:noFill/>
          </a:ln>
        </p:spPr>
        <p:txBody>
          <a:bodyPr wrap="none" lIns="0" tIns="0" rIns="0" bIns="0" anchor="t">
            <a:spAutoFit/>
          </a:bodyPr>
          <a:lstStyle/>
          <a:p>
            <a:r>
              <a:rPr lang="en-US" altLang="zh-CN" sz="2400" dirty="0">
                <a:solidFill>
                  <a:schemeClr val="tx1"/>
                </a:solidFill>
                <a:latin typeface="+mn-lt"/>
                <a:ea typeface="DejaVuSans"/>
              </a:rPr>
              <a:t>method to </a:t>
            </a:r>
            <a:r>
              <a:rPr lang="en-US" sz="2400" b="0" u="none" strike="noStrike" dirty="0">
                <a:solidFill>
                  <a:schemeClr val="tx1"/>
                </a:solidFill>
                <a:effectLst/>
                <a:uFillTx/>
                <a:latin typeface="+mn-lt"/>
                <a:ea typeface="DejaVuSans"/>
              </a:rPr>
              <a:t>assess stability and detect convergence</a:t>
            </a:r>
            <a:endParaRPr lang="en-US" sz="2400" b="0" u="none" strike="noStrike" dirty="0">
              <a:solidFill>
                <a:schemeClr val="tx1"/>
              </a:solidFill>
              <a:effectLst/>
              <a:uFillTx/>
              <a:latin typeface="+mn-lt"/>
            </a:endParaRPr>
          </a:p>
        </p:txBody>
      </p:sp>
      <p:pic>
        <p:nvPicPr>
          <p:cNvPr id="11" name="图片 10">
            <a:extLst>
              <a:ext uri="{FF2B5EF4-FFF2-40B4-BE49-F238E27FC236}">
                <a16:creationId xmlns:a16="http://schemas.microsoft.com/office/drawing/2014/main" id="{64E6B8C7-BB56-AD13-875F-5B0125288B3A}"/>
              </a:ext>
            </a:extLst>
          </p:cNvPr>
          <p:cNvPicPr/>
          <p:nvPr/>
        </p:nvPicPr>
        <p:blipFill>
          <a:blip r:embed="rId4"/>
          <a:stretch/>
        </p:blipFill>
        <p:spPr>
          <a:xfrm>
            <a:off x="107128" y="3085843"/>
            <a:ext cx="133200" cy="133200"/>
          </a:xfrm>
          <a:prstGeom prst="rect">
            <a:avLst/>
          </a:prstGeom>
          <a:noFill/>
          <a:ln w="0">
            <a:noFill/>
          </a:ln>
        </p:spPr>
      </p:pic>
      <p:sp>
        <p:nvSpPr>
          <p:cNvPr id="12" name="文本框 11">
            <a:extLst>
              <a:ext uri="{FF2B5EF4-FFF2-40B4-BE49-F238E27FC236}">
                <a16:creationId xmlns:a16="http://schemas.microsoft.com/office/drawing/2014/main" id="{EAAA8DA7-88B4-340C-79A6-28351A059455}"/>
              </a:ext>
            </a:extLst>
          </p:cNvPr>
          <p:cNvSpPr txBox="1"/>
          <p:nvPr/>
        </p:nvSpPr>
        <p:spPr>
          <a:xfrm>
            <a:off x="107128" y="2519152"/>
            <a:ext cx="3526606" cy="369332"/>
          </a:xfrm>
          <a:prstGeom prst="rect">
            <a:avLst/>
          </a:prstGeom>
          <a:noFill/>
          <a:ln w="0">
            <a:noFill/>
          </a:ln>
        </p:spPr>
        <p:txBody>
          <a:bodyPr wrap="none" lIns="0" tIns="0" rIns="0" bIns="0" anchor="t">
            <a:spAutoFit/>
          </a:bodyPr>
          <a:lstStyle/>
          <a:p>
            <a:r>
              <a:rPr lang="en-US" altLang="zh-CN" sz="2400" dirty="0">
                <a:solidFill>
                  <a:schemeClr val="tx1"/>
                </a:solidFill>
                <a:latin typeface="+mn-lt"/>
                <a:ea typeface="DejaVuSans"/>
              </a:rPr>
              <a:t>in yield estimation </a:t>
            </a:r>
            <a:r>
              <a:rPr lang="en-US" sz="2400" b="0" u="none" strike="noStrike" dirty="0">
                <a:solidFill>
                  <a:schemeClr val="tx1"/>
                </a:solidFill>
                <a:effectLst/>
                <a:uFillTx/>
                <a:latin typeface="+mn-lt"/>
                <a:ea typeface="DejaVuSans"/>
              </a:rPr>
              <a:t>results.</a:t>
            </a:r>
            <a:endParaRPr lang="en-US" sz="2400" b="0" u="none" strike="noStrike" dirty="0">
              <a:solidFill>
                <a:schemeClr val="tx1"/>
              </a:solidFill>
              <a:effectLst/>
              <a:uFillTx/>
              <a:latin typeface="+mn-lt"/>
            </a:endParaRPr>
          </a:p>
        </p:txBody>
      </p:sp>
      <p:pic>
        <p:nvPicPr>
          <p:cNvPr id="13" name="图片 12">
            <a:extLst>
              <a:ext uri="{FF2B5EF4-FFF2-40B4-BE49-F238E27FC236}">
                <a16:creationId xmlns:a16="http://schemas.microsoft.com/office/drawing/2014/main" id="{84CCBE7E-730E-3429-4577-6085893634E8}"/>
              </a:ext>
            </a:extLst>
          </p:cNvPr>
          <p:cNvPicPr/>
          <p:nvPr/>
        </p:nvPicPr>
        <p:blipFill>
          <a:blip r:embed="rId4"/>
          <a:stretch/>
        </p:blipFill>
        <p:spPr>
          <a:xfrm>
            <a:off x="107128" y="3453531"/>
            <a:ext cx="133200" cy="133200"/>
          </a:xfrm>
          <a:prstGeom prst="rect">
            <a:avLst/>
          </a:prstGeom>
          <a:noFill/>
          <a:ln w="0">
            <a:noFill/>
          </a:ln>
        </p:spPr>
      </p:pic>
      <p:sp>
        <p:nvSpPr>
          <p:cNvPr id="14" name="文本框 13">
            <a:extLst>
              <a:ext uri="{FF2B5EF4-FFF2-40B4-BE49-F238E27FC236}">
                <a16:creationId xmlns:a16="http://schemas.microsoft.com/office/drawing/2014/main" id="{EF22A866-9825-65D1-7FFB-C5C4373C2C21}"/>
              </a:ext>
            </a:extLst>
          </p:cNvPr>
          <p:cNvSpPr txBox="1"/>
          <p:nvPr/>
        </p:nvSpPr>
        <p:spPr>
          <a:xfrm>
            <a:off x="307648" y="2956583"/>
            <a:ext cx="6921767" cy="307777"/>
          </a:xfrm>
          <a:prstGeom prst="rect">
            <a:avLst/>
          </a:prstGeom>
          <a:noFill/>
          <a:ln w="0">
            <a:noFill/>
          </a:ln>
        </p:spPr>
        <p:txBody>
          <a:bodyPr wrap="none" lIns="0" tIns="0" rIns="0" bIns="0" anchor="t">
            <a:spAutoFit/>
          </a:bodyPr>
          <a:lstStyle/>
          <a:p>
            <a:r>
              <a:rPr lang="en-US" sz="1800" b="0" u="none" strike="noStrike" dirty="0">
                <a:solidFill>
                  <a:schemeClr val="tx1"/>
                </a:solidFill>
                <a:effectLst/>
                <a:uFillTx/>
                <a:latin typeface="+mn-lt"/>
                <a:ea typeface="DejaVuSans"/>
              </a:rPr>
              <a:t>Monitors estimation </a:t>
            </a:r>
            <a:r>
              <a:rPr lang="en-US" sz="2000" b="0" u="none" strike="noStrike" dirty="0">
                <a:solidFill>
                  <a:schemeClr val="tx1"/>
                </a:solidFill>
                <a:effectLst/>
                <a:uFillTx/>
                <a:latin typeface="+mn-lt"/>
                <a:ea typeface="DejaVuSans"/>
              </a:rPr>
              <a:t>stability</a:t>
            </a:r>
            <a:r>
              <a:rPr lang="en-US" sz="1800" b="0" u="none" strike="noStrike" dirty="0">
                <a:solidFill>
                  <a:schemeClr val="tx1"/>
                </a:solidFill>
                <a:effectLst/>
                <a:uFillTx/>
                <a:latin typeface="+mn-lt"/>
                <a:ea typeface="DejaVuSans"/>
              </a:rPr>
              <a:t> across consecutive simulation batches</a:t>
            </a:r>
            <a:endParaRPr lang="en-US" sz="1800" b="0" u="none" strike="noStrike" dirty="0">
              <a:solidFill>
                <a:schemeClr val="tx1"/>
              </a:solidFill>
              <a:effectLst/>
              <a:uFillTx/>
              <a:latin typeface="+mn-lt"/>
            </a:endParaRPr>
          </a:p>
        </p:txBody>
      </p:sp>
      <p:sp>
        <p:nvSpPr>
          <p:cNvPr id="15" name="文本框 14">
            <a:extLst>
              <a:ext uri="{FF2B5EF4-FFF2-40B4-BE49-F238E27FC236}">
                <a16:creationId xmlns:a16="http://schemas.microsoft.com/office/drawing/2014/main" id="{4EBFF6E7-D1A9-377D-3BD3-1D1444C5604A}"/>
              </a:ext>
            </a:extLst>
          </p:cNvPr>
          <p:cNvSpPr txBox="1"/>
          <p:nvPr/>
        </p:nvSpPr>
        <p:spPr>
          <a:xfrm>
            <a:off x="307648" y="3324271"/>
            <a:ext cx="7030771" cy="307777"/>
          </a:xfrm>
          <a:prstGeom prst="rect">
            <a:avLst/>
          </a:prstGeom>
          <a:noFill/>
          <a:ln w="0">
            <a:noFill/>
          </a:ln>
        </p:spPr>
        <p:txBody>
          <a:bodyPr wrap="none" lIns="0" tIns="0" rIns="0" bIns="0" anchor="t">
            <a:spAutoFit/>
          </a:bodyPr>
          <a:lstStyle/>
          <a:p>
            <a:r>
              <a:rPr lang="en-US" sz="2000" b="0" u="none" strike="noStrike" dirty="0">
                <a:solidFill>
                  <a:schemeClr val="tx1"/>
                </a:solidFill>
                <a:effectLst/>
                <a:uFillTx/>
                <a:latin typeface="+mn-lt"/>
                <a:ea typeface="DejaVuSans"/>
              </a:rPr>
              <a:t>Window size k = 5 for optimal balance between sensitivity and</a:t>
            </a:r>
            <a:endParaRPr lang="en-US" sz="2000" b="0" u="none" strike="noStrike" dirty="0">
              <a:solidFill>
                <a:schemeClr val="tx1"/>
              </a:solidFill>
              <a:effectLst/>
              <a:uFillTx/>
              <a:latin typeface="+mn-lt"/>
            </a:endParaRPr>
          </a:p>
        </p:txBody>
      </p:sp>
      <p:pic>
        <p:nvPicPr>
          <p:cNvPr id="16" name="图片 15">
            <a:extLst>
              <a:ext uri="{FF2B5EF4-FFF2-40B4-BE49-F238E27FC236}">
                <a16:creationId xmlns:a16="http://schemas.microsoft.com/office/drawing/2014/main" id="{E55DBE37-418D-1846-2715-38CA0449FD58}"/>
              </a:ext>
            </a:extLst>
          </p:cNvPr>
          <p:cNvPicPr/>
          <p:nvPr/>
        </p:nvPicPr>
        <p:blipFill>
          <a:blip r:embed="rId4"/>
          <a:stretch/>
        </p:blipFill>
        <p:spPr>
          <a:xfrm>
            <a:off x="107128" y="3933697"/>
            <a:ext cx="133200" cy="133200"/>
          </a:xfrm>
          <a:prstGeom prst="rect">
            <a:avLst/>
          </a:prstGeom>
          <a:noFill/>
          <a:ln w="0">
            <a:noFill/>
          </a:ln>
        </p:spPr>
      </p:pic>
      <p:sp>
        <p:nvSpPr>
          <p:cNvPr id="17" name="文本框 16">
            <a:extLst>
              <a:ext uri="{FF2B5EF4-FFF2-40B4-BE49-F238E27FC236}">
                <a16:creationId xmlns:a16="http://schemas.microsoft.com/office/drawing/2014/main" id="{76E1C3FA-4720-3B71-A17C-A24B91370F4B}"/>
              </a:ext>
            </a:extLst>
          </p:cNvPr>
          <p:cNvSpPr txBox="1"/>
          <p:nvPr/>
        </p:nvSpPr>
        <p:spPr>
          <a:xfrm>
            <a:off x="307648" y="3524791"/>
            <a:ext cx="1511632"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noise ﬁltering</a:t>
            </a:r>
            <a:endParaRPr lang="en-US" sz="2000" b="0" u="none" strike="noStrike">
              <a:solidFill>
                <a:schemeClr val="tx1"/>
              </a:solidFill>
              <a:effectLst/>
              <a:uFillTx/>
              <a:latin typeface="+mn-lt"/>
            </a:endParaRPr>
          </a:p>
        </p:txBody>
      </p:sp>
      <p:sp>
        <p:nvSpPr>
          <p:cNvPr id="18" name="文本框 17">
            <a:extLst>
              <a:ext uri="{FF2B5EF4-FFF2-40B4-BE49-F238E27FC236}">
                <a16:creationId xmlns:a16="http://schemas.microsoft.com/office/drawing/2014/main" id="{89473932-B8C2-C522-A3A4-20AD5D05F518}"/>
              </a:ext>
            </a:extLst>
          </p:cNvPr>
          <p:cNvSpPr txBox="1"/>
          <p:nvPr/>
        </p:nvSpPr>
        <p:spPr>
          <a:xfrm>
            <a:off x="307648" y="3842375"/>
            <a:ext cx="5286704"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Relative Variation used as convergence metric</a:t>
            </a:r>
            <a:endParaRPr lang="en-US" sz="2000" b="0" u="none" strike="noStrike">
              <a:solidFill>
                <a:schemeClr val="tx1"/>
              </a:solidFill>
              <a:effectLst/>
              <a:uFillTx/>
              <a:latin typeface="+mn-lt"/>
            </a:endParaRPr>
          </a:p>
        </p:txBody>
      </p:sp>
      <p:sp>
        <p:nvSpPr>
          <p:cNvPr id="19" name="任意形状 18">
            <a:extLst>
              <a:ext uri="{FF2B5EF4-FFF2-40B4-BE49-F238E27FC236}">
                <a16:creationId xmlns:a16="http://schemas.microsoft.com/office/drawing/2014/main" id="{A82DB73E-65B3-ECFB-E85A-F04E87BB7500}"/>
              </a:ext>
            </a:extLst>
          </p:cNvPr>
          <p:cNvSpPr/>
          <p:nvPr/>
        </p:nvSpPr>
        <p:spPr>
          <a:xfrm>
            <a:off x="1181573" y="4388504"/>
            <a:ext cx="2452161" cy="1086480"/>
          </a:xfrm>
          <a:custGeom>
            <a:avLst/>
            <a:gdLst/>
            <a:ahLst/>
            <a:cxnLst/>
            <a:rect l="0" t="0" r="r" b="b"/>
            <a:pathLst>
              <a:path w="5596" h="3018">
                <a:moveTo>
                  <a:pt x="15" y="114"/>
                </a:moveTo>
                <a:cubicBezTo>
                  <a:pt x="24" y="92"/>
                  <a:pt x="37" y="72"/>
                  <a:pt x="55" y="54"/>
                </a:cubicBezTo>
                <a:cubicBezTo>
                  <a:pt x="72" y="37"/>
                  <a:pt x="92" y="23"/>
                  <a:pt x="115" y="14"/>
                </a:cubicBezTo>
                <a:cubicBezTo>
                  <a:pt x="138" y="4"/>
                  <a:pt x="162" y="0"/>
                  <a:pt x="186" y="0"/>
                </a:cubicBezTo>
                <a:lnTo>
                  <a:pt x="5410" y="0"/>
                </a:lnTo>
                <a:cubicBezTo>
                  <a:pt x="5435" y="0"/>
                  <a:pt x="5458" y="4"/>
                  <a:pt x="5481" y="14"/>
                </a:cubicBezTo>
                <a:cubicBezTo>
                  <a:pt x="5504" y="23"/>
                  <a:pt x="5524" y="37"/>
                  <a:pt x="5541" y="54"/>
                </a:cubicBezTo>
                <a:cubicBezTo>
                  <a:pt x="5559" y="72"/>
                  <a:pt x="5572" y="92"/>
                  <a:pt x="5582" y="114"/>
                </a:cubicBezTo>
                <a:cubicBezTo>
                  <a:pt x="5591" y="137"/>
                  <a:pt x="5596" y="161"/>
                  <a:pt x="5596" y="186"/>
                </a:cubicBezTo>
                <a:lnTo>
                  <a:pt x="5596" y="2833"/>
                </a:lnTo>
                <a:cubicBezTo>
                  <a:pt x="5596" y="2857"/>
                  <a:pt x="5591" y="2881"/>
                  <a:pt x="5582" y="2904"/>
                </a:cubicBezTo>
                <a:cubicBezTo>
                  <a:pt x="5572" y="2927"/>
                  <a:pt x="5559" y="2947"/>
                  <a:pt x="5541" y="2964"/>
                </a:cubicBezTo>
                <a:cubicBezTo>
                  <a:pt x="5524" y="2981"/>
                  <a:pt x="5504" y="2995"/>
                  <a:pt x="5481" y="3004"/>
                </a:cubicBezTo>
                <a:cubicBezTo>
                  <a:pt x="5458" y="3014"/>
                  <a:pt x="5435" y="3018"/>
                  <a:pt x="5410" y="3018"/>
                </a:cubicBezTo>
                <a:lnTo>
                  <a:pt x="186" y="3018"/>
                </a:lnTo>
                <a:cubicBezTo>
                  <a:pt x="162" y="3018"/>
                  <a:pt x="138" y="3014"/>
                  <a:pt x="115" y="3004"/>
                </a:cubicBezTo>
                <a:cubicBezTo>
                  <a:pt x="92" y="2995"/>
                  <a:pt x="72" y="2981"/>
                  <a:pt x="55" y="2964"/>
                </a:cubicBezTo>
                <a:cubicBezTo>
                  <a:pt x="37" y="2947"/>
                  <a:pt x="24" y="2927"/>
                  <a:pt x="15" y="2904"/>
                </a:cubicBezTo>
                <a:cubicBezTo>
                  <a:pt x="5" y="2881"/>
                  <a:pt x="0" y="2857"/>
                  <a:pt x="0" y="2833"/>
                </a:cubicBezTo>
                <a:lnTo>
                  <a:pt x="0" y="186"/>
                </a:lnTo>
                <a:cubicBezTo>
                  <a:pt x="0" y="161"/>
                  <a:pt x="5" y="137"/>
                  <a:pt x="15" y="114"/>
                </a:cubicBezTo>
                <a:close/>
              </a:path>
            </a:pathLst>
          </a:custGeom>
          <a:solidFill>
            <a:srgbClr val="003366">
              <a:alpha val="60000"/>
            </a:srgbClr>
          </a:solidFill>
          <a:ln w="0">
            <a:noFill/>
          </a:ln>
        </p:spPr>
        <p:txBody>
          <a:bodyPr lIns="0" tIns="0" rIns="0" bIns="0" anchor="t">
            <a:noAutofit/>
          </a:bodyPr>
          <a:lstStyle/>
          <a:p>
            <a:endParaRPr lang="en-US" sz="4000" b="0" u="none" strike="noStrike">
              <a:solidFill>
                <a:srgbClr val="FFFFFF"/>
              </a:solidFill>
              <a:effectLst/>
              <a:uFillTx/>
              <a:latin typeface="+mn-lt"/>
            </a:endParaRPr>
          </a:p>
        </p:txBody>
      </p:sp>
      <p:sp>
        <p:nvSpPr>
          <p:cNvPr id="20" name="任意形状 19">
            <a:extLst>
              <a:ext uri="{FF2B5EF4-FFF2-40B4-BE49-F238E27FC236}">
                <a16:creationId xmlns:a16="http://schemas.microsoft.com/office/drawing/2014/main" id="{ED79893C-F7DF-DBC1-A5FD-561847352E8C}"/>
              </a:ext>
            </a:extLst>
          </p:cNvPr>
          <p:cNvSpPr/>
          <p:nvPr/>
        </p:nvSpPr>
        <p:spPr>
          <a:xfrm>
            <a:off x="1181574" y="4388504"/>
            <a:ext cx="2014560" cy="1086480"/>
          </a:xfrm>
          <a:custGeom>
            <a:avLst/>
            <a:gdLst/>
            <a:ahLst/>
            <a:cxnLst/>
            <a:rect l="0" t="0" r="r" b="b"/>
            <a:pathLst>
              <a:path w="5596" h="3018">
                <a:moveTo>
                  <a:pt x="0" y="2833"/>
                </a:moveTo>
                <a:lnTo>
                  <a:pt x="0" y="186"/>
                </a:lnTo>
                <a:cubicBezTo>
                  <a:pt x="0" y="161"/>
                  <a:pt x="5" y="137"/>
                  <a:pt x="15" y="114"/>
                </a:cubicBezTo>
                <a:cubicBezTo>
                  <a:pt x="24" y="92"/>
                  <a:pt x="37" y="72"/>
                  <a:pt x="55" y="54"/>
                </a:cubicBezTo>
                <a:cubicBezTo>
                  <a:pt x="72" y="37"/>
                  <a:pt x="92" y="23"/>
                  <a:pt x="115" y="14"/>
                </a:cubicBezTo>
                <a:cubicBezTo>
                  <a:pt x="138" y="4"/>
                  <a:pt x="162" y="0"/>
                  <a:pt x="186" y="0"/>
                </a:cubicBezTo>
                <a:lnTo>
                  <a:pt x="5410" y="0"/>
                </a:lnTo>
                <a:cubicBezTo>
                  <a:pt x="5435" y="0"/>
                  <a:pt x="5458" y="4"/>
                  <a:pt x="5481" y="14"/>
                </a:cubicBezTo>
                <a:cubicBezTo>
                  <a:pt x="5504" y="23"/>
                  <a:pt x="5524" y="37"/>
                  <a:pt x="5541" y="54"/>
                </a:cubicBezTo>
                <a:cubicBezTo>
                  <a:pt x="5559" y="72"/>
                  <a:pt x="5572" y="92"/>
                  <a:pt x="5582" y="114"/>
                </a:cubicBezTo>
                <a:cubicBezTo>
                  <a:pt x="5591" y="137"/>
                  <a:pt x="5596" y="161"/>
                  <a:pt x="5596" y="186"/>
                </a:cubicBezTo>
                <a:lnTo>
                  <a:pt x="5596" y="2833"/>
                </a:lnTo>
                <a:cubicBezTo>
                  <a:pt x="5596" y="2857"/>
                  <a:pt x="5591" y="2881"/>
                  <a:pt x="5582" y="2904"/>
                </a:cubicBezTo>
                <a:cubicBezTo>
                  <a:pt x="5572" y="2927"/>
                  <a:pt x="5559" y="2947"/>
                  <a:pt x="5541" y="2964"/>
                </a:cubicBezTo>
                <a:cubicBezTo>
                  <a:pt x="5524" y="2981"/>
                  <a:pt x="5504" y="2995"/>
                  <a:pt x="5481" y="3004"/>
                </a:cubicBezTo>
                <a:cubicBezTo>
                  <a:pt x="5458" y="3014"/>
                  <a:pt x="5435" y="3018"/>
                  <a:pt x="5410" y="3018"/>
                </a:cubicBezTo>
                <a:lnTo>
                  <a:pt x="186" y="3018"/>
                </a:lnTo>
                <a:cubicBezTo>
                  <a:pt x="162" y="3018"/>
                  <a:pt x="138" y="3014"/>
                  <a:pt x="115" y="3004"/>
                </a:cubicBezTo>
                <a:cubicBezTo>
                  <a:pt x="92" y="2995"/>
                  <a:pt x="72" y="2981"/>
                  <a:pt x="55" y="2964"/>
                </a:cubicBezTo>
                <a:cubicBezTo>
                  <a:pt x="37" y="2947"/>
                  <a:pt x="24" y="2927"/>
                  <a:pt x="15" y="2904"/>
                </a:cubicBezTo>
                <a:cubicBezTo>
                  <a:pt x="5" y="2881"/>
                  <a:pt x="0" y="2857"/>
                  <a:pt x="0" y="2833"/>
                </a:cubicBezTo>
                <a:moveTo>
                  <a:pt x="24" y="186"/>
                </a:moveTo>
                <a:lnTo>
                  <a:pt x="24" y="2833"/>
                </a:lnTo>
                <a:cubicBezTo>
                  <a:pt x="24" y="2843"/>
                  <a:pt x="25" y="2854"/>
                  <a:pt x="27" y="2864"/>
                </a:cubicBezTo>
                <a:cubicBezTo>
                  <a:pt x="29" y="2875"/>
                  <a:pt x="32" y="2885"/>
                  <a:pt x="36" y="2895"/>
                </a:cubicBezTo>
                <a:cubicBezTo>
                  <a:pt x="40" y="2905"/>
                  <a:pt x="45" y="2914"/>
                  <a:pt x="51" y="2923"/>
                </a:cubicBezTo>
                <a:cubicBezTo>
                  <a:pt x="57" y="2932"/>
                  <a:pt x="64" y="2940"/>
                  <a:pt x="71" y="2948"/>
                </a:cubicBezTo>
                <a:cubicBezTo>
                  <a:pt x="79" y="2955"/>
                  <a:pt x="87" y="2962"/>
                  <a:pt x="96" y="2968"/>
                </a:cubicBezTo>
                <a:cubicBezTo>
                  <a:pt x="105" y="2974"/>
                  <a:pt x="114" y="2979"/>
                  <a:pt x="124" y="2983"/>
                </a:cubicBezTo>
                <a:cubicBezTo>
                  <a:pt x="134" y="2987"/>
                  <a:pt x="144" y="2990"/>
                  <a:pt x="154" y="2992"/>
                </a:cubicBezTo>
                <a:cubicBezTo>
                  <a:pt x="165" y="2994"/>
                  <a:pt x="176" y="2995"/>
                  <a:pt x="186" y="2995"/>
                </a:cubicBezTo>
                <a:lnTo>
                  <a:pt x="5410" y="2995"/>
                </a:lnTo>
                <a:cubicBezTo>
                  <a:pt x="5421" y="2995"/>
                  <a:pt x="5431" y="2994"/>
                  <a:pt x="5442" y="2992"/>
                </a:cubicBezTo>
                <a:cubicBezTo>
                  <a:pt x="5452" y="2990"/>
                  <a:pt x="5462" y="2987"/>
                  <a:pt x="5472" y="2983"/>
                </a:cubicBezTo>
                <a:cubicBezTo>
                  <a:pt x="5482" y="2979"/>
                  <a:pt x="5492" y="2974"/>
                  <a:pt x="5500" y="2968"/>
                </a:cubicBezTo>
                <a:cubicBezTo>
                  <a:pt x="5509" y="2962"/>
                  <a:pt x="5517" y="2955"/>
                  <a:pt x="5525" y="2948"/>
                </a:cubicBezTo>
                <a:cubicBezTo>
                  <a:pt x="5533" y="2940"/>
                  <a:pt x="5539" y="2932"/>
                  <a:pt x="5545" y="2923"/>
                </a:cubicBezTo>
                <a:cubicBezTo>
                  <a:pt x="5551" y="2914"/>
                  <a:pt x="5556" y="2905"/>
                  <a:pt x="5560" y="2895"/>
                </a:cubicBezTo>
                <a:cubicBezTo>
                  <a:pt x="5564" y="2885"/>
                  <a:pt x="5567" y="2875"/>
                  <a:pt x="5569" y="2864"/>
                </a:cubicBezTo>
                <a:cubicBezTo>
                  <a:pt x="5572" y="2854"/>
                  <a:pt x="5573" y="2843"/>
                  <a:pt x="5573" y="2833"/>
                </a:cubicBezTo>
                <a:lnTo>
                  <a:pt x="5573" y="186"/>
                </a:lnTo>
                <a:cubicBezTo>
                  <a:pt x="5573" y="175"/>
                  <a:pt x="5572" y="164"/>
                  <a:pt x="5569" y="154"/>
                </a:cubicBezTo>
                <a:cubicBezTo>
                  <a:pt x="5567" y="143"/>
                  <a:pt x="5564" y="133"/>
                  <a:pt x="5560" y="123"/>
                </a:cubicBezTo>
                <a:cubicBezTo>
                  <a:pt x="5556" y="113"/>
                  <a:pt x="5551" y="104"/>
                  <a:pt x="5545" y="95"/>
                </a:cubicBezTo>
                <a:cubicBezTo>
                  <a:pt x="5539" y="86"/>
                  <a:pt x="5533" y="78"/>
                  <a:pt x="5525" y="71"/>
                </a:cubicBezTo>
                <a:cubicBezTo>
                  <a:pt x="5517" y="63"/>
                  <a:pt x="5509" y="56"/>
                  <a:pt x="5500" y="50"/>
                </a:cubicBezTo>
                <a:cubicBezTo>
                  <a:pt x="5492" y="44"/>
                  <a:pt x="5482" y="39"/>
                  <a:pt x="5472" y="35"/>
                </a:cubicBezTo>
                <a:cubicBezTo>
                  <a:pt x="5462" y="31"/>
                  <a:pt x="5452" y="28"/>
                  <a:pt x="5442" y="26"/>
                </a:cubicBezTo>
                <a:cubicBezTo>
                  <a:pt x="5431" y="24"/>
                  <a:pt x="5421" y="23"/>
                  <a:pt x="5410" y="23"/>
                </a:cubicBezTo>
                <a:lnTo>
                  <a:pt x="186" y="23"/>
                </a:lnTo>
                <a:cubicBezTo>
                  <a:pt x="176" y="23"/>
                  <a:pt x="165" y="24"/>
                  <a:pt x="154" y="26"/>
                </a:cubicBezTo>
                <a:cubicBezTo>
                  <a:pt x="144" y="28"/>
                  <a:pt x="134" y="31"/>
                  <a:pt x="124" y="35"/>
                </a:cubicBezTo>
                <a:cubicBezTo>
                  <a:pt x="114" y="39"/>
                  <a:pt x="105" y="44"/>
                  <a:pt x="96" y="50"/>
                </a:cubicBezTo>
                <a:cubicBezTo>
                  <a:pt x="87" y="56"/>
                  <a:pt x="79" y="63"/>
                  <a:pt x="71" y="71"/>
                </a:cubicBezTo>
                <a:cubicBezTo>
                  <a:pt x="64" y="78"/>
                  <a:pt x="57" y="86"/>
                  <a:pt x="51" y="95"/>
                </a:cubicBezTo>
                <a:cubicBezTo>
                  <a:pt x="45" y="104"/>
                  <a:pt x="40" y="113"/>
                  <a:pt x="36" y="123"/>
                </a:cubicBezTo>
                <a:cubicBezTo>
                  <a:pt x="32" y="133"/>
                  <a:pt x="29" y="143"/>
                  <a:pt x="27" y="154"/>
                </a:cubicBezTo>
                <a:cubicBezTo>
                  <a:pt x="25" y="164"/>
                  <a:pt x="24" y="175"/>
                  <a:pt x="24" y="186"/>
                </a:cubicBezTo>
                <a:close/>
              </a:path>
            </a:pathLst>
          </a:custGeom>
          <a:solidFill>
            <a:srgbClr val="4DA6FF">
              <a:alpha val="30000"/>
            </a:srgbClr>
          </a:solidFill>
          <a:ln w="0">
            <a:noFill/>
          </a:ln>
        </p:spPr>
        <p:txBody>
          <a:bodyPr lIns="0" tIns="0" rIns="0" bIns="0" anchor="t">
            <a:noAutofit/>
          </a:bodyPr>
          <a:lstStyle/>
          <a:p>
            <a:endParaRPr lang="en-US" sz="4000" b="0" u="none" strike="noStrike">
              <a:solidFill>
                <a:srgbClr val="000000"/>
              </a:solidFill>
              <a:effectLst/>
              <a:uFillTx/>
              <a:latin typeface="+mn-lt"/>
            </a:endParaRPr>
          </a:p>
        </p:txBody>
      </p:sp>
      <p:pic>
        <p:nvPicPr>
          <p:cNvPr id="21" name="图片 20">
            <a:extLst>
              <a:ext uri="{FF2B5EF4-FFF2-40B4-BE49-F238E27FC236}">
                <a16:creationId xmlns:a16="http://schemas.microsoft.com/office/drawing/2014/main" id="{B76D8C55-1EF2-1CA5-4457-D3A5421269C9}"/>
              </a:ext>
            </a:extLst>
          </p:cNvPr>
          <p:cNvPicPr/>
          <p:nvPr/>
        </p:nvPicPr>
        <p:blipFill>
          <a:blip r:embed="rId5"/>
          <a:stretch/>
        </p:blipFill>
        <p:spPr>
          <a:xfrm>
            <a:off x="1324134" y="4530704"/>
            <a:ext cx="166680" cy="166680"/>
          </a:xfrm>
          <a:prstGeom prst="rect">
            <a:avLst/>
          </a:prstGeom>
          <a:noFill/>
          <a:ln w="0">
            <a:noFill/>
          </a:ln>
        </p:spPr>
      </p:pic>
      <p:sp>
        <p:nvSpPr>
          <p:cNvPr id="22" name="文本框 21">
            <a:extLst>
              <a:ext uri="{FF2B5EF4-FFF2-40B4-BE49-F238E27FC236}">
                <a16:creationId xmlns:a16="http://schemas.microsoft.com/office/drawing/2014/main" id="{44687BDF-D2B9-788A-102C-5A943DA37F0B}"/>
              </a:ext>
            </a:extLst>
          </p:cNvPr>
          <p:cNvSpPr txBox="1"/>
          <p:nvPr/>
        </p:nvSpPr>
        <p:spPr>
          <a:xfrm>
            <a:off x="1098414" y="4024544"/>
            <a:ext cx="1593385" cy="246221"/>
          </a:xfrm>
          <a:prstGeom prst="rect">
            <a:avLst/>
          </a:prstGeom>
          <a:noFill/>
          <a:ln w="0">
            <a:noFill/>
          </a:ln>
        </p:spPr>
        <p:txBody>
          <a:bodyPr wrap="none" lIns="0" tIns="0" rIns="0" bIns="0" anchor="t">
            <a:spAutoFit/>
          </a:bodyPr>
          <a:lstStyle/>
          <a:p>
            <a:r>
              <a:rPr lang="en-US" sz="1600" b="1" u="none" strike="noStrike">
                <a:solidFill>
                  <a:srgbClr val="FFFFFF"/>
                </a:solidFill>
                <a:effectLst/>
                <a:uFillTx/>
                <a:latin typeface="+mn-lt"/>
                <a:ea typeface="DejaVuSans"/>
              </a:rPr>
              <a:t>Key Advantages</a:t>
            </a:r>
            <a:endParaRPr lang="en-US" sz="1600" b="0" u="none" strike="noStrike">
              <a:solidFill>
                <a:srgbClr val="000000"/>
              </a:solidFill>
              <a:effectLst/>
              <a:uFillTx/>
              <a:latin typeface="+mn-lt"/>
            </a:endParaRPr>
          </a:p>
        </p:txBody>
      </p:sp>
      <p:sp>
        <p:nvSpPr>
          <p:cNvPr id="23" name="文本框 22">
            <a:extLst>
              <a:ext uri="{FF2B5EF4-FFF2-40B4-BE49-F238E27FC236}">
                <a16:creationId xmlns:a16="http://schemas.microsoft.com/office/drawing/2014/main" id="{03357151-9D44-D7FD-606D-581FC7327CF5}"/>
              </a:ext>
            </a:extLst>
          </p:cNvPr>
          <p:cNvSpPr txBox="1"/>
          <p:nvPr/>
        </p:nvSpPr>
        <p:spPr>
          <a:xfrm>
            <a:off x="1613668" y="4490044"/>
            <a:ext cx="1354538" cy="307777"/>
          </a:xfrm>
          <a:prstGeom prst="rect">
            <a:avLst/>
          </a:prstGeom>
          <a:noFill/>
          <a:ln w="0">
            <a:noFill/>
          </a:ln>
        </p:spPr>
        <p:txBody>
          <a:bodyPr wrap="none" lIns="0" tIns="0" rIns="0" bIns="0" anchor="t">
            <a:spAutoFit/>
          </a:bodyPr>
          <a:lstStyle/>
          <a:p>
            <a:r>
              <a:rPr lang="en-US" sz="2000" b="0" u="none" strike="noStrike" dirty="0">
                <a:solidFill>
                  <a:srgbClr val="FFFFFF"/>
                </a:solidFill>
                <a:effectLst/>
                <a:uFillTx/>
                <a:latin typeface="+mn-lt"/>
                <a:ea typeface="DejaVuSans"/>
              </a:rPr>
              <a:t>Robustness</a:t>
            </a:r>
            <a:endParaRPr lang="en-US" sz="2000" b="0" u="none" strike="noStrike" dirty="0">
              <a:solidFill>
                <a:srgbClr val="000000"/>
              </a:solidFill>
              <a:effectLst/>
              <a:uFillTx/>
              <a:latin typeface="+mn-lt"/>
            </a:endParaRPr>
          </a:p>
        </p:txBody>
      </p:sp>
      <p:sp>
        <p:nvSpPr>
          <p:cNvPr id="24" name="文本框 23">
            <a:extLst>
              <a:ext uri="{FF2B5EF4-FFF2-40B4-BE49-F238E27FC236}">
                <a16:creationId xmlns:a16="http://schemas.microsoft.com/office/drawing/2014/main" id="{0F05A507-1E7C-510B-17C4-31888073E638}"/>
              </a:ext>
            </a:extLst>
          </p:cNvPr>
          <p:cNvSpPr txBox="1"/>
          <p:nvPr/>
        </p:nvSpPr>
        <p:spPr>
          <a:xfrm>
            <a:off x="1324134" y="4864952"/>
            <a:ext cx="1995739" cy="246221"/>
          </a:xfrm>
          <a:prstGeom prst="rect">
            <a:avLst/>
          </a:prstGeom>
          <a:noFill/>
          <a:ln w="0">
            <a:noFill/>
          </a:ln>
        </p:spPr>
        <p:txBody>
          <a:bodyPr wrap="none" lIns="0" tIns="0" rIns="0" bIns="0" anchor="t">
            <a:spAutoFit/>
          </a:bodyPr>
          <a:lstStyle/>
          <a:p>
            <a:r>
              <a:rPr lang="en-US" sz="1600" b="0" u="none" strike="noStrike" dirty="0">
                <a:solidFill>
                  <a:srgbClr val="D1D5DB"/>
                </a:solidFill>
                <a:effectLst/>
                <a:uFillTx/>
                <a:latin typeface="+mn-lt"/>
                <a:ea typeface="DejaVuSans"/>
              </a:rPr>
              <a:t>Resilient to temporary</a:t>
            </a:r>
            <a:endParaRPr lang="en-US" sz="1600" b="0" u="none" strike="noStrike" dirty="0">
              <a:solidFill>
                <a:srgbClr val="000000"/>
              </a:solidFill>
              <a:effectLst/>
              <a:uFillTx/>
              <a:latin typeface="+mn-lt"/>
            </a:endParaRPr>
          </a:p>
        </p:txBody>
      </p:sp>
      <p:sp>
        <p:nvSpPr>
          <p:cNvPr id="25" name="任意形状 24">
            <a:extLst>
              <a:ext uri="{FF2B5EF4-FFF2-40B4-BE49-F238E27FC236}">
                <a16:creationId xmlns:a16="http://schemas.microsoft.com/office/drawing/2014/main" id="{FD4C86E5-E349-7AF5-FA41-781106C9B150}"/>
              </a:ext>
            </a:extLst>
          </p:cNvPr>
          <p:cNvSpPr/>
          <p:nvPr/>
        </p:nvSpPr>
        <p:spPr>
          <a:xfrm>
            <a:off x="3751351" y="4388504"/>
            <a:ext cx="2728859" cy="1086480"/>
          </a:xfrm>
          <a:custGeom>
            <a:avLst/>
            <a:gdLst/>
            <a:ahLst/>
            <a:cxnLst/>
            <a:rect l="0" t="0" r="r" b="b"/>
            <a:pathLst>
              <a:path w="5595" h="3018">
                <a:moveTo>
                  <a:pt x="14" y="114"/>
                </a:moveTo>
                <a:cubicBezTo>
                  <a:pt x="23" y="92"/>
                  <a:pt x="37" y="72"/>
                  <a:pt x="54" y="54"/>
                </a:cubicBezTo>
                <a:cubicBezTo>
                  <a:pt x="71" y="37"/>
                  <a:pt x="92" y="23"/>
                  <a:pt x="114" y="14"/>
                </a:cubicBezTo>
                <a:cubicBezTo>
                  <a:pt x="137" y="4"/>
                  <a:pt x="161" y="0"/>
                  <a:pt x="185" y="0"/>
                </a:cubicBezTo>
                <a:lnTo>
                  <a:pt x="5409" y="0"/>
                </a:lnTo>
                <a:cubicBezTo>
                  <a:pt x="5434" y="0"/>
                  <a:pt x="5458" y="4"/>
                  <a:pt x="5480" y="14"/>
                </a:cubicBezTo>
                <a:cubicBezTo>
                  <a:pt x="5503" y="23"/>
                  <a:pt x="5523" y="37"/>
                  <a:pt x="5541" y="54"/>
                </a:cubicBezTo>
                <a:cubicBezTo>
                  <a:pt x="5558" y="72"/>
                  <a:pt x="5571" y="92"/>
                  <a:pt x="5581" y="114"/>
                </a:cubicBezTo>
                <a:cubicBezTo>
                  <a:pt x="5590" y="137"/>
                  <a:pt x="5595" y="161"/>
                  <a:pt x="5595" y="186"/>
                </a:cubicBezTo>
                <a:lnTo>
                  <a:pt x="5595" y="2833"/>
                </a:lnTo>
                <a:cubicBezTo>
                  <a:pt x="5595" y="2857"/>
                  <a:pt x="5590" y="2881"/>
                  <a:pt x="5581" y="2904"/>
                </a:cubicBezTo>
                <a:cubicBezTo>
                  <a:pt x="5571" y="2927"/>
                  <a:pt x="5558" y="2947"/>
                  <a:pt x="5541" y="2964"/>
                </a:cubicBezTo>
                <a:cubicBezTo>
                  <a:pt x="5523" y="2981"/>
                  <a:pt x="5503" y="2995"/>
                  <a:pt x="5480" y="3004"/>
                </a:cubicBezTo>
                <a:cubicBezTo>
                  <a:pt x="5458" y="3014"/>
                  <a:pt x="5434" y="3018"/>
                  <a:pt x="5409" y="3018"/>
                </a:cubicBezTo>
                <a:lnTo>
                  <a:pt x="185" y="3018"/>
                </a:lnTo>
                <a:cubicBezTo>
                  <a:pt x="161" y="3018"/>
                  <a:pt x="137" y="3014"/>
                  <a:pt x="114" y="3004"/>
                </a:cubicBezTo>
                <a:cubicBezTo>
                  <a:pt x="92" y="2995"/>
                  <a:pt x="71" y="2981"/>
                  <a:pt x="54" y="2964"/>
                </a:cubicBezTo>
                <a:cubicBezTo>
                  <a:pt x="37" y="2947"/>
                  <a:pt x="23" y="2927"/>
                  <a:pt x="14" y="2904"/>
                </a:cubicBezTo>
                <a:cubicBezTo>
                  <a:pt x="4" y="2881"/>
                  <a:pt x="0" y="2857"/>
                  <a:pt x="0" y="2833"/>
                </a:cubicBezTo>
                <a:lnTo>
                  <a:pt x="0" y="186"/>
                </a:lnTo>
                <a:cubicBezTo>
                  <a:pt x="0" y="161"/>
                  <a:pt x="4" y="137"/>
                  <a:pt x="14" y="114"/>
                </a:cubicBezTo>
                <a:close/>
              </a:path>
            </a:pathLst>
          </a:custGeom>
          <a:solidFill>
            <a:srgbClr val="003366">
              <a:alpha val="60000"/>
            </a:srgbClr>
          </a:solidFill>
          <a:ln w="0">
            <a:noFill/>
          </a:ln>
        </p:spPr>
        <p:txBody>
          <a:bodyPr lIns="0" tIns="0" rIns="0" bIns="0" anchor="t">
            <a:noAutofit/>
          </a:bodyPr>
          <a:lstStyle/>
          <a:p>
            <a:endParaRPr lang="en-US" sz="4000" b="0" u="none" strike="noStrike">
              <a:solidFill>
                <a:srgbClr val="FFFFFF"/>
              </a:solidFill>
              <a:effectLst/>
              <a:uFillTx/>
              <a:latin typeface="+mn-lt"/>
            </a:endParaRPr>
          </a:p>
        </p:txBody>
      </p:sp>
      <p:sp>
        <p:nvSpPr>
          <p:cNvPr id="26" name="任意形状 25">
            <a:extLst>
              <a:ext uri="{FF2B5EF4-FFF2-40B4-BE49-F238E27FC236}">
                <a16:creationId xmlns:a16="http://schemas.microsoft.com/office/drawing/2014/main" id="{61123C64-C497-66B0-A10A-8BC5278B5F1F}"/>
              </a:ext>
            </a:extLst>
          </p:cNvPr>
          <p:cNvSpPr/>
          <p:nvPr/>
        </p:nvSpPr>
        <p:spPr>
          <a:xfrm>
            <a:off x="3751352" y="4388504"/>
            <a:ext cx="2014200" cy="1086480"/>
          </a:xfrm>
          <a:custGeom>
            <a:avLst/>
            <a:gdLst/>
            <a:ahLst/>
            <a:cxnLst/>
            <a:rect l="0" t="0" r="r" b="b"/>
            <a:pathLst>
              <a:path w="5595" h="3018">
                <a:moveTo>
                  <a:pt x="0" y="2833"/>
                </a:moveTo>
                <a:lnTo>
                  <a:pt x="0" y="186"/>
                </a:lnTo>
                <a:cubicBezTo>
                  <a:pt x="0" y="161"/>
                  <a:pt x="4" y="137"/>
                  <a:pt x="14" y="114"/>
                </a:cubicBezTo>
                <a:cubicBezTo>
                  <a:pt x="23" y="92"/>
                  <a:pt x="37" y="72"/>
                  <a:pt x="54" y="54"/>
                </a:cubicBezTo>
                <a:cubicBezTo>
                  <a:pt x="71" y="37"/>
                  <a:pt x="92" y="23"/>
                  <a:pt x="114" y="14"/>
                </a:cubicBezTo>
                <a:cubicBezTo>
                  <a:pt x="137" y="4"/>
                  <a:pt x="161" y="0"/>
                  <a:pt x="185" y="0"/>
                </a:cubicBezTo>
                <a:lnTo>
                  <a:pt x="5409" y="0"/>
                </a:lnTo>
                <a:cubicBezTo>
                  <a:pt x="5434" y="0"/>
                  <a:pt x="5458" y="4"/>
                  <a:pt x="5480" y="14"/>
                </a:cubicBezTo>
                <a:cubicBezTo>
                  <a:pt x="5503" y="23"/>
                  <a:pt x="5523" y="37"/>
                  <a:pt x="5541" y="54"/>
                </a:cubicBezTo>
                <a:cubicBezTo>
                  <a:pt x="5558" y="72"/>
                  <a:pt x="5571" y="92"/>
                  <a:pt x="5581" y="114"/>
                </a:cubicBezTo>
                <a:cubicBezTo>
                  <a:pt x="5590" y="137"/>
                  <a:pt x="5595" y="161"/>
                  <a:pt x="5595" y="186"/>
                </a:cubicBezTo>
                <a:lnTo>
                  <a:pt x="5595" y="2833"/>
                </a:lnTo>
                <a:cubicBezTo>
                  <a:pt x="5595" y="2857"/>
                  <a:pt x="5590" y="2881"/>
                  <a:pt x="5581" y="2904"/>
                </a:cubicBezTo>
                <a:cubicBezTo>
                  <a:pt x="5571" y="2927"/>
                  <a:pt x="5558" y="2947"/>
                  <a:pt x="5541" y="2964"/>
                </a:cubicBezTo>
                <a:cubicBezTo>
                  <a:pt x="5523" y="2981"/>
                  <a:pt x="5503" y="2995"/>
                  <a:pt x="5480" y="3004"/>
                </a:cubicBezTo>
                <a:cubicBezTo>
                  <a:pt x="5458" y="3014"/>
                  <a:pt x="5434" y="3018"/>
                  <a:pt x="5409" y="3018"/>
                </a:cubicBezTo>
                <a:lnTo>
                  <a:pt x="185" y="3018"/>
                </a:lnTo>
                <a:cubicBezTo>
                  <a:pt x="161" y="3018"/>
                  <a:pt x="137" y="3014"/>
                  <a:pt x="114" y="3004"/>
                </a:cubicBezTo>
                <a:cubicBezTo>
                  <a:pt x="92" y="2995"/>
                  <a:pt x="71" y="2981"/>
                  <a:pt x="54" y="2964"/>
                </a:cubicBezTo>
                <a:cubicBezTo>
                  <a:pt x="37" y="2947"/>
                  <a:pt x="23" y="2927"/>
                  <a:pt x="14" y="2904"/>
                </a:cubicBezTo>
                <a:cubicBezTo>
                  <a:pt x="4" y="2881"/>
                  <a:pt x="0" y="2857"/>
                  <a:pt x="0" y="2833"/>
                </a:cubicBezTo>
                <a:moveTo>
                  <a:pt x="23" y="186"/>
                </a:moveTo>
                <a:lnTo>
                  <a:pt x="23" y="2833"/>
                </a:lnTo>
                <a:cubicBezTo>
                  <a:pt x="23" y="2843"/>
                  <a:pt x="24" y="2854"/>
                  <a:pt x="26" y="2864"/>
                </a:cubicBezTo>
                <a:cubicBezTo>
                  <a:pt x="28" y="2875"/>
                  <a:pt x="31" y="2885"/>
                  <a:pt x="35" y="2895"/>
                </a:cubicBezTo>
                <a:cubicBezTo>
                  <a:pt x="39" y="2905"/>
                  <a:pt x="44" y="2914"/>
                  <a:pt x="50" y="2923"/>
                </a:cubicBezTo>
                <a:cubicBezTo>
                  <a:pt x="56" y="2932"/>
                  <a:pt x="63" y="2940"/>
                  <a:pt x="70" y="2948"/>
                </a:cubicBezTo>
                <a:cubicBezTo>
                  <a:pt x="78" y="2955"/>
                  <a:pt x="86" y="2962"/>
                  <a:pt x="95" y="2968"/>
                </a:cubicBezTo>
                <a:cubicBezTo>
                  <a:pt x="104" y="2974"/>
                  <a:pt x="113" y="2979"/>
                  <a:pt x="123" y="2983"/>
                </a:cubicBezTo>
                <a:cubicBezTo>
                  <a:pt x="133" y="2987"/>
                  <a:pt x="143" y="2990"/>
                  <a:pt x="154" y="2992"/>
                </a:cubicBezTo>
                <a:cubicBezTo>
                  <a:pt x="164" y="2994"/>
                  <a:pt x="175" y="2995"/>
                  <a:pt x="185" y="2995"/>
                </a:cubicBezTo>
                <a:lnTo>
                  <a:pt x="5409" y="2995"/>
                </a:lnTo>
                <a:cubicBezTo>
                  <a:pt x="5420" y="2995"/>
                  <a:pt x="5431" y="2994"/>
                  <a:pt x="5441" y="2992"/>
                </a:cubicBezTo>
                <a:cubicBezTo>
                  <a:pt x="5451" y="2990"/>
                  <a:pt x="5462" y="2987"/>
                  <a:pt x="5471" y="2983"/>
                </a:cubicBezTo>
                <a:cubicBezTo>
                  <a:pt x="5481" y="2979"/>
                  <a:pt x="5491" y="2974"/>
                  <a:pt x="5500" y="2968"/>
                </a:cubicBezTo>
                <a:cubicBezTo>
                  <a:pt x="5508" y="2962"/>
                  <a:pt x="5517" y="2955"/>
                  <a:pt x="5524" y="2948"/>
                </a:cubicBezTo>
                <a:cubicBezTo>
                  <a:pt x="5532" y="2940"/>
                  <a:pt x="5538" y="2932"/>
                  <a:pt x="5544" y="2923"/>
                </a:cubicBezTo>
                <a:cubicBezTo>
                  <a:pt x="5550" y="2914"/>
                  <a:pt x="5555" y="2905"/>
                  <a:pt x="5559" y="2895"/>
                </a:cubicBezTo>
                <a:cubicBezTo>
                  <a:pt x="5563" y="2885"/>
                  <a:pt x="5567" y="2875"/>
                  <a:pt x="5569" y="2864"/>
                </a:cubicBezTo>
                <a:cubicBezTo>
                  <a:pt x="5571" y="2854"/>
                  <a:pt x="5572" y="2843"/>
                  <a:pt x="5572" y="2833"/>
                </a:cubicBezTo>
                <a:lnTo>
                  <a:pt x="5572" y="186"/>
                </a:lnTo>
                <a:cubicBezTo>
                  <a:pt x="5572" y="175"/>
                  <a:pt x="5571" y="164"/>
                  <a:pt x="5569" y="154"/>
                </a:cubicBezTo>
                <a:cubicBezTo>
                  <a:pt x="5567" y="143"/>
                  <a:pt x="5563" y="133"/>
                  <a:pt x="5559" y="123"/>
                </a:cubicBezTo>
                <a:cubicBezTo>
                  <a:pt x="5555" y="113"/>
                  <a:pt x="5550" y="104"/>
                  <a:pt x="5544" y="95"/>
                </a:cubicBezTo>
                <a:cubicBezTo>
                  <a:pt x="5538" y="86"/>
                  <a:pt x="5532" y="78"/>
                  <a:pt x="5524" y="71"/>
                </a:cubicBezTo>
                <a:cubicBezTo>
                  <a:pt x="5517" y="63"/>
                  <a:pt x="5508" y="56"/>
                  <a:pt x="5500" y="50"/>
                </a:cubicBezTo>
                <a:cubicBezTo>
                  <a:pt x="5491" y="44"/>
                  <a:pt x="5481" y="39"/>
                  <a:pt x="5471" y="35"/>
                </a:cubicBezTo>
                <a:cubicBezTo>
                  <a:pt x="5462" y="31"/>
                  <a:pt x="5451" y="28"/>
                  <a:pt x="5441" y="26"/>
                </a:cubicBezTo>
                <a:cubicBezTo>
                  <a:pt x="5431" y="24"/>
                  <a:pt x="5420" y="23"/>
                  <a:pt x="5409" y="23"/>
                </a:cubicBezTo>
                <a:lnTo>
                  <a:pt x="185" y="23"/>
                </a:lnTo>
                <a:cubicBezTo>
                  <a:pt x="175" y="23"/>
                  <a:pt x="164" y="24"/>
                  <a:pt x="154" y="26"/>
                </a:cubicBezTo>
                <a:cubicBezTo>
                  <a:pt x="143" y="28"/>
                  <a:pt x="133" y="31"/>
                  <a:pt x="123" y="35"/>
                </a:cubicBezTo>
                <a:cubicBezTo>
                  <a:pt x="113" y="39"/>
                  <a:pt x="104" y="44"/>
                  <a:pt x="95" y="50"/>
                </a:cubicBezTo>
                <a:cubicBezTo>
                  <a:pt x="86" y="56"/>
                  <a:pt x="78" y="63"/>
                  <a:pt x="70" y="71"/>
                </a:cubicBezTo>
                <a:cubicBezTo>
                  <a:pt x="63" y="78"/>
                  <a:pt x="56" y="86"/>
                  <a:pt x="50" y="95"/>
                </a:cubicBezTo>
                <a:cubicBezTo>
                  <a:pt x="44" y="104"/>
                  <a:pt x="39" y="113"/>
                  <a:pt x="35" y="123"/>
                </a:cubicBezTo>
                <a:cubicBezTo>
                  <a:pt x="31" y="133"/>
                  <a:pt x="28" y="143"/>
                  <a:pt x="26" y="154"/>
                </a:cubicBezTo>
                <a:cubicBezTo>
                  <a:pt x="24" y="164"/>
                  <a:pt x="23" y="175"/>
                  <a:pt x="23" y="186"/>
                </a:cubicBezTo>
                <a:close/>
              </a:path>
            </a:pathLst>
          </a:custGeom>
          <a:solidFill>
            <a:srgbClr val="4DA6FF">
              <a:alpha val="30000"/>
            </a:srgbClr>
          </a:solidFill>
          <a:ln w="0">
            <a:noFill/>
          </a:ln>
        </p:spPr>
        <p:txBody>
          <a:bodyPr lIns="0" tIns="0" rIns="0" bIns="0" anchor="t">
            <a:noAutofit/>
          </a:bodyPr>
          <a:lstStyle/>
          <a:p>
            <a:endParaRPr lang="en-US" sz="4000" b="0" u="none" strike="noStrike">
              <a:solidFill>
                <a:srgbClr val="000000"/>
              </a:solidFill>
              <a:effectLst/>
              <a:uFillTx/>
              <a:latin typeface="+mn-lt"/>
            </a:endParaRPr>
          </a:p>
        </p:txBody>
      </p:sp>
      <p:pic>
        <p:nvPicPr>
          <p:cNvPr id="27" name="图片 26">
            <a:extLst>
              <a:ext uri="{FF2B5EF4-FFF2-40B4-BE49-F238E27FC236}">
                <a16:creationId xmlns:a16="http://schemas.microsoft.com/office/drawing/2014/main" id="{E50A8025-F8C2-8462-AF06-2F96D2A011CB}"/>
              </a:ext>
            </a:extLst>
          </p:cNvPr>
          <p:cNvPicPr/>
          <p:nvPr/>
        </p:nvPicPr>
        <p:blipFill>
          <a:blip r:embed="rId6"/>
          <a:stretch/>
        </p:blipFill>
        <p:spPr>
          <a:xfrm>
            <a:off x="3893552" y="4530704"/>
            <a:ext cx="166680" cy="166680"/>
          </a:xfrm>
          <a:prstGeom prst="rect">
            <a:avLst/>
          </a:prstGeom>
          <a:noFill/>
          <a:ln w="0">
            <a:noFill/>
          </a:ln>
        </p:spPr>
      </p:pic>
      <p:sp>
        <p:nvSpPr>
          <p:cNvPr id="28" name="文本框 27">
            <a:extLst>
              <a:ext uri="{FF2B5EF4-FFF2-40B4-BE49-F238E27FC236}">
                <a16:creationId xmlns:a16="http://schemas.microsoft.com/office/drawing/2014/main" id="{3DB29225-98F7-4D3D-6027-2CE922600956}"/>
              </a:ext>
            </a:extLst>
          </p:cNvPr>
          <p:cNvSpPr txBox="1"/>
          <p:nvPr/>
        </p:nvSpPr>
        <p:spPr>
          <a:xfrm>
            <a:off x="1324134" y="5032352"/>
            <a:ext cx="2245808" cy="246221"/>
          </a:xfrm>
          <a:prstGeom prst="rect">
            <a:avLst/>
          </a:prstGeom>
          <a:noFill/>
          <a:ln w="0">
            <a:noFill/>
          </a:ln>
        </p:spPr>
        <p:txBody>
          <a:bodyPr wrap="none" lIns="0" tIns="0" rIns="0" bIns="0" anchor="t">
            <a:spAutoFit/>
          </a:bodyPr>
          <a:lstStyle/>
          <a:p>
            <a:r>
              <a:rPr lang="en-US" sz="1600" b="0" u="none" strike="noStrike">
                <a:solidFill>
                  <a:srgbClr val="D1D5DB"/>
                </a:solidFill>
                <a:effectLst/>
                <a:uFillTx/>
                <a:latin typeface="+mn-lt"/>
                <a:ea typeface="DejaVuSans"/>
              </a:rPr>
              <a:t>ﬂuctuations in estimation</a:t>
            </a:r>
            <a:endParaRPr lang="en-US" sz="1600" b="0" u="none" strike="noStrike">
              <a:solidFill>
                <a:srgbClr val="000000"/>
              </a:solidFill>
              <a:effectLst/>
              <a:uFillTx/>
              <a:latin typeface="+mn-lt"/>
            </a:endParaRPr>
          </a:p>
        </p:txBody>
      </p:sp>
      <p:sp>
        <p:nvSpPr>
          <p:cNvPr id="29" name="文本框 28">
            <a:extLst>
              <a:ext uri="{FF2B5EF4-FFF2-40B4-BE49-F238E27FC236}">
                <a16:creationId xmlns:a16="http://schemas.microsoft.com/office/drawing/2014/main" id="{1DC4C757-5D87-AA85-55DD-D29C126F673C}"/>
              </a:ext>
            </a:extLst>
          </p:cNvPr>
          <p:cNvSpPr txBox="1"/>
          <p:nvPr/>
        </p:nvSpPr>
        <p:spPr>
          <a:xfrm>
            <a:off x="4149231" y="4466206"/>
            <a:ext cx="2224968" cy="307777"/>
          </a:xfrm>
          <a:prstGeom prst="rect">
            <a:avLst/>
          </a:prstGeom>
          <a:noFill/>
          <a:ln w="0">
            <a:noFill/>
          </a:ln>
        </p:spPr>
        <p:txBody>
          <a:bodyPr wrap="none" lIns="0" tIns="0" rIns="0" bIns="0" anchor="t">
            <a:spAutoFit/>
          </a:bodyPr>
          <a:lstStyle/>
          <a:p>
            <a:r>
              <a:rPr lang="en-US" sz="2000" b="0" u="none" strike="noStrike" dirty="0">
                <a:solidFill>
                  <a:srgbClr val="FFFFFF"/>
                </a:solidFill>
                <a:effectLst/>
                <a:uFillTx/>
                <a:latin typeface="+mn-lt"/>
                <a:ea typeface="DejaVuSans"/>
              </a:rPr>
              <a:t>Adaptive Sensitivity</a:t>
            </a:r>
            <a:endParaRPr lang="en-US" sz="2000" b="0" u="none" strike="noStrike" dirty="0">
              <a:solidFill>
                <a:srgbClr val="000000"/>
              </a:solidFill>
              <a:effectLst/>
              <a:uFillTx/>
              <a:latin typeface="+mn-lt"/>
            </a:endParaRPr>
          </a:p>
        </p:txBody>
      </p:sp>
      <p:sp>
        <p:nvSpPr>
          <p:cNvPr id="30" name="文本框 29">
            <a:extLst>
              <a:ext uri="{FF2B5EF4-FFF2-40B4-BE49-F238E27FC236}">
                <a16:creationId xmlns:a16="http://schemas.microsoft.com/office/drawing/2014/main" id="{AC8A4924-7F8E-E2B8-CA32-5B97BD913130}"/>
              </a:ext>
            </a:extLst>
          </p:cNvPr>
          <p:cNvSpPr txBox="1"/>
          <p:nvPr/>
        </p:nvSpPr>
        <p:spPr>
          <a:xfrm>
            <a:off x="3893552" y="4864952"/>
            <a:ext cx="2564805" cy="246221"/>
          </a:xfrm>
          <a:prstGeom prst="rect">
            <a:avLst/>
          </a:prstGeom>
          <a:noFill/>
          <a:ln w="0">
            <a:noFill/>
          </a:ln>
        </p:spPr>
        <p:txBody>
          <a:bodyPr wrap="none" lIns="0" tIns="0" rIns="0" bIns="0" anchor="t">
            <a:spAutoFit/>
          </a:bodyPr>
          <a:lstStyle/>
          <a:p>
            <a:r>
              <a:rPr lang="en-US" sz="1600" b="0" u="none" strike="noStrike">
                <a:solidFill>
                  <a:srgbClr val="D1D5DB"/>
                </a:solidFill>
                <a:effectLst/>
                <a:uFillTx/>
                <a:latin typeface="+mn-lt"/>
                <a:ea typeface="DejaVuSans"/>
              </a:rPr>
              <a:t>Adjusts based on estimation</a:t>
            </a:r>
            <a:endParaRPr lang="en-US" sz="1600" b="0" u="none" strike="noStrike">
              <a:solidFill>
                <a:srgbClr val="000000"/>
              </a:solidFill>
              <a:effectLst/>
              <a:uFillTx/>
              <a:latin typeface="+mn-lt"/>
            </a:endParaRPr>
          </a:p>
        </p:txBody>
      </p:sp>
      <p:sp>
        <p:nvSpPr>
          <p:cNvPr id="31" name="任意形状 30">
            <a:extLst>
              <a:ext uri="{FF2B5EF4-FFF2-40B4-BE49-F238E27FC236}">
                <a16:creationId xmlns:a16="http://schemas.microsoft.com/office/drawing/2014/main" id="{78345452-02D0-7F8A-3394-BAC6CAE76D0A}"/>
              </a:ext>
            </a:extLst>
          </p:cNvPr>
          <p:cNvSpPr/>
          <p:nvPr/>
        </p:nvSpPr>
        <p:spPr>
          <a:xfrm>
            <a:off x="1181574" y="5742104"/>
            <a:ext cx="2452160" cy="1086840"/>
          </a:xfrm>
          <a:custGeom>
            <a:avLst/>
            <a:gdLst/>
            <a:ahLst/>
            <a:cxnLst/>
            <a:rect l="0" t="0" r="r" b="b"/>
            <a:pathLst>
              <a:path w="5596" h="3019">
                <a:moveTo>
                  <a:pt x="15" y="115"/>
                </a:moveTo>
                <a:cubicBezTo>
                  <a:pt x="24" y="92"/>
                  <a:pt x="37" y="72"/>
                  <a:pt x="55" y="55"/>
                </a:cubicBezTo>
                <a:cubicBezTo>
                  <a:pt x="72" y="37"/>
                  <a:pt x="92" y="24"/>
                  <a:pt x="115" y="14"/>
                </a:cubicBezTo>
                <a:cubicBezTo>
                  <a:pt x="138" y="5"/>
                  <a:pt x="162" y="0"/>
                  <a:pt x="186" y="0"/>
                </a:cubicBezTo>
                <a:lnTo>
                  <a:pt x="5410" y="0"/>
                </a:lnTo>
                <a:cubicBezTo>
                  <a:pt x="5435" y="0"/>
                  <a:pt x="5458" y="5"/>
                  <a:pt x="5481" y="14"/>
                </a:cubicBezTo>
                <a:cubicBezTo>
                  <a:pt x="5504" y="24"/>
                  <a:pt x="5524" y="37"/>
                  <a:pt x="5541" y="55"/>
                </a:cubicBezTo>
                <a:cubicBezTo>
                  <a:pt x="5559" y="72"/>
                  <a:pt x="5572" y="92"/>
                  <a:pt x="5582" y="115"/>
                </a:cubicBezTo>
                <a:cubicBezTo>
                  <a:pt x="5591" y="138"/>
                  <a:pt x="5596" y="161"/>
                  <a:pt x="5596" y="186"/>
                </a:cubicBezTo>
                <a:lnTo>
                  <a:pt x="5596" y="2833"/>
                </a:lnTo>
                <a:cubicBezTo>
                  <a:pt x="5596" y="2858"/>
                  <a:pt x="5591" y="2882"/>
                  <a:pt x="5582" y="2904"/>
                </a:cubicBezTo>
                <a:cubicBezTo>
                  <a:pt x="5572" y="2927"/>
                  <a:pt x="5559" y="2947"/>
                  <a:pt x="5541" y="2965"/>
                </a:cubicBezTo>
                <a:cubicBezTo>
                  <a:pt x="5524" y="2982"/>
                  <a:pt x="5504" y="2995"/>
                  <a:pt x="5481" y="3005"/>
                </a:cubicBezTo>
                <a:cubicBezTo>
                  <a:pt x="5458" y="3014"/>
                  <a:pt x="5435" y="3019"/>
                  <a:pt x="5410" y="3019"/>
                </a:cubicBezTo>
                <a:lnTo>
                  <a:pt x="186" y="3019"/>
                </a:lnTo>
                <a:cubicBezTo>
                  <a:pt x="162" y="3019"/>
                  <a:pt x="138" y="3014"/>
                  <a:pt x="115" y="3005"/>
                </a:cubicBezTo>
                <a:cubicBezTo>
                  <a:pt x="92" y="2995"/>
                  <a:pt x="72" y="2982"/>
                  <a:pt x="55" y="2965"/>
                </a:cubicBezTo>
                <a:cubicBezTo>
                  <a:pt x="37" y="2947"/>
                  <a:pt x="24" y="2927"/>
                  <a:pt x="15" y="2904"/>
                </a:cubicBezTo>
                <a:cubicBezTo>
                  <a:pt x="5" y="2882"/>
                  <a:pt x="0" y="2858"/>
                  <a:pt x="0" y="2833"/>
                </a:cubicBezTo>
                <a:lnTo>
                  <a:pt x="0" y="186"/>
                </a:lnTo>
                <a:cubicBezTo>
                  <a:pt x="0" y="161"/>
                  <a:pt x="5" y="138"/>
                  <a:pt x="15" y="115"/>
                </a:cubicBezTo>
                <a:close/>
              </a:path>
            </a:pathLst>
          </a:custGeom>
          <a:solidFill>
            <a:srgbClr val="003366">
              <a:alpha val="60000"/>
            </a:srgbClr>
          </a:solidFill>
          <a:ln w="0">
            <a:noFill/>
          </a:ln>
        </p:spPr>
        <p:txBody>
          <a:bodyPr lIns="0" tIns="0" rIns="0" bIns="0" anchor="t">
            <a:noAutofit/>
          </a:bodyPr>
          <a:lstStyle/>
          <a:p>
            <a:endParaRPr lang="en-US" sz="4000" b="0" u="none" strike="noStrike">
              <a:solidFill>
                <a:srgbClr val="FFFFFF"/>
              </a:solidFill>
              <a:effectLst/>
              <a:uFillTx/>
              <a:latin typeface="Times New Roman"/>
            </a:endParaRPr>
          </a:p>
        </p:txBody>
      </p:sp>
      <p:sp>
        <p:nvSpPr>
          <p:cNvPr id="32" name="任意形状 31">
            <a:extLst>
              <a:ext uri="{FF2B5EF4-FFF2-40B4-BE49-F238E27FC236}">
                <a16:creationId xmlns:a16="http://schemas.microsoft.com/office/drawing/2014/main" id="{CCA4D5AB-7396-65D6-131E-473605E9FFFA}"/>
              </a:ext>
            </a:extLst>
          </p:cNvPr>
          <p:cNvSpPr/>
          <p:nvPr/>
        </p:nvSpPr>
        <p:spPr>
          <a:xfrm>
            <a:off x="1181574" y="5742104"/>
            <a:ext cx="2014560" cy="1086840"/>
          </a:xfrm>
          <a:custGeom>
            <a:avLst/>
            <a:gdLst/>
            <a:ahLst/>
            <a:cxnLst/>
            <a:rect l="0" t="0" r="r" b="b"/>
            <a:pathLst>
              <a:path w="5596" h="3019">
                <a:moveTo>
                  <a:pt x="0" y="2833"/>
                </a:moveTo>
                <a:lnTo>
                  <a:pt x="0" y="186"/>
                </a:lnTo>
                <a:cubicBezTo>
                  <a:pt x="0" y="161"/>
                  <a:pt x="5" y="138"/>
                  <a:pt x="15" y="115"/>
                </a:cubicBezTo>
                <a:cubicBezTo>
                  <a:pt x="24" y="92"/>
                  <a:pt x="37" y="72"/>
                  <a:pt x="55" y="55"/>
                </a:cubicBezTo>
                <a:cubicBezTo>
                  <a:pt x="72" y="37"/>
                  <a:pt x="92" y="24"/>
                  <a:pt x="115" y="14"/>
                </a:cubicBezTo>
                <a:cubicBezTo>
                  <a:pt x="138" y="5"/>
                  <a:pt x="162" y="0"/>
                  <a:pt x="186" y="0"/>
                </a:cubicBezTo>
                <a:lnTo>
                  <a:pt x="5410" y="0"/>
                </a:lnTo>
                <a:cubicBezTo>
                  <a:pt x="5435" y="0"/>
                  <a:pt x="5458" y="5"/>
                  <a:pt x="5481" y="14"/>
                </a:cubicBezTo>
                <a:cubicBezTo>
                  <a:pt x="5504" y="24"/>
                  <a:pt x="5524" y="37"/>
                  <a:pt x="5541" y="55"/>
                </a:cubicBezTo>
                <a:cubicBezTo>
                  <a:pt x="5559" y="72"/>
                  <a:pt x="5572" y="92"/>
                  <a:pt x="5582" y="115"/>
                </a:cubicBezTo>
                <a:cubicBezTo>
                  <a:pt x="5591" y="138"/>
                  <a:pt x="5596" y="161"/>
                  <a:pt x="5596" y="186"/>
                </a:cubicBezTo>
                <a:lnTo>
                  <a:pt x="5596" y="2833"/>
                </a:lnTo>
                <a:cubicBezTo>
                  <a:pt x="5596" y="2858"/>
                  <a:pt x="5591" y="2882"/>
                  <a:pt x="5582" y="2904"/>
                </a:cubicBezTo>
                <a:cubicBezTo>
                  <a:pt x="5572" y="2927"/>
                  <a:pt x="5559" y="2947"/>
                  <a:pt x="5541" y="2965"/>
                </a:cubicBezTo>
                <a:cubicBezTo>
                  <a:pt x="5524" y="2982"/>
                  <a:pt x="5504" y="2995"/>
                  <a:pt x="5481" y="3005"/>
                </a:cubicBezTo>
                <a:cubicBezTo>
                  <a:pt x="5458" y="3014"/>
                  <a:pt x="5435" y="3019"/>
                  <a:pt x="5410" y="3019"/>
                </a:cubicBezTo>
                <a:lnTo>
                  <a:pt x="186" y="3019"/>
                </a:lnTo>
                <a:cubicBezTo>
                  <a:pt x="162" y="3019"/>
                  <a:pt x="138" y="3014"/>
                  <a:pt x="115" y="3005"/>
                </a:cubicBezTo>
                <a:cubicBezTo>
                  <a:pt x="92" y="2995"/>
                  <a:pt x="72" y="2982"/>
                  <a:pt x="55" y="2965"/>
                </a:cubicBezTo>
                <a:cubicBezTo>
                  <a:pt x="37" y="2947"/>
                  <a:pt x="24" y="2927"/>
                  <a:pt x="15" y="2904"/>
                </a:cubicBezTo>
                <a:cubicBezTo>
                  <a:pt x="5" y="2882"/>
                  <a:pt x="0" y="2858"/>
                  <a:pt x="0" y="2833"/>
                </a:cubicBezTo>
                <a:moveTo>
                  <a:pt x="24" y="186"/>
                </a:moveTo>
                <a:lnTo>
                  <a:pt x="24" y="2833"/>
                </a:lnTo>
                <a:cubicBezTo>
                  <a:pt x="24" y="2844"/>
                  <a:pt x="25" y="2854"/>
                  <a:pt x="27" y="2865"/>
                </a:cubicBezTo>
                <a:cubicBezTo>
                  <a:pt x="29" y="2875"/>
                  <a:pt x="32" y="2886"/>
                  <a:pt x="36" y="2895"/>
                </a:cubicBezTo>
                <a:cubicBezTo>
                  <a:pt x="40" y="2905"/>
                  <a:pt x="45" y="2915"/>
                  <a:pt x="51" y="2924"/>
                </a:cubicBezTo>
                <a:cubicBezTo>
                  <a:pt x="57" y="2932"/>
                  <a:pt x="64" y="2941"/>
                  <a:pt x="71" y="2948"/>
                </a:cubicBezTo>
                <a:cubicBezTo>
                  <a:pt x="79" y="2956"/>
                  <a:pt x="87" y="2962"/>
                  <a:pt x="96" y="2968"/>
                </a:cubicBezTo>
                <a:cubicBezTo>
                  <a:pt x="105" y="2974"/>
                  <a:pt x="114" y="2979"/>
                  <a:pt x="124" y="2983"/>
                </a:cubicBezTo>
                <a:cubicBezTo>
                  <a:pt x="134" y="2987"/>
                  <a:pt x="144" y="2991"/>
                  <a:pt x="154" y="2993"/>
                </a:cubicBezTo>
                <a:cubicBezTo>
                  <a:pt x="165" y="2995"/>
                  <a:pt x="176" y="2996"/>
                  <a:pt x="186" y="2996"/>
                </a:cubicBezTo>
                <a:lnTo>
                  <a:pt x="5410" y="2996"/>
                </a:lnTo>
                <a:cubicBezTo>
                  <a:pt x="5421" y="2996"/>
                  <a:pt x="5431" y="2995"/>
                  <a:pt x="5442" y="2993"/>
                </a:cubicBezTo>
                <a:cubicBezTo>
                  <a:pt x="5452" y="2991"/>
                  <a:pt x="5462" y="2987"/>
                  <a:pt x="5472" y="2983"/>
                </a:cubicBezTo>
                <a:cubicBezTo>
                  <a:pt x="5482" y="2979"/>
                  <a:pt x="5492" y="2974"/>
                  <a:pt x="5500" y="2968"/>
                </a:cubicBezTo>
                <a:cubicBezTo>
                  <a:pt x="5509" y="2962"/>
                  <a:pt x="5517" y="2956"/>
                  <a:pt x="5525" y="2948"/>
                </a:cubicBezTo>
                <a:cubicBezTo>
                  <a:pt x="5533" y="2941"/>
                  <a:pt x="5539" y="2932"/>
                  <a:pt x="5545" y="2924"/>
                </a:cubicBezTo>
                <a:cubicBezTo>
                  <a:pt x="5551" y="2915"/>
                  <a:pt x="5556" y="2905"/>
                  <a:pt x="5560" y="2895"/>
                </a:cubicBezTo>
                <a:cubicBezTo>
                  <a:pt x="5564" y="2886"/>
                  <a:pt x="5567" y="2875"/>
                  <a:pt x="5569" y="2865"/>
                </a:cubicBezTo>
                <a:cubicBezTo>
                  <a:pt x="5572" y="2854"/>
                  <a:pt x="5573" y="2844"/>
                  <a:pt x="5573" y="2833"/>
                </a:cubicBezTo>
                <a:lnTo>
                  <a:pt x="5573" y="186"/>
                </a:lnTo>
                <a:cubicBezTo>
                  <a:pt x="5573" y="175"/>
                  <a:pt x="5572" y="165"/>
                  <a:pt x="5569" y="154"/>
                </a:cubicBezTo>
                <a:cubicBezTo>
                  <a:pt x="5567" y="144"/>
                  <a:pt x="5564" y="134"/>
                  <a:pt x="5560" y="124"/>
                </a:cubicBezTo>
                <a:cubicBezTo>
                  <a:pt x="5556" y="114"/>
                  <a:pt x="5551" y="105"/>
                  <a:pt x="5545" y="96"/>
                </a:cubicBezTo>
                <a:cubicBezTo>
                  <a:pt x="5539" y="87"/>
                  <a:pt x="5533" y="79"/>
                  <a:pt x="5525" y="71"/>
                </a:cubicBezTo>
                <a:cubicBezTo>
                  <a:pt x="5517" y="64"/>
                  <a:pt x="5509" y="57"/>
                  <a:pt x="5500" y="51"/>
                </a:cubicBezTo>
                <a:cubicBezTo>
                  <a:pt x="5492" y="45"/>
                  <a:pt x="5482" y="40"/>
                  <a:pt x="5472" y="36"/>
                </a:cubicBezTo>
                <a:cubicBezTo>
                  <a:pt x="5462" y="32"/>
                  <a:pt x="5452" y="29"/>
                  <a:pt x="5442" y="27"/>
                </a:cubicBezTo>
                <a:cubicBezTo>
                  <a:pt x="5431" y="25"/>
                  <a:pt x="5421" y="23"/>
                  <a:pt x="5410" y="23"/>
                </a:cubicBezTo>
                <a:lnTo>
                  <a:pt x="186" y="23"/>
                </a:lnTo>
                <a:cubicBezTo>
                  <a:pt x="176" y="23"/>
                  <a:pt x="165" y="25"/>
                  <a:pt x="154" y="27"/>
                </a:cubicBezTo>
                <a:cubicBezTo>
                  <a:pt x="144" y="29"/>
                  <a:pt x="134" y="32"/>
                  <a:pt x="124" y="36"/>
                </a:cubicBezTo>
                <a:cubicBezTo>
                  <a:pt x="114" y="40"/>
                  <a:pt x="105" y="45"/>
                  <a:pt x="96" y="51"/>
                </a:cubicBezTo>
                <a:cubicBezTo>
                  <a:pt x="87" y="57"/>
                  <a:pt x="79" y="64"/>
                  <a:pt x="71" y="71"/>
                </a:cubicBezTo>
                <a:cubicBezTo>
                  <a:pt x="64" y="79"/>
                  <a:pt x="57" y="87"/>
                  <a:pt x="51" y="96"/>
                </a:cubicBezTo>
                <a:cubicBezTo>
                  <a:pt x="45" y="105"/>
                  <a:pt x="40" y="114"/>
                  <a:pt x="36" y="124"/>
                </a:cubicBezTo>
                <a:cubicBezTo>
                  <a:pt x="32" y="134"/>
                  <a:pt x="29" y="144"/>
                  <a:pt x="27" y="154"/>
                </a:cubicBezTo>
                <a:cubicBezTo>
                  <a:pt x="25" y="165"/>
                  <a:pt x="24" y="175"/>
                  <a:pt x="24" y="186"/>
                </a:cubicBezTo>
                <a:close/>
              </a:path>
            </a:pathLst>
          </a:custGeom>
          <a:solidFill>
            <a:srgbClr val="4DA6FF">
              <a:alpha val="30000"/>
            </a:srgbClr>
          </a:solidFill>
          <a:ln w="0">
            <a:noFill/>
          </a:ln>
        </p:spPr>
        <p:txBody>
          <a:bodyPr lIns="0" tIns="0" rIns="0" bIns="0" anchor="t">
            <a:noAutofit/>
          </a:bodyPr>
          <a:lstStyle/>
          <a:p>
            <a:endParaRPr lang="en-US" sz="4000" b="0" u="none" strike="noStrike">
              <a:solidFill>
                <a:srgbClr val="000000"/>
              </a:solidFill>
              <a:effectLst/>
              <a:uFillTx/>
              <a:latin typeface="Times New Roman"/>
            </a:endParaRPr>
          </a:p>
        </p:txBody>
      </p:sp>
      <p:pic>
        <p:nvPicPr>
          <p:cNvPr id="33" name="图片 32">
            <a:extLst>
              <a:ext uri="{FF2B5EF4-FFF2-40B4-BE49-F238E27FC236}">
                <a16:creationId xmlns:a16="http://schemas.microsoft.com/office/drawing/2014/main" id="{567B578C-F93E-9429-148D-2B5968A5F697}"/>
              </a:ext>
            </a:extLst>
          </p:cNvPr>
          <p:cNvPicPr/>
          <p:nvPr/>
        </p:nvPicPr>
        <p:blipFill>
          <a:blip r:embed="rId7"/>
          <a:stretch/>
        </p:blipFill>
        <p:spPr>
          <a:xfrm>
            <a:off x="1324134" y="5884304"/>
            <a:ext cx="191880" cy="166680"/>
          </a:xfrm>
          <a:prstGeom prst="rect">
            <a:avLst/>
          </a:prstGeom>
          <a:noFill/>
          <a:ln w="0">
            <a:noFill/>
          </a:ln>
        </p:spPr>
      </p:pic>
      <p:sp>
        <p:nvSpPr>
          <p:cNvPr id="34" name="文本框 33">
            <a:extLst>
              <a:ext uri="{FF2B5EF4-FFF2-40B4-BE49-F238E27FC236}">
                <a16:creationId xmlns:a16="http://schemas.microsoft.com/office/drawing/2014/main" id="{3465DC9F-F732-A836-A59B-F2E2CF655A77}"/>
              </a:ext>
            </a:extLst>
          </p:cNvPr>
          <p:cNvSpPr txBox="1"/>
          <p:nvPr/>
        </p:nvSpPr>
        <p:spPr>
          <a:xfrm>
            <a:off x="3893552" y="5032352"/>
            <a:ext cx="956993" cy="246221"/>
          </a:xfrm>
          <a:prstGeom prst="rect">
            <a:avLst/>
          </a:prstGeom>
          <a:noFill/>
          <a:ln w="0">
            <a:noFill/>
          </a:ln>
        </p:spPr>
        <p:txBody>
          <a:bodyPr wrap="none" lIns="0" tIns="0" rIns="0" bIns="0" anchor="t">
            <a:spAutoFit/>
          </a:bodyPr>
          <a:lstStyle/>
          <a:p>
            <a:r>
              <a:rPr lang="en-US" sz="1600" b="0" u="none" strike="noStrike">
                <a:solidFill>
                  <a:srgbClr val="D1D5DB"/>
                </a:solidFill>
                <a:effectLst/>
                <a:uFillTx/>
                <a:latin typeface="+mn-lt"/>
                <a:ea typeface="DejaVuSans"/>
              </a:rPr>
              <a:t>magnitude</a:t>
            </a:r>
            <a:endParaRPr lang="en-US" sz="1600" b="0" u="none" strike="noStrike">
              <a:solidFill>
                <a:srgbClr val="000000"/>
              </a:solidFill>
              <a:effectLst/>
              <a:uFillTx/>
              <a:latin typeface="+mn-lt"/>
            </a:endParaRPr>
          </a:p>
        </p:txBody>
      </p:sp>
      <p:sp>
        <p:nvSpPr>
          <p:cNvPr id="35" name="文本框 34">
            <a:extLst>
              <a:ext uri="{FF2B5EF4-FFF2-40B4-BE49-F238E27FC236}">
                <a16:creationId xmlns:a16="http://schemas.microsoft.com/office/drawing/2014/main" id="{90A63352-E93E-6EE1-B266-823F4F80B1A5}"/>
              </a:ext>
            </a:extLst>
          </p:cNvPr>
          <p:cNvSpPr txBox="1"/>
          <p:nvPr/>
        </p:nvSpPr>
        <p:spPr>
          <a:xfrm>
            <a:off x="1646893" y="5856912"/>
            <a:ext cx="1125308" cy="307777"/>
          </a:xfrm>
          <a:prstGeom prst="rect">
            <a:avLst/>
          </a:prstGeom>
          <a:noFill/>
          <a:ln w="0">
            <a:noFill/>
          </a:ln>
        </p:spPr>
        <p:txBody>
          <a:bodyPr wrap="none" lIns="0" tIns="0" rIns="0" bIns="0" anchor="t">
            <a:spAutoFit/>
          </a:bodyPr>
          <a:lstStyle/>
          <a:p>
            <a:r>
              <a:rPr lang="en-US" sz="2000" b="0" u="none" strike="noStrike" dirty="0">
                <a:solidFill>
                  <a:srgbClr val="FFFFFF"/>
                </a:solidFill>
                <a:effectLst/>
                <a:uFillTx/>
                <a:latin typeface="+mn-lt"/>
                <a:ea typeface="DejaVuSans"/>
              </a:rPr>
              <a:t>Eﬃciency</a:t>
            </a:r>
            <a:endParaRPr lang="en-US" sz="2000" b="0" u="none" strike="noStrike" dirty="0">
              <a:solidFill>
                <a:srgbClr val="000000"/>
              </a:solidFill>
              <a:effectLst/>
              <a:uFillTx/>
              <a:latin typeface="+mn-lt"/>
            </a:endParaRPr>
          </a:p>
        </p:txBody>
      </p:sp>
      <p:sp>
        <p:nvSpPr>
          <p:cNvPr id="36" name="文本框 35">
            <a:extLst>
              <a:ext uri="{FF2B5EF4-FFF2-40B4-BE49-F238E27FC236}">
                <a16:creationId xmlns:a16="http://schemas.microsoft.com/office/drawing/2014/main" id="{BA641DAA-6C88-E5B6-262F-24B4F84CCFD0}"/>
              </a:ext>
            </a:extLst>
          </p:cNvPr>
          <p:cNvSpPr txBox="1"/>
          <p:nvPr/>
        </p:nvSpPr>
        <p:spPr>
          <a:xfrm>
            <a:off x="1324134" y="6218912"/>
            <a:ext cx="2029402" cy="246221"/>
          </a:xfrm>
          <a:prstGeom prst="rect">
            <a:avLst/>
          </a:prstGeom>
          <a:noFill/>
          <a:ln w="0">
            <a:noFill/>
          </a:ln>
        </p:spPr>
        <p:txBody>
          <a:bodyPr wrap="none" lIns="0" tIns="0" rIns="0" bIns="0" anchor="t">
            <a:spAutoFit/>
          </a:bodyPr>
          <a:lstStyle/>
          <a:p>
            <a:r>
              <a:rPr lang="en-US" sz="1600" b="0" u="none" strike="noStrike">
                <a:solidFill>
                  <a:srgbClr val="D1D5DB"/>
                </a:solidFill>
                <a:effectLst/>
                <a:uFillTx/>
                <a:latin typeface="+mn-lt"/>
                <a:ea typeface="DejaVuSans"/>
              </a:rPr>
              <a:t>Prevents unnecessary</a:t>
            </a:r>
            <a:endParaRPr lang="en-US" sz="1600" b="0" u="none" strike="noStrike">
              <a:solidFill>
                <a:srgbClr val="000000"/>
              </a:solidFill>
              <a:effectLst/>
              <a:uFillTx/>
              <a:latin typeface="+mn-lt"/>
            </a:endParaRPr>
          </a:p>
        </p:txBody>
      </p:sp>
      <p:sp>
        <p:nvSpPr>
          <p:cNvPr id="37" name="任意形状 36">
            <a:extLst>
              <a:ext uri="{FF2B5EF4-FFF2-40B4-BE49-F238E27FC236}">
                <a16:creationId xmlns:a16="http://schemas.microsoft.com/office/drawing/2014/main" id="{BE53CDCF-BE7A-817D-06FF-87904F9F5D06}"/>
              </a:ext>
            </a:extLst>
          </p:cNvPr>
          <p:cNvSpPr/>
          <p:nvPr/>
        </p:nvSpPr>
        <p:spPr>
          <a:xfrm>
            <a:off x="3751351" y="5742104"/>
            <a:ext cx="2728858" cy="1086840"/>
          </a:xfrm>
          <a:custGeom>
            <a:avLst/>
            <a:gdLst/>
            <a:ahLst/>
            <a:cxnLst/>
            <a:rect l="0" t="0" r="r" b="b"/>
            <a:pathLst>
              <a:path w="5595" h="3019">
                <a:moveTo>
                  <a:pt x="14" y="115"/>
                </a:moveTo>
                <a:cubicBezTo>
                  <a:pt x="23" y="92"/>
                  <a:pt x="37" y="72"/>
                  <a:pt x="54" y="55"/>
                </a:cubicBezTo>
                <a:cubicBezTo>
                  <a:pt x="71" y="37"/>
                  <a:pt x="92" y="24"/>
                  <a:pt x="114" y="14"/>
                </a:cubicBezTo>
                <a:cubicBezTo>
                  <a:pt x="137" y="5"/>
                  <a:pt x="161" y="0"/>
                  <a:pt x="185" y="0"/>
                </a:cubicBezTo>
                <a:lnTo>
                  <a:pt x="5409" y="0"/>
                </a:lnTo>
                <a:cubicBezTo>
                  <a:pt x="5434" y="0"/>
                  <a:pt x="5458" y="5"/>
                  <a:pt x="5480" y="14"/>
                </a:cubicBezTo>
                <a:cubicBezTo>
                  <a:pt x="5503" y="24"/>
                  <a:pt x="5523" y="37"/>
                  <a:pt x="5541" y="55"/>
                </a:cubicBezTo>
                <a:cubicBezTo>
                  <a:pt x="5558" y="72"/>
                  <a:pt x="5571" y="92"/>
                  <a:pt x="5581" y="115"/>
                </a:cubicBezTo>
                <a:cubicBezTo>
                  <a:pt x="5590" y="138"/>
                  <a:pt x="5595" y="161"/>
                  <a:pt x="5595" y="186"/>
                </a:cubicBezTo>
                <a:lnTo>
                  <a:pt x="5595" y="2833"/>
                </a:lnTo>
                <a:cubicBezTo>
                  <a:pt x="5595" y="2858"/>
                  <a:pt x="5590" y="2882"/>
                  <a:pt x="5581" y="2904"/>
                </a:cubicBezTo>
                <a:cubicBezTo>
                  <a:pt x="5571" y="2927"/>
                  <a:pt x="5558" y="2947"/>
                  <a:pt x="5541" y="2965"/>
                </a:cubicBezTo>
                <a:cubicBezTo>
                  <a:pt x="5523" y="2982"/>
                  <a:pt x="5503" y="2995"/>
                  <a:pt x="5480" y="3005"/>
                </a:cubicBezTo>
                <a:cubicBezTo>
                  <a:pt x="5458" y="3014"/>
                  <a:pt x="5434" y="3019"/>
                  <a:pt x="5409" y="3019"/>
                </a:cubicBezTo>
                <a:lnTo>
                  <a:pt x="185" y="3019"/>
                </a:lnTo>
                <a:cubicBezTo>
                  <a:pt x="161" y="3019"/>
                  <a:pt x="137" y="3014"/>
                  <a:pt x="114" y="3005"/>
                </a:cubicBezTo>
                <a:cubicBezTo>
                  <a:pt x="92" y="2995"/>
                  <a:pt x="71" y="2982"/>
                  <a:pt x="54" y="2965"/>
                </a:cubicBezTo>
                <a:cubicBezTo>
                  <a:pt x="37" y="2947"/>
                  <a:pt x="23" y="2927"/>
                  <a:pt x="14" y="2904"/>
                </a:cubicBezTo>
                <a:cubicBezTo>
                  <a:pt x="4" y="2882"/>
                  <a:pt x="0" y="2858"/>
                  <a:pt x="0" y="2833"/>
                </a:cubicBezTo>
                <a:lnTo>
                  <a:pt x="0" y="186"/>
                </a:lnTo>
                <a:cubicBezTo>
                  <a:pt x="0" y="161"/>
                  <a:pt x="4" y="138"/>
                  <a:pt x="14" y="115"/>
                </a:cubicBezTo>
                <a:close/>
              </a:path>
            </a:pathLst>
          </a:custGeom>
          <a:solidFill>
            <a:srgbClr val="003366">
              <a:alpha val="60000"/>
            </a:srgbClr>
          </a:solidFill>
          <a:ln w="0">
            <a:noFill/>
          </a:ln>
        </p:spPr>
        <p:txBody>
          <a:bodyPr lIns="0" tIns="0" rIns="0" bIns="0" anchor="t">
            <a:noAutofit/>
          </a:bodyPr>
          <a:lstStyle/>
          <a:p>
            <a:endParaRPr lang="en-US" sz="4000" b="0" u="none" strike="noStrike">
              <a:solidFill>
                <a:srgbClr val="FFFFFF"/>
              </a:solidFill>
              <a:effectLst/>
              <a:uFillTx/>
              <a:latin typeface="Times New Roman"/>
            </a:endParaRPr>
          </a:p>
        </p:txBody>
      </p:sp>
      <p:sp>
        <p:nvSpPr>
          <p:cNvPr id="38" name="任意形状 37">
            <a:extLst>
              <a:ext uri="{FF2B5EF4-FFF2-40B4-BE49-F238E27FC236}">
                <a16:creationId xmlns:a16="http://schemas.microsoft.com/office/drawing/2014/main" id="{D5C08C20-A33A-6EE5-F165-E4D5E6161566}"/>
              </a:ext>
            </a:extLst>
          </p:cNvPr>
          <p:cNvSpPr/>
          <p:nvPr/>
        </p:nvSpPr>
        <p:spPr>
          <a:xfrm>
            <a:off x="3751352" y="5742104"/>
            <a:ext cx="2014200" cy="1086840"/>
          </a:xfrm>
          <a:custGeom>
            <a:avLst/>
            <a:gdLst/>
            <a:ahLst/>
            <a:cxnLst/>
            <a:rect l="0" t="0" r="r" b="b"/>
            <a:pathLst>
              <a:path w="5595" h="3019">
                <a:moveTo>
                  <a:pt x="0" y="2833"/>
                </a:moveTo>
                <a:lnTo>
                  <a:pt x="0" y="186"/>
                </a:lnTo>
                <a:cubicBezTo>
                  <a:pt x="0" y="161"/>
                  <a:pt x="4" y="138"/>
                  <a:pt x="14" y="115"/>
                </a:cubicBezTo>
                <a:cubicBezTo>
                  <a:pt x="23" y="92"/>
                  <a:pt x="37" y="72"/>
                  <a:pt x="54" y="55"/>
                </a:cubicBezTo>
                <a:cubicBezTo>
                  <a:pt x="71" y="37"/>
                  <a:pt x="92" y="24"/>
                  <a:pt x="114" y="14"/>
                </a:cubicBezTo>
                <a:cubicBezTo>
                  <a:pt x="137" y="5"/>
                  <a:pt x="161" y="0"/>
                  <a:pt x="185" y="0"/>
                </a:cubicBezTo>
                <a:lnTo>
                  <a:pt x="5409" y="0"/>
                </a:lnTo>
                <a:cubicBezTo>
                  <a:pt x="5434" y="0"/>
                  <a:pt x="5458" y="5"/>
                  <a:pt x="5480" y="14"/>
                </a:cubicBezTo>
                <a:cubicBezTo>
                  <a:pt x="5503" y="24"/>
                  <a:pt x="5523" y="37"/>
                  <a:pt x="5541" y="55"/>
                </a:cubicBezTo>
                <a:cubicBezTo>
                  <a:pt x="5558" y="72"/>
                  <a:pt x="5571" y="92"/>
                  <a:pt x="5581" y="115"/>
                </a:cubicBezTo>
                <a:cubicBezTo>
                  <a:pt x="5590" y="138"/>
                  <a:pt x="5595" y="161"/>
                  <a:pt x="5595" y="186"/>
                </a:cubicBezTo>
                <a:lnTo>
                  <a:pt x="5595" y="2833"/>
                </a:lnTo>
                <a:cubicBezTo>
                  <a:pt x="5595" y="2858"/>
                  <a:pt x="5590" y="2882"/>
                  <a:pt x="5581" y="2904"/>
                </a:cubicBezTo>
                <a:cubicBezTo>
                  <a:pt x="5571" y="2927"/>
                  <a:pt x="5558" y="2947"/>
                  <a:pt x="5541" y="2965"/>
                </a:cubicBezTo>
                <a:cubicBezTo>
                  <a:pt x="5523" y="2982"/>
                  <a:pt x="5503" y="2995"/>
                  <a:pt x="5480" y="3005"/>
                </a:cubicBezTo>
                <a:cubicBezTo>
                  <a:pt x="5458" y="3014"/>
                  <a:pt x="5434" y="3019"/>
                  <a:pt x="5409" y="3019"/>
                </a:cubicBezTo>
                <a:lnTo>
                  <a:pt x="185" y="3019"/>
                </a:lnTo>
                <a:cubicBezTo>
                  <a:pt x="161" y="3019"/>
                  <a:pt x="137" y="3014"/>
                  <a:pt x="114" y="3005"/>
                </a:cubicBezTo>
                <a:cubicBezTo>
                  <a:pt x="92" y="2995"/>
                  <a:pt x="71" y="2982"/>
                  <a:pt x="54" y="2965"/>
                </a:cubicBezTo>
                <a:cubicBezTo>
                  <a:pt x="37" y="2947"/>
                  <a:pt x="23" y="2927"/>
                  <a:pt x="14" y="2904"/>
                </a:cubicBezTo>
                <a:cubicBezTo>
                  <a:pt x="4" y="2882"/>
                  <a:pt x="0" y="2858"/>
                  <a:pt x="0" y="2833"/>
                </a:cubicBezTo>
                <a:moveTo>
                  <a:pt x="23" y="186"/>
                </a:moveTo>
                <a:lnTo>
                  <a:pt x="23" y="2833"/>
                </a:lnTo>
                <a:cubicBezTo>
                  <a:pt x="23" y="2844"/>
                  <a:pt x="24" y="2854"/>
                  <a:pt x="26" y="2865"/>
                </a:cubicBezTo>
                <a:cubicBezTo>
                  <a:pt x="28" y="2875"/>
                  <a:pt x="31" y="2886"/>
                  <a:pt x="35" y="2895"/>
                </a:cubicBezTo>
                <a:cubicBezTo>
                  <a:pt x="39" y="2905"/>
                  <a:pt x="44" y="2915"/>
                  <a:pt x="50" y="2924"/>
                </a:cubicBezTo>
                <a:cubicBezTo>
                  <a:pt x="56" y="2932"/>
                  <a:pt x="63" y="2941"/>
                  <a:pt x="70" y="2948"/>
                </a:cubicBezTo>
                <a:cubicBezTo>
                  <a:pt x="78" y="2956"/>
                  <a:pt x="86" y="2962"/>
                  <a:pt x="95" y="2968"/>
                </a:cubicBezTo>
                <a:cubicBezTo>
                  <a:pt x="104" y="2974"/>
                  <a:pt x="113" y="2979"/>
                  <a:pt x="123" y="2983"/>
                </a:cubicBezTo>
                <a:cubicBezTo>
                  <a:pt x="133" y="2987"/>
                  <a:pt x="143" y="2991"/>
                  <a:pt x="154" y="2993"/>
                </a:cubicBezTo>
                <a:cubicBezTo>
                  <a:pt x="164" y="2995"/>
                  <a:pt x="175" y="2996"/>
                  <a:pt x="185" y="2996"/>
                </a:cubicBezTo>
                <a:lnTo>
                  <a:pt x="5409" y="2996"/>
                </a:lnTo>
                <a:cubicBezTo>
                  <a:pt x="5420" y="2996"/>
                  <a:pt x="5431" y="2995"/>
                  <a:pt x="5441" y="2993"/>
                </a:cubicBezTo>
                <a:cubicBezTo>
                  <a:pt x="5451" y="2991"/>
                  <a:pt x="5462" y="2987"/>
                  <a:pt x="5471" y="2983"/>
                </a:cubicBezTo>
                <a:cubicBezTo>
                  <a:pt x="5481" y="2979"/>
                  <a:pt x="5491" y="2974"/>
                  <a:pt x="5500" y="2968"/>
                </a:cubicBezTo>
                <a:cubicBezTo>
                  <a:pt x="5508" y="2962"/>
                  <a:pt x="5517" y="2956"/>
                  <a:pt x="5524" y="2948"/>
                </a:cubicBezTo>
                <a:cubicBezTo>
                  <a:pt x="5532" y="2941"/>
                  <a:pt x="5538" y="2932"/>
                  <a:pt x="5544" y="2924"/>
                </a:cubicBezTo>
                <a:cubicBezTo>
                  <a:pt x="5550" y="2915"/>
                  <a:pt x="5555" y="2905"/>
                  <a:pt x="5559" y="2895"/>
                </a:cubicBezTo>
                <a:cubicBezTo>
                  <a:pt x="5563" y="2886"/>
                  <a:pt x="5567" y="2875"/>
                  <a:pt x="5569" y="2865"/>
                </a:cubicBezTo>
                <a:cubicBezTo>
                  <a:pt x="5571" y="2854"/>
                  <a:pt x="5572" y="2844"/>
                  <a:pt x="5572" y="2833"/>
                </a:cubicBezTo>
                <a:lnTo>
                  <a:pt x="5572" y="186"/>
                </a:lnTo>
                <a:cubicBezTo>
                  <a:pt x="5572" y="175"/>
                  <a:pt x="5571" y="165"/>
                  <a:pt x="5569" y="154"/>
                </a:cubicBezTo>
                <a:cubicBezTo>
                  <a:pt x="5567" y="144"/>
                  <a:pt x="5563" y="134"/>
                  <a:pt x="5559" y="124"/>
                </a:cubicBezTo>
                <a:cubicBezTo>
                  <a:pt x="5555" y="114"/>
                  <a:pt x="5550" y="105"/>
                  <a:pt x="5544" y="96"/>
                </a:cubicBezTo>
                <a:cubicBezTo>
                  <a:pt x="5538" y="87"/>
                  <a:pt x="5532" y="79"/>
                  <a:pt x="5524" y="71"/>
                </a:cubicBezTo>
                <a:cubicBezTo>
                  <a:pt x="5517" y="64"/>
                  <a:pt x="5508" y="57"/>
                  <a:pt x="5500" y="51"/>
                </a:cubicBezTo>
                <a:cubicBezTo>
                  <a:pt x="5491" y="45"/>
                  <a:pt x="5481" y="40"/>
                  <a:pt x="5471" y="36"/>
                </a:cubicBezTo>
                <a:cubicBezTo>
                  <a:pt x="5462" y="32"/>
                  <a:pt x="5451" y="29"/>
                  <a:pt x="5441" y="27"/>
                </a:cubicBezTo>
                <a:cubicBezTo>
                  <a:pt x="5431" y="25"/>
                  <a:pt x="5420" y="23"/>
                  <a:pt x="5409" y="23"/>
                </a:cubicBezTo>
                <a:lnTo>
                  <a:pt x="185" y="23"/>
                </a:lnTo>
                <a:cubicBezTo>
                  <a:pt x="175" y="23"/>
                  <a:pt x="164" y="25"/>
                  <a:pt x="154" y="27"/>
                </a:cubicBezTo>
                <a:cubicBezTo>
                  <a:pt x="143" y="29"/>
                  <a:pt x="133" y="32"/>
                  <a:pt x="123" y="36"/>
                </a:cubicBezTo>
                <a:cubicBezTo>
                  <a:pt x="113" y="40"/>
                  <a:pt x="104" y="45"/>
                  <a:pt x="95" y="51"/>
                </a:cubicBezTo>
                <a:cubicBezTo>
                  <a:pt x="86" y="57"/>
                  <a:pt x="78" y="64"/>
                  <a:pt x="70" y="71"/>
                </a:cubicBezTo>
                <a:cubicBezTo>
                  <a:pt x="63" y="79"/>
                  <a:pt x="56" y="87"/>
                  <a:pt x="50" y="96"/>
                </a:cubicBezTo>
                <a:cubicBezTo>
                  <a:pt x="44" y="105"/>
                  <a:pt x="39" y="114"/>
                  <a:pt x="35" y="124"/>
                </a:cubicBezTo>
                <a:cubicBezTo>
                  <a:pt x="31" y="134"/>
                  <a:pt x="28" y="144"/>
                  <a:pt x="26" y="154"/>
                </a:cubicBezTo>
                <a:cubicBezTo>
                  <a:pt x="24" y="165"/>
                  <a:pt x="23" y="175"/>
                  <a:pt x="23" y="186"/>
                </a:cubicBezTo>
                <a:close/>
              </a:path>
            </a:pathLst>
          </a:custGeom>
          <a:solidFill>
            <a:srgbClr val="4DA6FF">
              <a:alpha val="30000"/>
            </a:srgbClr>
          </a:solidFill>
          <a:ln w="0">
            <a:noFill/>
          </a:ln>
        </p:spPr>
        <p:txBody>
          <a:bodyPr lIns="0" tIns="0" rIns="0" bIns="0" anchor="t">
            <a:noAutofit/>
          </a:bodyPr>
          <a:lstStyle/>
          <a:p>
            <a:endParaRPr lang="en-US" sz="4000" b="0" u="none" strike="noStrike">
              <a:solidFill>
                <a:srgbClr val="000000"/>
              </a:solidFill>
              <a:effectLst/>
              <a:uFillTx/>
              <a:latin typeface="Times New Roman"/>
            </a:endParaRPr>
          </a:p>
        </p:txBody>
      </p:sp>
      <p:pic>
        <p:nvPicPr>
          <p:cNvPr id="39" name="图片 38">
            <a:extLst>
              <a:ext uri="{FF2B5EF4-FFF2-40B4-BE49-F238E27FC236}">
                <a16:creationId xmlns:a16="http://schemas.microsoft.com/office/drawing/2014/main" id="{96E285FE-F156-DF1E-2396-CEF1ED9006EE}"/>
              </a:ext>
            </a:extLst>
          </p:cNvPr>
          <p:cNvPicPr/>
          <p:nvPr/>
        </p:nvPicPr>
        <p:blipFill>
          <a:blip r:embed="rId8"/>
          <a:stretch/>
        </p:blipFill>
        <p:spPr>
          <a:xfrm>
            <a:off x="3893552" y="5884304"/>
            <a:ext cx="208440" cy="166680"/>
          </a:xfrm>
          <a:prstGeom prst="rect">
            <a:avLst/>
          </a:prstGeom>
          <a:noFill/>
          <a:ln w="0">
            <a:noFill/>
          </a:ln>
        </p:spPr>
      </p:pic>
      <p:sp>
        <p:nvSpPr>
          <p:cNvPr id="40" name="文本框 39">
            <a:extLst>
              <a:ext uri="{FF2B5EF4-FFF2-40B4-BE49-F238E27FC236}">
                <a16:creationId xmlns:a16="http://schemas.microsoft.com/office/drawing/2014/main" id="{1505C849-BCD7-8E63-DEA5-9BFE848D26A1}"/>
              </a:ext>
            </a:extLst>
          </p:cNvPr>
          <p:cNvSpPr txBox="1"/>
          <p:nvPr/>
        </p:nvSpPr>
        <p:spPr>
          <a:xfrm>
            <a:off x="1324134" y="6385952"/>
            <a:ext cx="1024319" cy="246221"/>
          </a:xfrm>
          <a:prstGeom prst="rect">
            <a:avLst/>
          </a:prstGeom>
          <a:noFill/>
          <a:ln w="0">
            <a:noFill/>
          </a:ln>
        </p:spPr>
        <p:txBody>
          <a:bodyPr wrap="none" lIns="0" tIns="0" rIns="0" bIns="0" anchor="t">
            <a:spAutoFit/>
          </a:bodyPr>
          <a:lstStyle/>
          <a:p>
            <a:r>
              <a:rPr lang="en-US" sz="1600" b="0" u="none" strike="noStrike">
                <a:solidFill>
                  <a:srgbClr val="D1D5DB"/>
                </a:solidFill>
                <a:effectLst/>
                <a:uFillTx/>
                <a:latin typeface="+mn-lt"/>
                <a:ea typeface="DejaVuSans"/>
              </a:rPr>
              <a:t>simulations</a:t>
            </a:r>
            <a:endParaRPr lang="en-US" sz="1600" b="0" u="none" strike="noStrike">
              <a:solidFill>
                <a:srgbClr val="000000"/>
              </a:solidFill>
              <a:effectLst/>
              <a:uFillTx/>
              <a:latin typeface="+mn-lt"/>
            </a:endParaRPr>
          </a:p>
        </p:txBody>
      </p:sp>
      <p:sp>
        <p:nvSpPr>
          <p:cNvPr id="41" name="文本框 40">
            <a:extLst>
              <a:ext uri="{FF2B5EF4-FFF2-40B4-BE49-F238E27FC236}">
                <a16:creationId xmlns:a16="http://schemas.microsoft.com/office/drawing/2014/main" id="{EDECC8AD-58BB-4C13-2457-47F904EB4A36}"/>
              </a:ext>
            </a:extLst>
          </p:cNvPr>
          <p:cNvSpPr txBox="1"/>
          <p:nvPr/>
        </p:nvSpPr>
        <p:spPr>
          <a:xfrm>
            <a:off x="4201539" y="5833119"/>
            <a:ext cx="928139" cy="307777"/>
          </a:xfrm>
          <a:prstGeom prst="rect">
            <a:avLst/>
          </a:prstGeom>
          <a:noFill/>
          <a:ln w="0">
            <a:noFill/>
          </a:ln>
        </p:spPr>
        <p:txBody>
          <a:bodyPr wrap="none" lIns="0" tIns="0" rIns="0" bIns="0" anchor="t">
            <a:spAutoFit/>
          </a:bodyPr>
          <a:lstStyle/>
          <a:p>
            <a:r>
              <a:rPr lang="en-US" sz="2000" b="0" u="none" strike="noStrike" dirty="0">
                <a:solidFill>
                  <a:srgbClr val="FFFFFF"/>
                </a:solidFill>
                <a:effectLst/>
                <a:uFillTx/>
                <a:latin typeface="+mn-lt"/>
                <a:ea typeface="DejaVuSans"/>
              </a:rPr>
              <a:t>Balance</a:t>
            </a:r>
            <a:endParaRPr lang="en-US" sz="2000" b="0" u="none" strike="noStrike" dirty="0">
              <a:solidFill>
                <a:srgbClr val="000000"/>
              </a:solidFill>
              <a:effectLst/>
              <a:uFillTx/>
              <a:latin typeface="+mn-lt"/>
            </a:endParaRPr>
          </a:p>
        </p:txBody>
      </p:sp>
      <p:sp>
        <p:nvSpPr>
          <p:cNvPr id="42" name="文本框 41">
            <a:extLst>
              <a:ext uri="{FF2B5EF4-FFF2-40B4-BE49-F238E27FC236}">
                <a16:creationId xmlns:a16="http://schemas.microsoft.com/office/drawing/2014/main" id="{0D7C11C0-107D-727D-FDF6-226887D47878}"/>
              </a:ext>
            </a:extLst>
          </p:cNvPr>
          <p:cNvSpPr txBox="1"/>
          <p:nvPr/>
        </p:nvSpPr>
        <p:spPr>
          <a:xfrm>
            <a:off x="3893552" y="6218912"/>
            <a:ext cx="2111155" cy="246221"/>
          </a:xfrm>
          <a:prstGeom prst="rect">
            <a:avLst/>
          </a:prstGeom>
          <a:noFill/>
          <a:ln w="0">
            <a:noFill/>
          </a:ln>
        </p:spPr>
        <p:txBody>
          <a:bodyPr wrap="none" lIns="0" tIns="0" rIns="0" bIns="0" anchor="t">
            <a:spAutoFit/>
          </a:bodyPr>
          <a:lstStyle/>
          <a:p>
            <a:r>
              <a:rPr lang="en-US" sz="1600" b="0" u="none" strike="noStrike" dirty="0">
                <a:solidFill>
                  <a:srgbClr val="D1D5DB"/>
                </a:solidFill>
                <a:effectLst/>
                <a:uFillTx/>
                <a:latin typeface="+mn-lt"/>
                <a:ea typeface="DejaVuSans"/>
              </a:rPr>
              <a:t>Optimizes accuracy vs.</a:t>
            </a:r>
            <a:endParaRPr lang="en-US" sz="1600" b="0" u="none" strike="noStrike" dirty="0">
              <a:solidFill>
                <a:srgbClr val="000000"/>
              </a:solidFill>
              <a:effectLst/>
              <a:uFillTx/>
              <a:latin typeface="+mn-lt"/>
            </a:endParaRPr>
          </a:p>
        </p:txBody>
      </p:sp>
      <p:sp>
        <p:nvSpPr>
          <p:cNvPr id="43" name="任意形状 42">
            <a:extLst>
              <a:ext uri="{FF2B5EF4-FFF2-40B4-BE49-F238E27FC236}">
                <a16:creationId xmlns:a16="http://schemas.microsoft.com/office/drawing/2014/main" id="{38B0B15F-87F1-BE58-A61A-F97C0EF8D6CB}"/>
              </a:ext>
            </a:extLst>
          </p:cNvPr>
          <p:cNvSpPr/>
          <p:nvPr/>
        </p:nvSpPr>
        <p:spPr>
          <a:xfrm>
            <a:off x="7500163" y="4691320"/>
            <a:ext cx="4479840" cy="9000"/>
          </a:xfrm>
          <a:custGeom>
            <a:avLst/>
            <a:gdLst/>
            <a:ahLst/>
            <a:cxnLst/>
            <a:rect l="0" t="0" r="r" b="b"/>
            <a:pathLst>
              <a:path w="12444" h="25">
                <a:moveTo>
                  <a:pt x="0" y="0"/>
                </a:moveTo>
                <a:lnTo>
                  <a:pt x="12444" y="0"/>
                </a:lnTo>
                <a:lnTo>
                  <a:pt x="12444" y="25"/>
                </a:lnTo>
                <a:lnTo>
                  <a:pt x="0" y="25"/>
                </a:lnTo>
                <a:lnTo>
                  <a:pt x="0" y="0"/>
                </a:lnTo>
                <a:close/>
              </a:path>
            </a:pathLst>
          </a:custGeom>
          <a:solidFill>
            <a:srgbClr val="1D4ED8"/>
          </a:solidFill>
          <a:ln w="0">
            <a:noFill/>
          </a:ln>
        </p:spPr>
        <p:txBody>
          <a:bodyPr lIns="0" tIns="0" rIns="0" bIns="0" anchor="t">
            <a:noAutofit/>
          </a:bodyPr>
          <a:lstStyle/>
          <a:p>
            <a:endParaRPr lang="en-US" sz="4000" b="0" u="none" strike="noStrike">
              <a:solidFill>
                <a:srgbClr val="FFFFFF"/>
              </a:solidFill>
              <a:effectLst/>
              <a:uFillTx/>
              <a:latin typeface="+mn-lt"/>
            </a:endParaRPr>
          </a:p>
        </p:txBody>
      </p:sp>
      <p:sp>
        <p:nvSpPr>
          <p:cNvPr id="44" name="任意形状 43">
            <a:extLst>
              <a:ext uri="{FF2B5EF4-FFF2-40B4-BE49-F238E27FC236}">
                <a16:creationId xmlns:a16="http://schemas.microsoft.com/office/drawing/2014/main" id="{D445CDA7-93CA-B48D-62E8-B52A6488F374}"/>
              </a:ext>
            </a:extLst>
          </p:cNvPr>
          <p:cNvSpPr/>
          <p:nvPr/>
        </p:nvSpPr>
        <p:spPr>
          <a:xfrm>
            <a:off x="7500163" y="5176847"/>
            <a:ext cx="4479840" cy="1103400"/>
          </a:xfrm>
          <a:custGeom>
            <a:avLst/>
            <a:gdLst/>
            <a:ahLst/>
            <a:cxnLst/>
            <a:rect l="0" t="0" r="r" b="b"/>
            <a:pathLst>
              <a:path w="12444" h="3065">
                <a:moveTo>
                  <a:pt x="0" y="2879"/>
                </a:moveTo>
                <a:lnTo>
                  <a:pt x="0" y="185"/>
                </a:lnTo>
                <a:cubicBezTo>
                  <a:pt x="0" y="173"/>
                  <a:pt x="2" y="161"/>
                  <a:pt x="4" y="149"/>
                </a:cubicBezTo>
                <a:cubicBezTo>
                  <a:pt x="6" y="137"/>
                  <a:pt x="10" y="126"/>
                  <a:pt x="15" y="114"/>
                </a:cubicBezTo>
                <a:cubicBezTo>
                  <a:pt x="19" y="103"/>
                  <a:pt x="25" y="92"/>
                  <a:pt x="32" y="82"/>
                </a:cubicBezTo>
                <a:cubicBezTo>
                  <a:pt x="38" y="72"/>
                  <a:pt x="46" y="63"/>
                  <a:pt x="55" y="54"/>
                </a:cubicBezTo>
                <a:cubicBezTo>
                  <a:pt x="63" y="45"/>
                  <a:pt x="73" y="38"/>
                  <a:pt x="83" y="31"/>
                </a:cubicBezTo>
                <a:cubicBezTo>
                  <a:pt x="93" y="24"/>
                  <a:pt x="104" y="18"/>
                  <a:pt x="115" y="14"/>
                </a:cubicBezTo>
                <a:cubicBezTo>
                  <a:pt x="126" y="9"/>
                  <a:pt x="138" y="6"/>
                  <a:pt x="150" y="3"/>
                </a:cubicBezTo>
                <a:cubicBezTo>
                  <a:pt x="162" y="1"/>
                  <a:pt x="174" y="0"/>
                  <a:pt x="186" y="0"/>
                </a:cubicBezTo>
                <a:lnTo>
                  <a:pt x="12258" y="0"/>
                </a:lnTo>
                <a:cubicBezTo>
                  <a:pt x="12270" y="0"/>
                  <a:pt x="12282" y="1"/>
                  <a:pt x="12294" y="3"/>
                </a:cubicBezTo>
                <a:cubicBezTo>
                  <a:pt x="12306" y="6"/>
                  <a:pt x="12318" y="9"/>
                  <a:pt x="12329" y="14"/>
                </a:cubicBezTo>
                <a:cubicBezTo>
                  <a:pt x="12340" y="18"/>
                  <a:pt x="12351" y="24"/>
                  <a:pt x="12361" y="31"/>
                </a:cubicBezTo>
                <a:cubicBezTo>
                  <a:pt x="12371" y="38"/>
                  <a:pt x="12381" y="45"/>
                  <a:pt x="12389" y="54"/>
                </a:cubicBezTo>
                <a:cubicBezTo>
                  <a:pt x="12398" y="63"/>
                  <a:pt x="12405" y="72"/>
                  <a:pt x="12412" y="82"/>
                </a:cubicBezTo>
                <a:cubicBezTo>
                  <a:pt x="12419" y="92"/>
                  <a:pt x="12425" y="103"/>
                  <a:pt x="12429" y="114"/>
                </a:cubicBezTo>
                <a:cubicBezTo>
                  <a:pt x="12434" y="126"/>
                  <a:pt x="12438" y="137"/>
                  <a:pt x="12440" y="149"/>
                </a:cubicBezTo>
                <a:cubicBezTo>
                  <a:pt x="12442" y="161"/>
                  <a:pt x="12444" y="173"/>
                  <a:pt x="12444" y="185"/>
                </a:cubicBezTo>
                <a:lnTo>
                  <a:pt x="12444" y="2879"/>
                </a:lnTo>
                <a:cubicBezTo>
                  <a:pt x="12444" y="2891"/>
                  <a:pt x="12442" y="2903"/>
                  <a:pt x="12440" y="2915"/>
                </a:cubicBezTo>
                <a:cubicBezTo>
                  <a:pt x="12438" y="2927"/>
                  <a:pt x="12434" y="2939"/>
                  <a:pt x="12429" y="2950"/>
                </a:cubicBezTo>
                <a:cubicBezTo>
                  <a:pt x="12425" y="2961"/>
                  <a:pt x="12419" y="2972"/>
                  <a:pt x="12412" y="2982"/>
                </a:cubicBezTo>
                <a:cubicBezTo>
                  <a:pt x="12405" y="2992"/>
                  <a:pt x="12398" y="3002"/>
                  <a:pt x="12389" y="3010"/>
                </a:cubicBezTo>
                <a:cubicBezTo>
                  <a:pt x="12381" y="3019"/>
                  <a:pt x="12371" y="3027"/>
                  <a:pt x="12361" y="3034"/>
                </a:cubicBezTo>
                <a:cubicBezTo>
                  <a:pt x="12351" y="3040"/>
                  <a:pt x="12340" y="3046"/>
                  <a:pt x="12329" y="3051"/>
                </a:cubicBezTo>
                <a:cubicBezTo>
                  <a:pt x="12318" y="3055"/>
                  <a:pt x="12306" y="3059"/>
                  <a:pt x="12294" y="3061"/>
                </a:cubicBezTo>
                <a:cubicBezTo>
                  <a:pt x="12282" y="3064"/>
                  <a:pt x="12270" y="3065"/>
                  <a:pt x="12258" y="3065"/>
                </a:cubicBezTo>
                <a:lnTo>
                  <a:pt x="186" y="3065"/>
                </a:lnTo>
                <a:cubicBezTo>
                  <a:pt x="174" y="3065"/>
                  <a:pt x="162" y="3064"/>
                  <a:pt x="150" y="3061"/>
                </a:cubicBezTo>
                <a:cubicBezTo>
                  <a:pt x="138" y="3059"/>
                  <a:pt x="126" y="3055"/>
                  <a:pt x="115" y="3051"/>
                </a:cubicBezTo>
                <a:cubicBezTo>
                  <a:pt x="104" y="3046"/>
                  <a:pt x="93" y="3040"/>
                  <a:pt x="83" y="3034"/>
                </a:cubicBezTo>
                <a:cubicBezTo>
                  <a:pt x="73" y="3027"/>
                  <a:pt x="63" y="3019"/>
                  <a:pt x="55" y="3010"/>
                </a:cubicBezTo>
                <a:cubicBezTo>
                  <a:pt x="46" y="3002"/>
                  <a:pt x="38" y="2992"/>
                  <a:pt x="32" y="2982"/>
                </a:cubicBezTo>
                <a:cubicBezTo>
                  <a:pt x="25" y="2972"/>
                  <a:pt x="19" y="2961"/>
                  <a:pt x="15" y="2950"/>
                </a:cubicBezTo>
                <a:cubicBezTo>
                  <a:pt x="10" y="2939"/>
                  <a:pt x="6" y="2927"/>
                  <a:pt x="4" y="2915"/>
                </a:cubicBezTo>
                <a:cubicBezTo>
                  <a:pt x="2" y="2903"/>
                  <a:pt x="0" y="2891"/>
                  <a:pt x="0" y="2879"/>
                </a:cubicBezTo>
                <a:close/>
              </a:path>
            </a:pathLst>
          </a:custGeom>
          <a:solidFill>
            <a:srgbClr val="111827">
              <a:alpha val="50000"/>
            </a:srgbClr>
          </a:solidFill>
          <a:ln w="0">
            <a:noFill/>
          </a:ln>
        </p:spPr>
        <p:txBody>
          <a:bodyPr lIns="0" tIns="0" rIns="0" bIns="0" anchor="t">
            <a:noAutofit/>
          </a:bodyPr>
          <a:lstStyle/>
          <a:p>
            <a:endParaRPr lang="en-US" sz="4400" b="0" u="none" strike="noStrike" dirty="0">
              <a:solidFill>
                <a:srgbClr val="FFFFFF"/>
              </a:solidFill>
              <a:effectLst/>
              <a:uFillTx/>
              <a:latin typeface="+mn-lt"/>
            </a:endParaRPr>
          </a:p>
        </p:txBody>
      </p:sp>
      <p:sp>
        <p:nvSpPr>
          <p:cNvPr id="45" name="文本框 44">
            <a:extLst>
              <a:ext uri="{FF2B5EF4-FFF2-40B4-BE49-F238E27FC236}">
                <a16:creationId xmlns:a16="http://schemas.microsoft.com/office/drawing/2014/main" id="{B30C322B-EEE4-4177-8F4B-081B3D5F7E36}"/>
              </a:ext>
            </a:extLst>
          </p:cNvPr>
          <p:cNvSpPr txBox="1"/>
          <p:nvPr/>
        </p:nvSpPr>
        <p:spPr>
          <a:xfrm>
            <a:off x="3893552" y="6385952"/>
            <a:ext cx="1950855" cy="246221"/>
          </a:xfrm>
          <a:prstGeom prst="rect">
            <a:avLst/>
          </a:prstGeom>
          <a:noFill/>
          <a:ln w="0">
            <a:noFill/>
          </a:ln>
        </p:spPr>
        <p:txBody>
          <a:bodyPr wrap="none" lIns="0" tIns="0" rIns="0" bIns="0" anchor="t">
            <a:spAutoFit/>
          </a:bodyPr>
          <a:lstStyle/>
          <a:p>
            <a:r>
              <a:rPr lang="en-US" sz="1600" b="0" u="none" strike="noStrike">
                <a:solidFill>
                  <a:srgbClr val="D1D5DB"/>
                </a:solidFill>
                <a:effectLst/>
                <a:uFillTx/>
                <a:latin typeface="+mn-lt"/>
                <a:ea typeface="DejaVuSans"/>
              </a:rPr>
              <a:t>computation trade-oﬀ</a:t>
            </a:r>
            <a:endParaRPr lang="en-US" sz="1600" b="0" u="none" strike="noStrike">
              <a:solidFill>
                <a:srgbClr val="000000"/>
              </a:solidFill>
              <a:effectLst/>
              <a:uFillTx/>
              <a:latin typeface="+mn-lt"/>
            </a:endParaRPr>
          </a:p>
        </p:txBody>
      </p:sp>
      <p:pic>
        <p:nvPicPr>
          <p:cNvPr id="46" name="图片 45">
            <a:extLst>
              <a:ext uri="{FF2B5EF4-FFF2-40B4-BE49-F238E27FC236}">
                <a16:creationId xmlns:a16="http://schemas.microsoft.com/office/drawing/2014/main" id="{4BB7ACA7-B613-E285-645D-BD88BB629CC6}"/>
              </a:ext>
            </a:extLst>
          </p:cNvPr>
          <p:cNvPicPr/>
          <p:nvPr/>
        </p:nvPicPr>
        <p:blipFill>
          <a:blip r:embed="rId9"/>
          <a:stretch/>
        </p:blipFill>
        <p:spPr>
          <a:xfrm>
            <a:off x="7227387" y="2150564"/>
            <a:ext cx="4949773" cy="2408788"/>
          </a:xfrm>
          <a:prstGeom prst="rect">
            <a:avLst/>
          </a:prstGeom>
          <a:noFill/>
          <a:ln w="0">
            <a:noFill/>
          </a:ln>
        </p:spPr>
      </p:pic>
      <p:sp>
        <p:nvSpPr>
          <p:cNvPr id="47" name="文本框 46">
            <a:extLst>
              <a:ext uri="{FF2B5EF4-FFF2-40B4-BE49-F238E27FC236}">
                <a16:creationId xmlns:a16="http://schemas.microsoft.com/office/drawing/2014/main" id="{90BF7DE6-568B-874E-4F04-7FC54EFCEADA}"/>
              </a:ext>
            </a:extLst>
          </p:cNvPr>
          <p:cNvSpPr txBox="1"/>
          <p:nvPr/>
        </p:nvSpPr>
        <p:spPr>
          <a:xfrm>
            <a:off x="7800253" y="1926961"/>
            <a:ext cx="4247958" cy="369332"/>
          </a:xfrm>
          <a:prstGeom prst="rect">
            <a:avLst/>
          </a:prstGeom>
          <a:noFill/>
          <a:ln w="0">
            <a:noFill/>
          </a:ln>
        </p:spPr>
        <p:txBody>
          <a:bodyPr wrap="none" lIns="0" tIns="0" rIns="0" bIns="0" anchor="t">
            <a:spAutoFit/>
          </a:bodyPr>
          <a:lstStyle/>
          <a:p>
            <a:r>
              <a:rPr lang="en-US" sz="2400" b="1" u="none" strike="noStrike" dirty="0">
                <a:solidFill>
                  <a:srgbClr val="93C5FD"/>
                </a:solidFill>
                <a:effectLst/>
                <a:uFillTx/>
                <a:latin typeface="+mn-lt"/>
                <a:ea typeface="DejaVuSans"/>
              </a:rPr>
              <a:t>Sliding Window Visualization</a:t>
            </a:r>
            <a:endParaRPr lang="en-US" sz="2400" b="0" u="none" strike="noStrike" dirty="0">
              <a:solidFill>
                <a:srgbClr val="000000"/>
              </a:solidFill>
              <a:effectLst/>
              <a:uFillTx/>
              <a:latin typeface="+mn-lt"/>
            </a:endParaRPr>
          </a:p>
        </p:txBody>
      </p:sp>
      <p:sp>
        <p:nvSpPr>
          <p:cNvPr id="49" name="文本框 48">
            <a:extLst>
              <a:ext uri="{FF2B5EF4-FFF2-40B4-BE49-F238E27FC236}">
                <a16:creationId xmlns:a16="http://schemas.microsoft.com/office/drawing/2014/main" id="{4E4EA06F-A573-FAB1-F1E1-FFF8B127862F}"/>
              </a:ext>
            </a:extLst>
          </p:cNvPr>
          <p:cNvSpPr txBox="1"/>
          <p:nvPr/>
        </p:nvSpPr>
        <p:spPr>
          <a:xfrm>
            <a:off x="7659615" y="5310767"/>
            <a:ext cx="2941511" cy="307777"/>
          </a:xfrm>
          <a:prstGeom prst="rect">
            <a:avLst/>
          </a:prstGeom>
          <a:noFill/>
          <a:ln w="0">
            <a:noFill/>
          </a:ln>
        </p:spPr>
        <p:txBody>
          <a:bodyPr wrap="none" lIns="0" tIns="0" rIns="0" bIns="0" anchor="t">
            <a:spAutoFit/>
          </a:bodyPr>
          <a:lstStyle/>
          <a:p>
            <a:r>
              <a:rPr lang="en-US" sz="2000" b="0" u="none" strike="noStrike" dirty="0">
                <a:solidFill>
                  <a:srgbClr val="FFFFFF"/>
                </a:solidFill>
                <a:effectLst/>
                <a:uFillTx/>
                <a:latin typeface="+mn-lt"/>
                <a:ea typeface="Courier New"/>
              </a:rPr>
              <a:t>Relative Variation = </a:t>
            </a:r>
            <a:r>
              <a:rPr lang="en-US" sz="2000" b="0" u="none" strike="noStrike" dirty="0" err="1">
                <a:solidFill>
                  <a:srgbClr val="FFFFFF"/>
                </a:solidFill>
                <a:effectLst/>
                <a:uFillTx/>
                <a:latin typeface="+mn-lt"/>
                <a:ea typeface="Courier New"/>
              </a:rPr>
              <a:t>σ</a:t>
            </a:r>
            <a:r>
              <a:rPr lang="en-US" sz="2000" b="0" u="none" strike="noStrike" dirty="0">
                <a:solidFill>
                  <a:srgbClr val="FFFFFF"/>
                </a:solidFill>
                <a:effectLst/>
                <a:uFillTx/>
                <a:latin typeface="+mn-lt"/>
                <a:ea typeface="Courier New"/>
              </a:rPr>
              <a:t>/</a:t>
            </a:r>
            <a:r>
              <a:rPr lang="en-US" sz="2000" b="0" u="none" strike="noStrike" dirty="0" err="1">
                <a:solidFill>
                  <a:srgbClr val="FFFFFF"/>
                </a:solidFill>
                <a:effectLst/>
                <a:uFillTx/>
                <a:latin typeface="+mn-lt"/>
                <a:ea typeface="Courier New"/>
              </a:rPr>
              <a:t>μ</a:t>
            </a:r>
            <a:r>
              <a:rPr lang="en-US" sz="2000" b="0" u="none" strike="noStrike" dirty="0">
                <a:solidFill>
                  <a:srgbClr val="FFFFFF"/>
                </a:solidFill>
                <a:effectLst/>
                <a:uFillTx/>
                <a:latin typeface="+mn-lt"/>
                <a:ea typeface="Courier New"/>
              </a:rPr>
              <a:t>&lt;</a:t>
            </a:r>
            <a:r>
              <a:rPr lang="en-US" sz="2000" b="0" u="none" strike="noStrike" dirty="0" err="1">
                <a:solidFill>
                  <a:srgbClr val="FFFFFF"/>
                </a:solidFill>
                <a:effectLst/>
                <a:uFillTx/>
                <a:latin typeface="+mn-lt"/>
                <a:ea typeface="Courier New"/>
              </a:rPr>
              <a:t>ε</a:t>
            </a:r>
            <a:endParaRPr lang="en-US" sz="2000" b="0" u="none" strike="noStrike" dirty="0">
              <a:solidFill>
                <a:srgbClr val="000000"/>
              </a:solidFill>
              <a:effectLst/>
              <a:uFillTx/>
              <a:latin typeface="+mn-lt"/>
            </a:endParaRPr>
          </a:p>
        </p:txBody>
      </p:sp>
      <p:sp>
        <p:nvSpPr>
          <p:cNvPr id="50" name="文本框 49">
            <a:extLst>
              <a:ext uri="{FF2B5EF4-FFF2-40B4-BE49-F238E27FC236}">
                <a16:creationId xmlns:a16="http://schemas.microsoft.com/office/drawing/2014/main" id="{2B1DA132-EDF3-9870-ABC8-6420119EF679}"/>
              </a:ext>
            </a:extLst>
          </p:cNvPr>
          <p:cNvSpPr txBox="1"/>
          <p:nvPr/>
        </p:nvSpPr>
        <p:spPr>
          <a:xfrm>
            <a:off x="7596148" y="5616452"/>
            <a:ext cx="3553858" cy="215444"/>
          </a:xfrm>
          <a:prstGeom prst="rect">
            <a:avLst/>
          </a:prstGeom>
          <a:noFill/>
          <a:ln w="0">
            <a:noFill/>
          </a:ln>
        </p:spPr>
        <p:txBody>
          <a:bodyPr wrap="none" lIns="0" tIns="0" rIns="0" bIns="0" anchor="t">
            <a:spAutoFit/>
          </a:bodyPr>
          <a:lstStyle/>
          <a:p>
            <a:pPr algn="ctr"/>
            <a:r>
              <a:rPr lang="en-US" b="0" u="none" strike="noStrike" dirty="0" err="1">
                <a:solidFill>
                  <a:srgbClr val="D1D5DB"/>
                </a:solidFill>
                <a:effectLst/>
                <a:uFillTx/>
                <a:latin typeface="+mn-lt"/>
                <a:ea typeface="DejaVuSans"/>
              </a:rPr>
              <a:t>σ</a:t>
            </a:r>
            <a:r>
              <a:rPr lang="en-US" b="0" u="none" strike="noStrike" dirty="0">
                <a:solidFill>
                  <a:srgbClr val="D1D5DB"/>
                </a:solidFill>
                <a:effectLst/>
                <a:uFillTx/>
                <a:latin typeface="+mn-lt"/>
                <a:ea typeface="DejaVuSans"/>
              </a:rPr>
              <a:t>: Standard deviation of estimates in window</a:t>
            </a:r>
            <a:endParaRPr lang="en-US" b="0" u="none" strike="noStrike" dirty="0">
              <a:solidFill>
                <a:srgbClr val="000000"/>
              </a:solidFill>
              <a:effectLst/>
              <a:uFillTx/>
              <a:latin typeface="+mn-lt"/>
            </a:endParaRPr>
          </a:p>
        </p:txBody>
      </p:sp>
      <p:sp>
        <p:nvSpPr>
          <p:cNvPr id="51" name="文本框 50">
            <a:extLst>
              <a:ext uri="{FF2B5EF4-FFF2-40B4-BE49-F238E27FC236}">
                <a16:creationId xmlns:a16="http://schemas.microsoft.com/office/drawing/2014/main" id="{D5141FAD-332D-7B31-AC3B-8B231B20DF38}"/>
              </a:ext>
            </a:extLst>
          </p:cNvPr>
          <p:cNvSpPr txBox="1"/>
          <p:nvPr/>
        </p:nvSpPr>
        <p:spPr>
          <a:xfrm>
            <a:off x="7641833" y="5829805"/>
            <a:ext cx="2502288" cy="215444"/>
          </a:xfrm>
          <a:prstGeom prst="rect">
            <a:avLst/>
          </a:prstGeom>
          <a:noFill/>
          <a:ln w="0">
            <a:noFill/>
          </a:ln>
        </p:spPr>
        <p:txBody>
          <a:bodyPr wrap="none" lIns="0" tIns="0" rIns="0" bIns="0" anchor="t">
            <a:spAutoFit/>
          </a:bodyPr>
          <a:lstStyle/>
          <a:p>
            <a:pPr algn="ctr"/>
            <a:r>
              <a:rPr lang="en-US" b="0" u="none" strike="noStrike" dirty="0" err="1">
                <a:solidFill>
                  <a:srgbClr val="D1D5DB"/>
                </a:solidFill>
                <a:effectLst/>
                <a:uFillTx/>
                <a:latin typeface="+mn-lt"/>
                <a:ea typeface="DejaVuSans"/>
              </a:rPr>
              <a:t>μ</a:t>
            </a:r>
            <a:r>
              <a:rPr lang="en-US" b="0" u="none" strike="noStrike" dirty="0">
                <a:solidFill>
                  <a:srgbClr val="D1D5DB"/>
                </a:solidFill>
                <a:effectLst/>
                <a:uFillTx/>
                <a:latin typeface="+mn-lt"/>
                <a:ea typeface="DejaVuSans"/>
              </a:rPr>
              <a:t>: Mean of estimates in window</a:t>
            </a:r>
            <a:endParaRPr lang="en-US" b="0" u="none" strike="noStrike" dirty="0">
              <a:solidFill>
                <a:srgbClr val="000000"/>
              </a:solidFill>
              <a:effectLst/>
              <a:uFillTx/>
              <a:latin typeface="+mn-lt"/>
            </a:endParaRPr>
          </a:p>
        </p:txBody>
      </p:sp>
      <p:sp>
        <p:nvSpPr>
          <p:cNvPr id="64" name="文本框 63">
            <a:extLst>
              <a:ext uri="{FF2B5EF4-FFF2-40B4-BE49-F238E27FC236}">
                <a16:creationId xmlns:a16="http://schemas.microsoft.com/office/drawing/2014/main" id="{F6C3FBEB-FC93-958E-1C47-72CDDD706B31}"/>
              </a:ext>
            </a:extLst>
          </p:cNvPr>
          <p:cNvSpPr txBox="1"/>
          <p:nvPr/>
        </p:nvSpPr>
        <p:spPr>
          <a:xfrm>
            <a:off x="7593743" y="6045249"/>
            <a:ext cx="3191579" cy="215444"/>
          </a:xfrm>
          <a:prstGeom prst="rect">
            <a:avLst/>
          </a:prstGeom>
          <a:noFill/>
          <a:ln w="0">
            <a:noFill/>
          </a:ln>
        </p:spPr>
        <p:txBody>
          <a:bodyPr wrap="none" lIns="0" tIns="0" rIns="0" bIns="0" anchor="t">
            <a:spAutoFit/>
          </a:bodyPr>
          <a:lstStyle/>
          <a:p>
            <a:pPr algn="ctr"/>
            <a:r>
              <a:rPr lang="en-US" b="0" u="none" strike="noStrike" dirty="0" err="1">
                <a:solidFill>
                  <a:srgbClr val="D1D5DB"/>
                </a:solidFill>
                <a:effectLst/>
                <a:uFillTx/>
                <a:latin typeface="+mn-lt"/>
                <a:ea typeface="DejaVuSans"/>
              </a:rPr>
              <a:t>ε</a:t>
            </a:r>
            <a:r>
              <a:rPr lang="en-US" b="0" u="none" strike="noStrike" dirty="0">
                <a:solidFill>
                  <a:srgbClr val="D1D5DB"/>
                </a:solidFill>
                <a:effectLst/>
                <a:uFillTx/>
                <a:latin typeface="+mn-lt"/>
                <a:ea typeface="DejaVuSans"/>
              </a:rPr>
              <a:t>: Convergence threshold (user-deﬁned)</a:t>
            </a:r>
            <a:endParaRPr lang="en-US" b="0" u="none" strike="noStrike" dirty="0">
              <a:solidFill>
                <a:srgbClr val="000000"/>
              </a:solidFill>
              <a:effectLst/>
              <a:uFillTx/>
              <a:latin typeface="+mn-lt"/>
            </a:endParaRPr>
          </a:p>
        </p:txBody>
      </p:sp>
    </p:spTree>
    <p:extLst>
      <p:ext uri="{BB962C8B-B14F-4D97-AF65-F5344CB8AC3E}">
        <p14:creationId xmlns:p14="http://schemas.microsoft.com/office/powerpoint/2010/main" val="3100466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Integrated Workflow</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lang="en-US"/>
          </a:p>
        </p:txBody>
      </p:sp>
      <p:sp>
        <p:nvSpPr>
          <p:cNvPr id="3" name="文本框 0"/>
          <p:cNvSpPr txBox="1"/>
          <p:nvPr/>
        </p:nvSpPr>
        <p:spPr>
          <a:xfrm>
            <a:off x="119380" y="1484630"/>
            <a:ext cx="5033645" cy="5015865"/>
          </a:xfrm>
          <a:prstGeom prst="rect">
            <a:avLst/>
          </a:prstGeom>
          <a:noFill/>
        </p:spPr>
        <p:txBody>
          <a:bodyPr wrap="square" rtlCol="0">
            <a:spAutoFit/>
          </a:bodyPr>
          <a:lstStyle/>
          <a:p>
            <a:pPr>
              <a:lnSpc>
                <a:spcPct val="100000"/>
              </a:lnSpc>
            </a:pPr>
            <a:r>
              <a:rPr lang="zh-CN" altLang="en-US" sz="1600"/>
              <a:t>1. Input Phase</a:t>
            </a:r>
          </a:p>
          <a:p>
            <a:pPr>
              <a:lnSpc>
                <a:spcPct val="100000"/>
              </a:lnSpc>
            </a:pPr>
            <a:r>
              <a:rPr lang="zh-CN" altLang="en-US" sz="1600"/>
              <a:t>   • Circuit parameters and topology specifications</a:t>
            </a:r>
          </a:p>
          <a:p>
            <a:pPr>
              <a:lnSpc>
                <a:spcPct val="100000"/>
              </a:lnSpc>
            </a:pPr>
            <a:r>
              <a:rPr lang="zh-CN" altLang="en-US" sz="1600"/>
              <a:t>   • Technology node information</a:t>
            </a:r>
          </a:p>
          <a:p>
            <a:pPr>
              <a:lnSpc>
                <a:spcPct val="100000"/>
              </a:lnSpc>
            </a:pPr>
            <a:r>
              <a:rPr lang="zh-CN" altLang="en-US" sz="1600"/>
              <a:t>   • Precision requirements and computational budget</a:t>
            </a:r>
          </a:p>
          <a:p>
            <a:pPr>
              <a:lnSpc>
                <a:spcPct val="100000"/>
              </a:lnSpc>
            </a:pPr>
            <a:r>
              <a:rPr lang="zh-CN" altLang="en-US" sz="1600"/>
              <a:t>2. Planning Phase</a:t>
            </a:r>
          </a:p>
          <a:p>
            <a:pPr>
              <a:lnSpc>
                <a:spcPct val="100000"/>
              </a:lnSpc>
            </a:pPr>
            <a:r>
              <a:rPr lang="zh-CN" altLang="en-US" sz="1600"/>
              <a:t>   • Strategy Agent analyzes input and circuit characteristics</a:t>
            </a:r>
          </a:p>
          <a:p>
            <a:pPr>
              <a:lnSpc>
                <a:spcPct val="100000"/>
              </a:lnSpc>
            </a:pPr>
            <a:r>
              <a:rPr lang="zh-CN" altLang="en-US" sz="1600"/>
              <a:t>   • Database Agent retrieves relevant historical performance data</a:t>
            </a:r>
          </a:p>
          <a:p>
            <a:pPr>
              <a:lnSpc>
                <a:spcPct val="100000"/>
              </a:lnSpc>
            </a:pPr>
            <a:r>
              <a:rPr lang="zh-CN" altLang="en-US" sz="1600"/>
              <a:t>   • Coordination Agent selects initial methods and allocates resources</a:t>
            </a:r>
          </a:p>
          <a:p>
            <a:pPr>
              <a:lnSpc>
                <a:spcPct val="100000"/>
              </a:lnSpc>
            </a:pPr>
            <a:r>
              <a:rPr lang="zh-CN" altLang="en-US" sz="1600"/>
              <a:t>3. Execution Phase</a:t>
            </a:r>
          </a:p>
          <a:p>
            <a:pPr>
              <a:lnSpc>
                <a:spcPct val="100000"/>
              </a:lnSpc>
            </a:pPr>
            <a:r>
              <a:rPr lang="zh-CN" altLang="en-US" sz="1600"/>
              <a:t>   • Code Generation Agent creates tailored implementation</a:t>
            </a:r>
          </a:p>
          <a:p>
            <a:pPr>
              <a:lnSpc>
                <a:spcPct val="100000"/>
              </a:lnSpc>
            </a:pPr>
            <a:r>
              <a:rPr lang="zh-CN" altLang="en-US" sz="1600"/>
              <a:t>   • Execution Agent runs simulations with monitored convergence</a:t>
            </a:r>
          </a:p>
          <a:p>
            <a:pPr>
              <a:lnSpc>
                <a:spcPct val="100000"/>
              </a:lnSpc>
            </a:pPr>
            <a:r>
              <a:rPr lang="zh-CN" altLang="en-US" sz="1600"/>
              <a:t>   • Optimizer Agent tunes hyperparameters through TPE</a:t>
            </a:r>
          </a:p>
          <a:p>
            <a:pPr>
              <a:lnSpc>
                <a:spcPct val="100000"/>
              </a:lnSpc>
            </a:pPr>
            <a:endParaRPr lang="zh-CN" altLang="en-US" sz="1600"/>
          </a:p>
          <a:p>
            <a:pPr>
              <a:lnSpc>
                <a:spcPct val="100000"/>
              </a:lnSpc>
            </a:pPr>
            <a:endParaRPr lang="zh-CN" altLang="en-US" sz="1600"/>
          </a:p>
        </p:txBody>
      </p:sp>
      <p:pic>
        <p:nvPicPr>
          <p:cNvPr id="2" name="图片 1" descr="YieldAgent OverView-2"/>
          <p:cNvPicPr>
            <a:picLocks noChangeAspect="1"/>
          </p:cNvPicPr>
          <p:nvPr>
            <p:custDataLst>
              <p:tags r:id="rId1"/>
            </p:custDataLst>
          </p:nvPr>
        </p:nvPicPr>
        <p:blipFill>
          <a:blip r:embed="rId4"/>
          <a:stretch>
            <a:fillRect/>
          </a:stretch>
        </p:blipFill>
        <p:spPr>
          <a:xfrm>
            <a:off x="5088255" y="1196975"/>
            <a:ext cx="7014210" cy="3320415"/>
          </a:xfrm>
          <a:prstGeom prst="rect">
            <a:avLst/>
          </a:prstGeom>
        </p:spPr>
      </p:pic>
      <p:sp>
        <p:nvSpPr>
          <p:cNvPr id="6" name="文本框 5"/>
          <p:cNvSpPr txBox="1"/>
          <p:nvPr/>
        </p:nvSpPr>
        <p:spPr>
          <a:xfrm>
            <a:off x="1487805" y="5733415"/>
            <a:ext cx="6483985" cy="1322070"/>
          </a:xfrm>
          <a:prstGeom prst="rect">
            <a:avLst/>
          </a:prstGeom>
          <a:noFill/>
        </p:spPr>
        <p:txBody>
          <a:bodyPr wrap="square" rtlCol="0">
            <a:spAutoFit/>
          </a:bodyPr>
          <a:lstStyle/>
          <a:p>
            <a:pPr>
              <a:lnSpc>
                <a:spcPct val="100000"/>
              </a:lnSpc>
            </a:pPr>
            <a:r>
              <a:rPr lang="zh-CN" altLang="en-US" sz="1600">
                <a:sym typeface="+mn-ea"/>
              </a:rPr>
              <a:t>4. Analysis &amp; Feedback</a:t>
            </a:r>
            <a:endParaRPr lang="zh-CN" altLang="en-US" sz="1600"/>
          </a:p>
          <a:p>
            <a:pPr>
              <a:lnSpc>
                <a:spcPct val="100000"/>
              </a:lnSpc>
            </a:pPr>
            <a:r>
              <a:rPr lang="zh-CN" altLang="en-US" sz="1600">
                <a:sym typeface="+mn-ea"/>
              </a:rPr>
              <a:t>   • Convergence assessment using sliding window approach</a:t>
            </a:r>
            <a:endParaRPr lang="zh-CN" altLang="en-US" sz="1600"/>
          </a:p>
          <a:p>
            <a:pPr>
              <a:lnSpc>
                <a:spcPct val="100000"/>
              </a:lnSpc>
            </a:pPr>
            <a:r>
              <a:rPr lang="zh-CN" altLang="en-US" sz="1600">
                <a:sym typeface="+mn-ea"/>
              </a:rPr>
              <a:t>   • Real-time performance evaluation and method adjustment</a:t>
            </a:r>
            <a:endParaRPr lang="zh-CN" altLang="en-US" sz="1600"/>
          </a:p>
          <a:p>
            <a:pPr>
              <a:lnSpc>
                <a:spcPct val="100000"/>
              </a:lnSpc>
            </a:pPr>
            <a:r>
              <a:rPr lang="zh-CN" altLang="en-US" sz="1600">
                <a:sym typeface="+mn-ea"/>
              </a:rPr>
              <a:t>   • Final results compilation and reporting</a:t>
            </a:r>
            <a:endParaRPr lang="zh-CN" altLang="en-US" sz="1600"/>
          </a:p>
          <a:p>
            <a:endParaRPr lang="zh-CN" altLang="en-US" sz="1600"/>
          </a:p>
        </p:txBody>
      </p:sp>
      <p:sp>
        <p:nvSpPr>
          <p:cNvPr id="7" name="文本框 6"/>
          <p:cNvSpPr txBox="1"/>
          <p:nvPr/>
        </p:nvSpPr>
        <p:spPr>
          <a:xfrm>
            <a:off x="6527800" y="4653280"/>
            <a:ext cx="5380990" cy="1383665"/>
          </a:xfrm>
          <a:prstGeom prst="rect">
            <a:avLst/>
          </a:prstGeom>
          <a:solidFill>
            <a:schemeClr val="tx2"/>
          </a:solidFill>
        </p:spPr>
        <p:txBody>
          <a:bodyPr wrap="square" rtlCol="0">
            <a:spAutoFit/>
          </a:bodyPr>
          <a:lstStyle/>
          <a:p>
            <a:r>
              <a:rPr lang="zh-CN" altLang="en-US"/>
              <a:t>Example: 6T-SRAM at 12nm</a:t>
            </a:r>
          </a:p>
          <a:p>
            <a:r>
              <a:rPr lang="zh-CN" altLang="en-US"/>
              <a:t>Input: 12nm SRAM, ε=0.05, max 50K simulations</a:t>
            </a:r>
          </a:p>
          <a:p>
            <a:r>
              <a:rPr lang="zh-CN" altLang="en-US"/>
              <a:t>Planning: Selected ACS+AOSM combination based on topology</a:t>
            </a:r>
          </a:p>
          <a:p>
            <a:r>
              <a:rPr lang="zh-CN" altLang="en-US"/>
              <a:t>Execution: Dynamic TPE optimization reduced simulation needs by 9.03×</a:t>
            </a:r>
          </a:p>
          <a:p>
            <a:r>
              <a:rPr lang="zh-CN" altLang="en-US"/>
              <a:t>Result: 3.4% relative error using only </a:t>
            </a:r>
            <a:r>
              <a:rPr lang="en-US" altLang="zh-CN"/>
              <a:t>2</a:t>
            </a:r>
            <a:r>
              <a:rPr lang="zh-CN" altLang="en-US"/>
              <a:t>3,000 simulations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31158" y="2418654"/>
            <a:ext cx="5866901" cy="23280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Experiment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Experimental Setup</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lang="en-US"/>
          </a:p>
        </p:txBody>
      </p:sp>
      <p:sp>
        <p:nvSpPr>
          <p:cNvPr id="2" name="文本框 0"/>
          <p:cNvSpPr txBox="1"/>
          <p:nvPr/>
        </p:nvSpPr>
        <p:spPr>
          <a:xfrm>
            <a:off x="119380" y="1628775"/>
            <a:ext cx="6346825" cy="3923030"/>
          </a:xfrm>
          <a:prstGeom prst="rect">
            <a:avLst/>
          </a:prstGeom>
          <a:noFill/>
        </p:spPr>
        <p:txBody>
          <a:bodyPr wrap="square" rtlCol="0">
            <a:spAutoFit/>
          </a:bodyPr>
          <a:lstStyle/>
          <a:p>
            <a:pPr>
              <a:lnSpc>
                <a:spcPct val="150000"/>
              </a:lnSpc>
            </a:pPr>
            <a:r>
              <a:rPr lang="zh-CN" altLang="en-US" sz="2000" b="1">
                <a:latin typeface="Arial Bold" panose="020B0604020202090204" charset="0"/>
                <a:cs typeface="Arial Bold" panose="020B0604020202090204" charset="0"/>
              </a:rPr>
              <a:t>Implementation Details</a:t>
            </a:r>
            <a:endParaRPr lang="zh-CN" altLang="en-US" sz="2000"/>
          </a:p>
          <a:p>
            <a:pPr>
              <a:lnSpc>
                <a:spcPct val="150000"/>
              </a:lnSpc>
            </a:pPr>
            <a:r>
              <a:rPr lang="zh-CN" altLang="en-US" sz="1800"/>
              <a:t>Framework: Microsoft AutoGen with GPT-4o-mini</a:t>
            </a:r>
          </a:p>
          <a:p>
            <a:pPr>
              <a:lnSpc>
                <a:spcPct val="150000"/>
              </a:lnSpc>
            </a:pPr>
            <a:r>
              <a:rPr lang="zh-CN" altLang="en-US" sz="1800"/>
              <a:t>Computing: AMD EPYC 7601 CPU, 62GB RAM</a:t>
            </a:r>
          </a:p>
          <a:p>
            <a:pPr>
              <a:lnSpc>
                <a:spcPct val="150000"/>
              </a:lnSpc>
            </a:pPr>
            <a:r>
              <a:rPr lang="zh-CN" altLang="en-US" sz="1800"/>
              <a:t>Simulation: HSPICE</a:t>
            </a:r>
          </a:p>
          <a:p>
            <a:pPr>
              <a:lnSpc>
                <a:spcPct val="150000"/>
              </a:lnSpc>
            </a:pPr>
            <a:r>
              <a:rPr lang="zh-CN" altLang="en-US" sz="1800"/>
              <a:t>Convergence: Sliding window size k = 5</a:t>
            </a:r>
            <a:endParaRPr lang="zh-CN" altLang="en-US" sz="2000"/>
          </a:p>
          <a:p>
            <a:pPr>
              <a:lnSpc>
                <a:spcPct val="150000"/>
              </a:lnSpc>
            </a:pPr>
            <a:r>
              <a:rPr lang="zh-CN" altLang="en-US" sz="2000" b="1">
                <a:latin typeface="Arial Bold" panose="020B0604020202090204" charset="0"/>
                <a:cs typeface="Arial Bold" panose="020B0604020202090204" charset="0"/>
              </a:rPr>
              <a:t>Test Vehicle</a:t>
            </a:r>
            <a:endParaRPr lang="zh-CN" altLang="en-US" sz="2000"/>
          </a:p>
          <a:p>
            <a:pPr>
              <a:lnSpc>
                <a:spcPct val="150000"/>
              </a:lnSpc>
            </a:pPr>
            <a:r>
              <a:rPr lang="zh-CN" altLang="en-US" sz="1800"/>
              <a:t>Circuit: 6T-SRAM bit cell</a:t>
            </a:r>
          </a:p>
          <a:p>
            <a:pPr>
              <a:lnSpc>
                <a:spcPct val="150000"/>
              </a:lnSpc>
            </a:pPr>
            <a:r>
              <a:rPr lang="zh-CN" altLang="en-US" sz="1800"/>
              <a:t>Technology nodes: TSMC 12nm and SMIC 40nm</a:t>
            </a:r>
          </a:p>
          <a:p>
            <a:pPr>
              <a:lnSpc>
                <a:spcPct val="150000"/>
              </a:lnSpc>
            </a:pPr>
            <a:endParaRPr lang="zh-CN" altLang="en-US" sz="1800"/>
          </a:p>
        </p:txBody>
      </p:sp>
      <p:pic>
        <p:nvPicPr>
          <p:cNvPr id="3" name="图片 2" descr="6T-SRAM"/>
          <p:cNvPicPr>
            <a:picLocks noChangeAspect="1"/>
          </p:cNvPicPr>
          <p:nvPr/>
        </p:nvPicPr>
        <p:blipFill>
          <a:blip r:embed="rId3"/>
          <a:stretch>
            <a:fillRect/>
          </a:stretch>
        </p:blipFill>
        <p:spPr>
          <a:xfrm>
            <a:off x="7607935" y="2277110"/>
            <a:ext cx="2965450" cy="2225040"/>
          </a:xfrm>
          <a:prstGeom prst="rect">
            <a:avLst/>
          </a:prstGeom>
        </p:spPr>
      </p:pic>
      <p:pic>
        <p:nvPicPr>
          <p:cNvPr id="5" name="334E55B0-647D-440b-865C-3EC943EB4CBC-12" descr="wpsoffice"/>
          <p:cNvPicPr>
            <a:picLocks noChangeAspect="1"/>
          </p:cNvPicPr>
          <p:nvPr/>
        </p:nvPicPr>
        <p:blipFill>
          <a:blip r:embed="rId4"/>
          <a:stretch>
            <a:fillRect/>
          </a:stretch>
        </p:blipFill>
        <p:spPr>
          <a:xfrm>
            <a:off x="8832215" y="5012690"/>
            <a:ext cx="366545" cy="252000"/>
          </a:xfrm>
          <a:prstGeom prst="rect">
            <a:avLst/>
          </a:prstGeom>
        </p:spPr>
      </p:pic>
      <p:pic>
        <p:nvPicPr>
          <p:cNvPr id="6" name="334E55B0-647D-440b-865C-3EC943EB4CBC-13" descr="wpsoffice"/>
          <p:cNvPicPr>
            <a:picLocks noChangeAspect="1"/>
          </p:cNvPicPr>
          <p:nvPr/>
        </p:nvPicPr>
        <p:blipFill>
          <a:blip r:embed="rId5"/>
          <a:stretch>
            <a:fillRect/>
          </a:stretch>
        </p:blipFill>
        <p:spPr>
          <a:xfrm>
            <a:off x="9048115" y="5300980"/>
            <a:ext cx="372676" cy="252000"/>
          </a:xfrm>
          <a:prstGeom prst="rect">
            <a:avLst/>
          </a:prstGeom>
        </p:spPr>
      </p:pic>
      <p:pic>
        <p:nvPicPr>
          <p:cNvPr id="7" name="334E55B0-647D-440b-865C-3EC943EB4CBC-14" descr="wpsoffice"/>
          <p:cNvPicPr>
            <a:picLocks noChangeAspect="1"/>
          </p:cNvPicPr>
          <p:nvPr/>
        </p:nvPicPr>
        <p:blipFill>
          <a:blip r:embed="rId6"/>
          <a:stretch>
            <a:fillRect/>
          </a:stretch>
        </p:blipFill>
        <p:spPr>
          <a:xfrm>
            <a:off x="8832215" y="5588635"/>
            <a:ext cx="210764" cy="252000"/>
          </a:xfrm>
          <a:prstGeom prst="rect">
            <a:avLst/>
          </a:prstGeom>
        </p:spPr>
      </p:pic>
      <p:sp>
        <p:nvSpPr>
          <p:cNvPr id="9" name="文本框 8"/>
          <p:cNvSpPr txBox="1"/>
          <p:nvPr/>
        </p:nvSpPr>
        <p:spPr>
          <a:xfrm>
            <a:off x="6901815" y="4580890"/>
            <a:ext cx="4926965" cy="1660525"/>
          </a:xfrm>
          <a:prstGeom prst="rect">
            <a:avLst/>
          </a:prstGeom>
          <a:noFill/>
        </p:spPr>
        <p:txBody>
          <a:bodyPr wrap="square" rtlCol="0" anchor="t">
            <a:spAutoFit/>
          </a:bodyPr>
          <a:lstStyle/>
          <a:p>
            <a:pPr>
              <a:lnSpc>
                <a:spcPct val="150000"/>
              </a:lnSpc>
            </a:pPr>
            <a:r>
              <a:rPr lang="zh-CN" altLang="en-US" sz="1800">
                <a:sym typeface="+mn-ea"/>
              </a:rPr>
              <a:t>Process variations:</a:t>
            </a:r>
            <a:endParaRPr lang="zh-CN" altLang="en-US" sz="2000"/>
          </a:p>
          <a:p>
            <a:pPr marL="285750" indent="-285750">
              <a:lnSpc>
                <a:spcPct val="100000"/>
              </a:lnSpc>
              <a:buFont typeface="Arial" panose="020B0604020202090204" pitchFamily="34" charset="0"/>
              <a:buChar char="•"/>
            </a:pPr>
            <a:r>
              <a:rPr lang="zh-CN" altLang="en-US" sz="1600">
                <a:sym typeface="+mn-ea"/>
              </a:rPr>
              <a:t>Oxide thickness </a:t>
            </a:r>
            <a:endParaRPr lang="zh-CN" altLang="en-US" sz="1600"/>
          </a:p>
          <a:p>
            <a:pPr marL="285750" indent="-285750">
              <a:lnSpc>
                <a:spcPct val="100000"/>
              </a:lnSpc>
              <a:buFont typeface="Arial" panose="020B0604020202090204" pitchFamily="34" charset="0"/>
              <a:buChar char="•"/>
            </a:pPr>
            <a:r>
              <a:rPr lang="zh-CN" altLang="en-US" sz="1600">
                <a:sym typeface="+mn-ea"/>
              </a:rPr>
              <a:t>Threshold voltage </a:t>
            </a:r>
            <a:endParaRPr lang="zh-CN" altLang="en-US" sz="1600"/>
          </a:p>
          <a:p>
            <a:pPr marL="285750" indent="-285750">
              <a:lnSpc>
                <a:spcPct val="100000"/>
              </a:lnSpc>
              <a:buFont typeface="Arial" panose="020B0604020202090204" pitchFamily="34" charset="0"/>
              <a:buChar char="•"/>
            </a:pPr>
            <a:r>
              <a:rPr lang="zh-CN" altLang="en-US" sz="1600">
                <a:sym typeface="+mn-ea"/>
              </a:rPr>
              <a:t>Carrier mobility </a:t>
            </a:r>
            <a:endParaRPr lang="zh-CN" altLang="en-US" sz="2000"/>
          </a:p>
          <a:p>
            <a:pPr>
              <a:lnSpc>
                <a:spcPct val="150000"/>
              </a:lnSpc>
            </a:pPr>
            <a:r>
              <a:rPr lang="zh-CN" altLang="en-US" sz="1800">
                <a:sym typeface="+mn-ea"/>
              </a:rPr>
              <a:t>Performance metrics: Read/write delay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Budget-Aware Capability Results</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lang="en-US"/>
          </a:p>
        </p:txBody>
      </p:sp>
      <p:sp>
        <p:nvSpPr>
          <p:cNvPr id="2" name="文本框 0"/>
          <p:cNvSpPr txBox="1"/>
          <p:nvPr/>
        </p:nvSpPr>
        <p:spPr>
          <a:xfrm>
            <a:off x="966835" y="6119283"/>
            <a:ext cx="5753100" cy="750783"/>
          </a:xfrm>
          <a:prstGeom prst="rect">
            <a:avLst/>
          </a:prstGeom>
          <a:noFill/>
        </p:spPr>
        <p:txBody>
          <a:bodyPr wrap="square" rtlCol="0">
            <a:spAutoFit/>
          </a:bodyPr>
          <a:lstStyle/>
          <a:p>
            <a:pPr>
              <a:lnSpc>
                <a:spcPct val="125000"/>
              </a:lnSpc>
            </a:pPr>
            <a:r>
              <a:rPr lang="zh-CN" altLang="en-US" sz="1800" dirty="0"/>
              <a:t>Comparison across three budget levels: </a:t>
            </a:r>
          </a:p>
          <a:p>
            <a:pPr>
              <a:lnSpc>
                <a:spcPct val="125000"/>
              </a:lnSpc>
            </a:pPr>
            <a:r>
              <a:rPr lang="zh-CN" altLang="en-US" sz="1800" dirty="0"/>
              <a:t>Low (3,000), Medium (6,000), High (10,000)</a:t>
            </a:r>
          </a:p>
        </p:txBody>
      </p:sp>
      <p:pic>
        <p:nvPicPr>
          <p:cNvPr id="4" name="图片 3"/>
          <p:cNvPicPr>
            <a:picLocks noChangeAspect="1"/>
          </p:cNvPicPr>
          <p:nvPr>
            <p:custDataLst>
              <p:tags r:id="rId1"/>
            </p:custDataLst>
          </p:nvPr>
        </p:nvPicPr>
        <p:blipFill>
          <a:blip r:embed="rId4"/>
          <a:stretch>
            <a:fillRect/>
          </a:stretch>
        </p:blipFill>
        <p:spPr>
          <a:xfrm>
            <a:off x="119380" y="1412875"/>
            <a:ext cx="5277485" cy="4822190"/>
          </a:xfrm>
          <a:prstGeom prst="rect">
            <a:avLst/>
          </a:prstGeom>
        </p:spPr>
      </p:pic>
      <p:sp>
        <p:nvSpPr>
          <p:cNvPr id="5" name="文本框 4"/>
          <p:cNvSpPr txBox="1"/>
          <p:nvPr/>
        </p:nvSpPr>
        <p:spPr>
          <a:xfrm>
            <a:off x="5672455" y="4008756"/>
            <a:ext cx="6519545" cy="2861310"/>
          </a:xfrm>
          <a:prstGeom prst="rect">
            <a:avLst/>
          </a:prstGeom>
          <a:noFill/>
        </p:spPr>
        <p:txBody>
          <a:bodyPr wrap="square" rtlCol="0">
            <a:spAutoFit/>
          </a:bodyPr>
          <a:lstStyle/>
          <a:p>
            <a:pPr>
              <a:lnSpc>
                <a:spcPct val="125000"/>
              </a:lnSpc>
            </a:pPr>
            <a:r>
              <a:rPr lang="zh-CN" altLang="en-US" sz="1800" b="1" dirty="0">
                <a:latin typeface="Arial Bold" panose="020B0604020202090204" charset="0"/>
                <a:cs typeface="Arial Bold" panose="020B0604020202090204" charset="0"/>
              </a:rPr>
              <a:t>Key Insights:</a:t>
            </a:r>
          </a:p>
          <a:p>
            <a:pPr marL="285750" indent="-285750">
              <a:lnSpc>
                <a:spcPct val="125000"/>
              </a:lnSpc>
              <a:buFont typeface="Arial" panose="020B0604020202090204" pitchFamily="34" charset="0"/>
              <a:buChar char="•"/>
            </a:pPr>
            <a:r>
              <a:rPr lang="zh-CN" altLang="en-US" sz="1800" dirty="0"/>
              <a:t>YieldAgent consistently outperforms single-method approaches across all budget levels</a:t>
            </a:r>
          </a:p>
          <a:p>
            <a:pPr marL="285750" indent="-285750">
              <a:lnSpc>
                <a:spcPct val="125000"/>
              </a:lnSpc>
              <a:buFont typeface="Arial" panose="020B0604020202090204" pitchFamily="34" charset="0"/>
              <a:buChar char="•"/>
            </a:pPr>
            <a:r>
              <a:rPr lang="zh-CN" altLang="en-US" sz="1800" dirty="0"/>
              <a:t>Dynamic method combination adapts to available resources</a:t>
            </a:r>
          </a:p>
          <a:p>
            <a:pPr marL="285750" indent="-285750">
              <a:lnSpc>
                <a:spcPct val="125000"/>
              </a:lnSpc>
              <a:buFont typeface="Arial" panose="020B0604020202090204" pitchFamily="34" charset="0"/>
              <a:buChar char="•"/>
            </a:pPr>
            <a:r>
              <a:rPr lang="zh-CN" altLang="en-US" sz="1800" dirty="0"/>
              <a:t>Even at low budget (3,000 simulations), YieldAgent achieves 4.1% error vs. best alternative at 8.6%</a:t>
            </a:r>
          </a:p>
          <a:p>
            <a:pPr marL="285750" indent="-285750">
              <a:lnSpc>
                <a:spcPct val="125000"/>
              </a:lnSpc>
              <a:buFont typeface="Arial" panose="020B0604020202090204" pitchFamily="34" charset="0"/>
              <a:buChar char="•"/>
            </a:pPr>
            <a:r>
              <a:rPr lang="zh-CN" altLang="en-US" sz="1800" dirty="0"/>
              <a:t>Method selection pattern: MNIS+ACS+AOSM for low budget, MNIS+AOSM for higher budgets</a:t>
            </a:r>
          </a:p>
        </p:txBody>
      </p:sp>
      <p:sp>
        <p:nvSpPr>
          <p:cNvPr id="9" name="任意形状 8">
            <a:extLst>
              <a:ext uri="{FF2B5EF4-FFF2-40B4-BE49-F238E27FC236}">
                <a16:creationId xmlns:a16="http://schemas.microsoft.com/office/drawing/2014/main" id="{0355AE47-71D6-813A-5373-5C36B14E85AB}"/>
              </a:ext>
            </a:extLst>
          </p:cNvPr>
          <p:cNvSpPr/>
          <p:nvPr/>
        </p:nvSpPr>
        <p:spPr>
          <a:xfrm>
            <a:off x="6719935" y="1657738"/>
            <a:ext cx="8640" cy="317880"/>
          </a:xfrm>
          <a:custGeom>
            <a:avLst/>
            <a:gdLst/>
            <a:ahLst/>
            <a:cxnLst/>
            <a:rect l="0" t="0" r="r" b="b"/>
            <a:pathLst>
              <a:path w="24" h="883">
                <a:moveTo>
                  <a:pt x="0" y="0"/>
                </a:moveTo>
                <a:lnTo>
                  <a:pt x="24" y="0"/>
                </a:lnTo>
                <a:lnTo>
                  <a:pt x="24" y="883"/>
                </a:lnTo>
                <a:lnTo>
                  <a:pt x="0" y="883"/>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0" name="任意形状 9">
            <a:extLst>
              <a:ext uri="{FF2B5EF4-FFF2-40B4-BE49-F238E27FC236}">
                <a16:creationId xmlns:a16="http://schemas.microsoft.com/office/drawing/2014/main" id="{A750FD1D-2D96-E327-6D09-163FC23C9232}"/>
              </a:ext>
            </a:extLst>
          </p:cNvPr>
          <p:cNvSpPr/>
          <p:nvPr/>
        </p:nvSpPr>
        <p:spPr>
          <a:xfrm>
            <a:off x="6719935" y="1975258"/>
            <a:ext cx="8640" cy="309600"/>
          </a:xfrm>
          <a:custGeom>
            <a:avLst/>
            <a:gdLst/>
            <a:ahLst/>
            <a:cxnLst/>
            <a:rect l="0" t="0" r="r" b="b"/>
            <a:pathLst>
              <a:path w="24" h="860">
                <a:moveTo>
                  <a:pt x="0" y="0"/>
                </a:moveTo>
                <a:lnTo>
                  <a:pt x="24" y="0"/>
                </a:lnTo>
                <a:lnTo>
                  <a:pt x="24" y="860"/>
                </a:lnTo>
                <a:lnTo>
                  <a:pt x="0" y="860"/>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1" name="任意形状 10">
            <a:extLst>
              <a:ext uri="{FF2B5EF4-FFF2-40B4-BE49-F238E27FC236}">
                <a16:creationId xmlns:a16="http://schemas.microsoft.com/office/drawing/2014/main" id="{A6363EA6-8426-5540-6CBB-CFD79820D2FC}"/>
              </a:ext>
            </a:extLst>
          </p:cNvPr>
          <p:cNvSpPr/>
          <p:nvPr/>
        </p:nvSpPr>
        <p:spPr>
          <a:xfrm>
            <a:off x="6719935" y="2284498"/>
            <a:ext cx="8640" cy="309600"/>
          </a:xfrm>
          <a:custGeom>
            <a:avLst/>
            <a:gdLst/>
            <a:ahLst/>
            <a:cxnLst/>
            <a:rect l="0" t="0" r="r" b="b"/>
            <a:pathLst>
              <a:path w="24" h="860">
                <a:moveTo>
                  <a:pt x="0" y="0"/>
                </a:moveTo>
                <a:lnTo>
                  <a:pt x="24" y="0"/>
                </a:lnTo>
                <a:lnTo>
                  <a:pt x="24" y="860"/>
                </a:lnTo>
                <a:lnTo>
                  <a:pt x="0" y="860"/>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2" name="任意形状 11">
            <a:extLst>
              <a:ext uri="{FF2B5EF4-FFF2-40B4-BE49-F238E27FC236}">
                <a16:creationId xmlns:a16="http://schemas.microsoft.com/office/drawing/2014/main" id="{FA16D460-0B99-F471-A657-CEFE531F9AC5}"/>
              </a:ext>
            </a:extLst>
          </p:cNvPr>
          <p:cNvSpPr/>
          <p:nvPr/>
        </p:nvSpPr>
        <p:spPr>
          <a:xfrm>
            <a:off x="6719935" y="2593738"/>
            <a:ext cx="8640" cy="309240"/>
          </a:xfrm>
          <a:custGeom>
            <a:avLst/>
            <a:gdLst/>
            <a:ahLst/>
            <a:cxnLst/>
            <a:rect l="0" t="0" r="r" b="b"/>
            <a:pathLst>
              <a:path w="24" h="859">
                <a:moveTo>
                  <a:pt x="0" y="0"/>
                </a:moveTo>
                <a:lnTo>
                  <a:pt x="24" y="0"/>
                </a:lnTo>
                <a:lnTo>
                  <a:pt x="24" y="859"/>
                </a:lnTo>
                <a:lnTo>
                  <a:pt x="0" y="859"/>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3" name="任意形状 12">
            <a:extLst>
              <a:ext uri="{FF2B5EF4-FFF2-40B4-BE49-F238E27FC236}">
                <a16:creationId xmlns:a16="http://schemas.microsoft.com/office/drawing/2014/main" id="{2EB6E345-DCC0-AD42-7921-3ABAD2D71CCB}"/>
              </a:ext>
            </a:extLst>
          </p:cNvPr>
          <p:cNvSpPr/>
          <p:nvPr/>
        </p:nvSpPr>
        <p:spPr>
          <a:xfrm>
            <a:off x="6719935" y="2902618"/>
            <a:ext cx="8640" cy="309600"/>
          </a:xfrm>
          <a:custGeom>
            <a:avLst/>
            <a:gdLst/>
            <a:ahLst/>
            <a:cxnLst/>
            <a:rect l="0" t="0" r="r" b="b"/>
            <a:pathLst>
              <a:path w="24" h="860">
                <a:moveTo>
                  <a:pt x="0" y="0"/>
                </a:moveTo>
                <a:lnTo>
                  <a:pt x="24" y="0"/>
                </a:lnTo>
                <a:lnTo>
                  <a:pt x="24" y="860"/>
                </a:lnTo>
                <a:lnTo>
                  <a:pt x="0" y="860"/>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4" name="任意形状 13">
            <a:extLst>
              <a:ext uri="{FF2B5EF4-FFF2-40B4-BE49-F238E27FC236}">
                <a16:creationId xmlns:a16="http://schemas.microsoft.com/office/drawing/2014/main" id="{A6C8C414-6C3C-5B7D-FEDF-D0854E17A292}"/>
              </a:ext>
            </a:extLst>
          </p:cNvPr>
          <p:cNvSpPr/>
          <p:nvPr/>
        </p:nvSpPr>
        <p:spPr>
          <a:xfrm>
            <a:off x="6719935" y="3211858"/>
            <a:ext cx="8640" cy="309600"/>
          </a:xfrm>
          <a:custGeom>
            <a:avLst/>
            <a:gdLst/>
            <a:ahLst/>
            <a:cxnLst/>
            <a:rect l="0" t="0" r="r" b="b"/>
            <a:pathLst>
              <a:path w="24" h="860">
                <a:moveTo>
                  <a:pt x="0" y="0"/>
                </a:moveTo>
                <a:lnTo>
                  <a:pt x="24" y="0"/>
                </a:lnTo>
                <a:lnTo>
                  <a:pt x="24" y="860"/>
                </a:lnTo>
                <a:lnTo>
                  <a:pt x="0" y="860"/>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5" name="任意形状 14">
            <a:extLst>
              <a:ext uri="{FF2B5EF4-FFF2-40B4-BE49-F238E27FC236}">
                <a16:creationId xmlns:a16="http://schemas.microsoft.com/office/drawing/2014/main" id="{519A0AD0-3FA5-1FF3-5CDD-093C1CCF3244}"/>
              </a:ext>
            </a:extLst>
          </p:cNvPr>
          <p:cNvSpPr/>
          <p:nvPr/>
        </p:nvSpPr>
        <p:spPr>
          <a:xfrm>
            <a:off x="6719935" y="3521098"/>
            <a:ext cx="8640" cy="309600"/>
          </a:xfrm>
          <a:custGeom>
            <a:avLst/>
            <a:gdLst/>
            <a:ahLst/>
            <a:cxnLst/>
            <a:rect l="0" t="0" r="r" b="b"/>
            <a:pathLst>
              <a:path w="24" h="860">
                <a:moveTo>
                  <a:pt x="0" y="0"/>
                </a:moveTo>
                <a:lnTo>
                  <a:pt x="24" y="0"/>
                </a:lnTo>
                <a:lnTo>
                  <a:pt x="24" y="860"/>
                </a:lnTo>
                <a:lnTo>
                  <a:pt x="0" y="860"/>
                </a:lnTo>
                <a:lnTo>
                  <a:pt x="0" y="0"/>
                </a:lnTo>
                <a:close/>
              </a:path>
            </a:pathLst>
          </a:custGeom>
          <a:solidFill>
            <a:srgbClr val="4DA6FF">
              <a:alpha val="30000"/>
            </a:srgbClr>
          </a:solidFill>
          <a:ln w="0">
            <a:noFill/>
          </a:ln>
        </p:spPr>
        <p:txBody>
          <a:bodyPr lIns="0" tIns="0" rIns="0" bIns="0" anchor="t">
            <a:noAutofit/>
          </a:bodyPr>
          <a:lstStyle/>
          <a:p>
            <a:endParaRPr lang="en-US" sz="2400" b="0" u="none" strike="noStrike">
              <a:solidFill>
                <a:srgbClr val="000000"/>
              </a:solidFill>
              <a:effectLst/>
              <a:uFillTx/>
              <a:latin typeface="Times New Roman"/>
            </a:endParaRPr>
          </a:p>
        </p:txBody>
      </p:sp>
      <p:sp>
        <p:nvSpPr>
          <p:cNvPr id="19" name="任意形状 18">
            <a:extLst>
              <a:ext uri="{FF2B5EF4-FFF2-40B4-BE49-F238E27FC236}">
                <a16:creationId xmlns:a16="http://schemas.microsoft.com/office/drawing/2014/main" id="{F95D33F7-460D-1F82-4E14-6764E6D0D6E0}"/>
              </a:ext>
            </a:extLst>
          </p:cNvPr>
          <p:cNvSpPr/>
          <p:nvPr/>
        </p:nvSpPr>
        <p:spPr>
          <a:xfrm>
            <a:off x="7196575" y="1831116"/>
            <a:ext cx="4111920" cy="2193120"/>
          </a:xfrm>
          <a:custGeom>
            <a:avLst/>
            <a:gdLst/>
            <a:ahLst/>
            <a:cxnLst/>
            <a:rect l="0" t="0" r="r" b="b"/>
            <a:pathLst>
              <a:path w="11422" h="12281">
                <a:moveTo>
                  <a:pt x="0" y="12095"/>
                </a:moveTo>
                <a:lnTo>
                  <a:pt x="0" y="186"/>
                </a:lnTo>
                <a:cubicBezTo>
                  <a:pt x="0" y="173"/>
                  <a:pt x="1" y="161"/>
                  <a:pt x="3" y="149"/>
                </a:cubicBezTo>
                <a:cubicBezTo>
                  <a:pt x="6" y="137"/>
                  <a:pt x="9" y="126"/>
                  <a:pt x="14" y="114"/>
                </a:cubicBezTo>
                <a:cubicBezTo>
                  <a:pt x="19" y="103"/>
                  <a:pt x="24" y="92"/>
                  <a:pt x="31" y="82"/>
                </a:cubicBezTo>
                <a:cubicBezTo>
                  <a:pt x="38" y="72"/>
                  <a:pt x="46" y="63"/>
                  <a:pt x="54" y="54"/>
                </a:cubicBezTo>
                <a:cubicBezTo>
                  <a:pt x="63" y="46"/>
                  <a:pt x="72" y="38"/>
                  <a:pt x="82" y="31"/>
                </a:cubicBezTo>
                <a:cubicBezTo>
                  <a:pt x="93" y="24"/>
                  <a:pt x="103" y="19"/>
                  <a:pt x="115" y="14"/>
                </a:cubicBezTo>
                <a:cubicBezTo>
                  <a:pt x="126" y="9"/>
                  <a:pt x="137" y="6"/>
                  <a:pt x="149" y="3"/>
                </a:cubicBezTo>
                <a:cubicBezTo>
                  <a:pt x="161" y="1"/>
                  <a:pt x="173" y="0"/>
                  <a:pt x="186" y="0"/>
                </a:cubicBezTo>
                <a:lnTo>
                  <a:pt x="11236" y="0"/>
                </a:lnTo>
                <a:cubicBezTo>
                  <a:pt x="11248" y="0"/>
                  <a:pt x="11260" y="1"/>
                  <a:pt x="11272" y="3"/>
                </a:cubicBezTo>
                <a:cubicBezTo>
                  <a:pt x="11284" y="6"/>
                  <a:pt x="11296" y="9"/>
                  <a:pt x="11307" y="14"/>
                </a:cubicBezTo>
                <a:cubicBezTo>
                  <a:pt x="11318" y="19"/>
                  <a:pt x="11329" y="24"/>
                  <a:pt x="11339" y="31"/>
                </a:cubicBezTo>
                <a:cubicBezTo>
                  <a:pt x="11349" y="38"/>
                  <a:pt x="11359" y="46"/>
                  <a:pt x="11367" y="54"/>
                </a:cubicBezTo>
                <a:cubicBezTo>
                  <a:pt x="11376" y="63"/>
                  <a:pt x="11384" y="72"/>
                  <a:pt x="11390" y="82"/>
                </a:cubicBezTo>
                <a:cubicBezTo>
                  <a:pt x="11397" y="92"/>
                  <a:pt x="11403" y="103"/>
                  <a:pt x="11408" y="114"/>
                </a:cubicBezTo>
                <a:cubicBezTo>
                  <a:pt x="11412" y="126"/>
                  <a:pt x="11416" y="137"/>
                  <a:pt x="11418" y="149"/>
                </a:cubicBezTo>
                <a:cubicBezTo>
                  <a:pt x="11420" y="161"/>
                  <a:pt x="11422" y="173"/>
                  <a:pt x="11422" y="186"/>
                </a:cubicBezTo>
                <a:lnTo>
                  <a:pt x="11422" y="12095"/>
                </a:lnTo>
                <a:cubicBezTo>
                  <a:pt x="11422" y="12107"/>
                  <a:pt x="11420" y="12119"/>
                  <a:pt x="11418" y="12131"/>
                </a:cubicBezTo>
                <a:cubicBezTo>
                  <a:pt x="11416" y="12143"/>
                  <a:pt x="11412" y="12155"/>
                  <a:pt x="11408" y="12166"/>
                </a:cubicBezTo>
                <a:cubicBezTo>
                  <a:pt x="11403" y="12177"/>
                  <a:pt x="11397" y="12188"/>
                  <a:pt x="11390" y="12198"/>
                </a:cubicBezTo>
                <a:cubicBezTo>
                  <a:pt x="11384" y="12208"/>
                  <a:pt x="11376" y="12217"/>
                  <a:pt x="11367" y="12226"/>
                </a:cubicBezTo>
                <a:cubicBezTo>
                  <a:pt x="11359" y="12235"/>
                  <a:pt x="11349" y="12242"/>
                  <a:pt x="11339" y="12249"/>
                </a:cubicBezTo>
                <a:cubicBezTo>
                  <a:pt x="11329" y="12256"/>
                  <a:pt x="11318" y="12262"/>
                  <a:pt x="11307" y="12266"/>
                </a:cubicBezTo>
                <a:cubicBezTo>
                  <a:pt x="11296" y="12271"/>
                  <a:pt x="11284" y="12275"/>
                  <a:pt x="11272" y="12277"/>
                </a:cubicBezTo>
                <a:cubicBezTo>
                  <a:pt x="11260" y="12279"/>
                  <a:pt x="11248" y="12281"/>
                  <a:pt x="11236" y="12281"/>
                </a:cubicBezTo>
                <a:lnTo>
                  <a:pt x="186" y="12281"/>
                </a:lnTo>
                <a:cubicBezTo>
                  <a:pt x="173" y="12281"/>
                  <a:pt x="161" y="12279"/>
                  <a:pt x="149" y="12277"/>
                </a:cubicBezTo>
                <a:cubicBezTo>
                  <a:pt x="137" y="12275"/>
                  <a:pt x="126" y="12271"/>
                  <a:pt x="115" y="12266"/>
                </a:cubicBezTo>
                <a:cubicBezTo>
                  <a:pt x="103" y="12262"/>
                  <a:pt x="93" y="12256"/>
                  <a:pt x="82" y="12249"/>
                </a:cubicBezTo>
                <a:cubicBezTo>
                  <a:pt x="72" y="12242"/>
                  <a:pt x="63" y="12235"/>
                  <a:pt x="54" y="12226"/>
                </a:cubicBezTo>
                <a:cubicBezTo>
                  <a:pt x="46" y="12217"/>
                  <a:pt x="38" y="12208"/>
                  <a:pt x="31" y="12198"/>
                </a:cubicBezTo>
                <a:cubicBezTo>
                  <a:pt x="24" y="12188"/>
                  <a:pt x="19" y="12177"/>
                  <a:pt x="14" y="12166"/>
                </a:cubicBezTo>
                <a:cubicBezTo>
                  <a:pt x="9" y="12155"/>
                  <a:pt x="6" y="12143"/>
                  <a:pt x="3" y="12131"/>
                </a:cubicBezTo>
                <a:cubicBezTo>
                  <a:pt x="1" y="12119"/>
                  <a:pt x="0" y="12107"/>
                  <a:pt x="0" y="12095"/>
                </a:cubicBezTo>
                <a:close/>
              </a:path>
            </a:pathLst>
          </a:custGeom>
          <a:solidFill>
            <a:schemeClr val="accent5">
              <a:lumMod val="60000"/>
              <a:lumOff val="40000"/>
              <a:alpha val="30000"/>
            </a:scheme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pic>
        <p:nvPicPr>
          <p:cNvPr id="20" name="图片 19">
            <a:extLst>
              <a:ext uri="{FF2B5EF4-FFF2-40B4-BE49-F238E27FC236}">
                <a16:creationId xmlns:a16="http://schemas.microsoft.com/office/drawing/2014/main" id="{C5484D54-360C-D9F0-D80A-04AE4FA0ED56}"/>
              </a:ext>
            </a:extLst>
          </p:cNvPr>
          <p:cNvPicPr/>
          <p:nvPr/>
        </p:nvPicPr>
        <p:blipFill>
          <a:blip r:embed="rId5"/>
          <a:stretch/>
        </p:blipFill>
        <p:spPr>
          <a:xfrm>
            <a:off x="7330675" y="2056048"/>
            <a:ext cx="3843720" cy="2139120"/>
          </a:xfrm>
          <a:prstGeom prst="rect">
            <a:avLst/>
          </a:prstGeom>
          <a:noFill/>
          <a:ln w="0">
            <a:noFill/>
          </a:ln>
        </p:spPr>
      </p:pic>
      <p:sp>
        <p:nvSpPr>
          <p:cNvPr id="21" name="文本框 20">
            <a:extLst>
              <a:ext uri="{FF2B5EF4-FFF2-40B4-BE49-F238E27FC236}">
                <a16:creationId xmlns:a16="http://schemas.microsoft.com/office/drawing/2014/main" id="{044545BC-C97F-7778-F887-D874DCFE4D26}"/>
              </a:ext>
            </a:extLst>
          </p:cNvPr>
          <p:cNvSpPr txBox="1"/>
          <p:nvPr/>
        </p:nvSpPr>
        <p:spPr>
          <a:xfrm>
            <a:off x="7884757" y="1932937"/>
            <a:ext cx="2923877" cy="276999"/>
          </a:xfrm>
          <a:prstGeom prst="rect">
            <a:avLst/>
          </a:prstGeom>
          <a:noFill/>
          <a:ln w="0">
            <a:noFill/>
          </a:ln>
        </p:spPr>
        <p:txBody>
          <a:bodyPr wrap="none" lIns="0" tIns="0" rIns="0" bIns="0" anchor="t">
            <a:spAutoFit/>
          </a:bodyPr>
          <a:lstStyle/>
          <a:p>
            <a:r>
              <a:rPr lang="en-US" sz="1800" b="1" u="none" strike="noStrike" dirty="0">
                <a:solidFill>
                  <a:srgbClr val="FFFFFF"/>
                </a:solidFill>
                <a:effectLst/>
                <a:uFillTx/>
                <a:latin typeface="+mn-lt"/>
                <a:ea typeface="DejaVuSans"/>
              </a:rPr>
              <a:t>Relative Error Comparison</a:t>
            </a:r>
            <a:endParaRPr lang="en-US" sz="1800" b="0" u="none" strike="noStrike" dirty="0">
              <a:solidFill>
                <a:srgbClr val="000000"/>
              </a:solidFill>
              <a:effectLst/>
              <a:uFillTx/>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a:stretch>
            <a:fillRect/>
          </a:stretch>
        </p:blipFill>
        <p:spPr>
          <a:xfrm>
            <a:off x="4561840" y="1412875"/>
            <a:ext cx="7630160" cy="4854575"/>
          </a:xfrm>
          <a:prstGeom prst="rect">
            <a:avLst/>
          </a:prstGeom>
        </p:spPr>
      </p:pic>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Precision-Aware Capability Results</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lang="en-US"/>
          </a:p>
        </p:txBody>
      </p:sp>
      <p:sp>
        <p:nvSpPr>
          <p:cNvPr id="5" name="文本框 4"/>
          <p:cNvSpPr txBox="1"/>
          <p:nvPr/>
        </p:nvSpPr>
        <p:spPr>
          <a:xfrm>
            <a:off x="47625" y="1343660"/>
            <a:ext cx="4756150" cy="4592320"/>
          </a:xfrm>
          <a:prstGeom prst="rect">
            <a:avLst/>
          </a:prstGeom>
          <a:noFill/>
        </p:spPr>
        <p:txBody>
          <a:bodyPr wrap="square" rtlCol="0">
            <a:spAutoFit/>
          </a:bodyPr>
          <a:lstStyle/>
          <a:p>
            <a:pPr>
              <a:lnSpc>
                <a:spcPct val="125000"/>
              </a:lnSpc>
            </a:pPr>
            <a:r>
              <a:rPr lang="zh-CN" altLang="en-US" sz="1800" b="1">
                <a:latin typeface="Arial Bold" panose="020B0604020202090204" charset="0"/>
                <a:cs typeface="Arial Bold" panose="020B0604020202090204" charset="0"/>
              </a:rPr>
              <a:t>Performance Highlights:</a:t>
            </a:r>
          </a:p>
          <a:p>
            <a:pPr marL="285750" indent="-285750">
              <a:lnSpc>
                <a:spcPct val="125000"/>
              </a:lnSpc>
              <a:buFont typeface="Arial" panose="020B0604020202090204" pitchFamily="34" charset="0"/>
              <a:buChar char="•"/>
            </a:pPr>
            <a:r>
              <a:rPr lang="zh-CN" altLang="en-US" sz="1800"/>
              <a:t>For ε=0.1: 2.7% error with 5,550 </a:t>
            </a:r>
            <a:r>
              <a:rPr lang="en-US" altLang="zh-CN" sz="1800"/>
              <a:t>#Sim</a:t>
            </a:r>
            <a:endParaRPr lang="zh-CN" altLang="en-US" sz="1800"/>
          </a:p>
          <a:p>
            <a:pPr marL="0" indent="0">
              <a:lnSpc>
                <a:spcPct val="125000"/>
              </a:lnSpc>
              <a:buFont typeface="Arial" panose="020B0604020202090204" pitchFamily="34" charset="0"/>
              <a:buNone/>
            </a:pPr>
            <a:r>
              <a:rPr lang="zh-CN" altLang="en-US" sz="1800"/>
              <a:t> (HSCS needs 16,100 simulations for similar accuracy)</a:t>
            </a:r>
          </a:p>
          <a:p>
            <a:pPr marL="285750" indent="-285750">
              <a:lnSpc>
                <a:spcPct val="125000"/>
              </a:lnSpc>
              <a:buFont typeface="Arial" panose="020B0604020202090204" pitchFamily="34" charset="0"/>
              <a:buChar char="•"/>
            </a:pPr>
            <a:r>
              <a:rPr lang="zh-CN" altLang="en-US" sz="1800"/>
              <a:t>For ε=0.05: 1.0% error with 8,760 </a:t>
            </a:r>
            <a:r>
              <a:rPr lang="en-US" altLang="zh-CN" sz="1800"/>
              <a:t>#Sim</a:t>
            </a:r>
            <a:r>
              <a:rPr lang="zh-CN" altLang="en-US" sz="1800"/>
              <a:t> (2.37× reduction from HSCS)</a:t>
            </a:r>
          </a:p>
          <a:p>
            <a:pPr marL="285750" indent="-285750">
              <a:lnSpc>
                <a:spcPct val="125000"/>
              </a:lnSpc>
              <a:buFont typeface="Arial" panose="020B0604020202090204" pitchFamily="34" charset="0"/>
              <a:buChar char="•"/>
            </a:pPr>
            <a:r>
              <a:rPr lang="zh-CN" altLang="en-US" sz="1800"/>
              <a:t>For ε=0.01: 0.4% error with 15,600 </a:t>
            </a:r>
            <a:r>
              <a:rPr lang="en-US" altLang="zh-CN" sz="1800"/>
              <a:t>#Sim</a:t>
            </a:r>
            <a:endParaRPr lang="zh-CN" altLang="en-US" sz="1800"/>
          </a:p>
          <a:p>
            <a:pPr>
              <a:lnSpc>
                <a:spcPct val="125000"/>
              </a:lnSpc>
            </a:pPr>
            <a:r>
              <a:rPr lang="zh-CN" altLang="en-US" sz="1800"/>
              <a:t>  (Superior accuracy with 1.5× fewer simulations than MNIS)</a:t>
            </a:r>
          </a:p>
          <a:p>
            <a:pPr>
              <a:lnSpc>
                <a:spcPct val="125000"/>
              </a:lnSpc>
            </a:pPr>
            <a:r>
              <a:rPr lang="zh-CN" altLang="en-US" sz="1800" b="1">
                <a:latin typeface="Arial Bold" panose="020B0604020202090204" charset="0"/>
                <a:cs typeface="Arial Bold" panose="020B0604020202090204" charset="0"/>
              </a:rPr>
              <a:t>Method Selection Evolution:</a:t>
            </a:r>
          </a:p>
          <a:p>
            <a:pPr>
              <a:lnSpc>
                <a:spcPct val="125000"/>
              </a:lnSpc>
            </a:pPr>
            <a:r>
              <a:rPr lang="zh-CN" altLang="en-US" sz="1800"/>
              <a:t>As precision requirements increase, YieldAgent shifts from</a:t>
            </a:r>
            <a:r>
              <a:rPr lang="en-US" altLang="zh-CN" sz="1800"/>
              <a:t> </a:t>
            </a:r>
            <a:r>
              <a:rPr lang="zh-CN" altLang="en-US" sz="1800"/>
              <a:t>ACS+MNIS (ε=0.1) to ACS+HSCS (ε=0.01)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6094730" y="2132965"/>
            <a:ext cx="5885180" cy="3587115"/>
          </a:xfrm>
          <a:prstGeom prst="rect">
            <a:avLst/>
          </a:prstGeom>
        </p:spPr>
      </p:pic>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dirty="0"/>
              <a:t>Topology-Aware Capability Results</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lang="en-US"/>
          </a:p>
        </p:txBody>
      </p:sp>
      <p:sp>
        <p:nvSpPr>
          <p:cNvPr id="22" name="任意形状 21">
            <a:extLst>
              <a:ext uri="{FF2B5EF4-FFF2-40B4-BE49-F238E27FC236}">
                <a16:creationId xmlns:a16="http://schemas.microsoft.com/office/drawing/2014/main" id="{5AFAF080-9231-91F5-38EC-8C11A62F27C2}"/>
              </a:ext>
            </a:extLst>
          </p:cNvPr>
          <p:cNvSpPr/>
          <p:nvPr/>
        </p:nvSpPr>
        <p:spPr>
          <a:xfrm>
            <a:off x="339332" y="2014566"/>
            <a:ext cx="4711639" cy="3863720"/>
          </a:xfrm>
          <a:custGeom>
            <a:avLst/>
            <a:gdLst/>
            <a:ahLst/>
            <a:cxnLst/>
            <a:rect l="0" t="0" r="r" b="b"/>
            <a:pathLst>
              <a:path w="8334" h="9124">
                <a:moveTo>
                  <a:pt x="0" y="8950"/>
                </a:moveTo>
                <a:lnTo>
                  <a:pt x="0" y="174"/>
                </a:lnTo>
                <a:cubicBezTo>
                  <a:pt x="0" y="163"/>
                  <a:pt x="1" y="151"/>
                  <a:pt x="3" y="140"/>
                </a:cubicBezTo>
                <a:cubicBezTo>
                  <a:pt x="5" y="129"/>
                  <a:pt x="9" y="118"/>
                  <a:pt x="13" y="108"/>
                </a:cubicBezTo>
                <a:cubicBezTo>
                  <a:pt x="17" y="97"/>
                  <a:pt x="23" y="87"/>
                  <a:pt x="29" y="77"/>
                </a:cubicBezTo>
                <a:cubicBezTo>
                  <a:pt x="35" y="68"/>
                  <a:pt x="43" y="59"/>
                  <a:pt x="51" y="51"/>
                </a:cubicBezTo>
                <a:cubicBezTo>
                  <a:pt x="59" y="43"/>
                  <a:pt x="68" y="36"/>
                  <a:pt x="77" y="29"/>
                </a:cubicBezTo>
                <a:cubicBezTo>
                  <a:pt x="87" y="23"/>
                  <a:pt x="97" y="18"/>
                  <a:pt x="107" y="13"/>
                </a:cubicBezTo>
                <a:cubicBezTo>
                  <a:pt x="118" y="9"/>
                  <a:pt x="129" y="6"/>
                  <a:pt x="140" y="3"/>
                </a:cubicBezTo>
                <a:cubicBezTo>
                  <a:pt x="151" y="1"/>
                  <a:pt x="162" y="0"/>
                  <a:pt x="174" y="0"/>
                </a:cubicBezTo>
                <a:lnTo>
                  <a:pt x="8160" y="0"/>
                </a:lnTo>
                <a:cubicBezTo>
                  <a:pt x="8172" y="0"/>
                  <a:pt x="8183" y="1"/>
                  <a:pt x="8194" y="3"/>
                </a:cubicBezTo>
                <a:cubicBezTo>
                  <a:pt x="8205" y="6"/>
                  <a:pt x="8216" y="9"/>
                  <a:pt x="8227" y="13"/>
                </a:cubicBezTo>
                <a:cubicBezTo>
                  <a:pt x="8237" y="18"/>
                  <a:pt x="8247" y="23"/>
                  <a:pt x="8257" y="29"/>
                </a:cubicBezTo>
                <a:cubicBezTo>
                  <a:pt x="8266" y="36"/>
                  <a:pt x="8275" y="43"/>
                  <a:pt x="8283" y="51"/>
                </a:cubicBezTo>
                <a:cubicBezTo>
                  <a:pt x="8291" y="59"/>
                  <a:pt x="8299" y="68"/>
                  <a:pt x="8305" y="77"/>
                </a:cubicBezTo>
                <a:cubicBezTo>
                  <a:pt x="8311" y="87"/>
                  <a:pt x="8317" y="97"/>
                  <a:pt x="8321" y="108"/>
                </a:cubicBezTo>
                <a:cubicBezTo>
                  <a:pt x="8325" y="118"/>
                  <a:pt x="8329" y="129"/>
                  <a:pt x="8331" y="140"/>
                </a:cubicBezTo>
                <a:cubicBezTo>
                  <a:pt x="8333" y="151"/>
                  <a:pt x="8334" y="163"/>
                  <a:pt x="8334" y="174"/>
                </a:cubicBezTo>
                <a:lnTo>
                  <a:pt x="8334" y="8950"/>
                </a:lnTo>
                <a:cubicBezTo>
                  <a:pt x="8334" y="8961"/>
                  <a:pt x="8333" y="8973"/>
                  <a:pt x="8331" y="8984"/>
                </a:cubicBezTo>
                <a:cubicBezTo>
                  <a:pt x="8329" y="8995"/>
                  <a:pt x="8325" y="9006"/>
                  <a:pt x="8321" y="9016"/>
                </a:cubicBezTo>
                <a:cubicBezTo>
                  <a:pt x="8317" y="9027"/>
                  <a:pt x="8311" y="9037"/>
                  <a:pt x="8305" y="9046"/>
                </a:cubicBezTo>
                <a:cubicBezTo>
                  <a:pt x="8299" y="9056"/>
                  <a:pt x="8291" y="9065"/>
                  <a:pt x="8283" y="9073"/>
                </a:cubicBezTo>
                <a:cubicBezTo>
                  <a:pt x="8275" y="9081"/>
                  <a:pt x="8266" y="9088"/>
                  <a:pt x="8257" y="9095"/>
                </a:cubicBezTo>
                <a:cubicBezTo>
                  <a:pt x="8247" y="9101"/>
                  <a:pt x="8237" y="9106"/>
                  <a:pt x="8227" y="9111"/>
                </a:cubicBezTo>
                <a:cubicBezTo>
                  <a:pt x="8216" y="9115"/>
                  <a:pt x="8205" y="9118"/>
                  <a:pt x="8194" y="9120"/>
                </a:cubicBezTo>
                <a:cubicBezTo>
                  <a:pt x="8183" y="9123"/>
                  <a:pt x="8172" y="9124"/>
                  <a:pt x="8160" y="9124"/>
                </a:cubicBezTo>
                <a:lnTo>
                  <a:pt x="174" y="9124"/>
                </a:lnTo>
                <a:cubicBezTo>
                  <a:pt x="162" y="9124"/>
                  <a:pt x="151" y="9123"/>
                  <a:pt x="140" y="9120"/>
                </a:cubicBezTo>
                <a:cubicBezTo>
                  <a:pt x="129" y="9118"/>
                  <a:pt x="118" y="9115"/>
                  <a:pt x="107" y="9111"/>
                </a:cubicBezTo>
                <a:cubicBezTo>
                  <a:pt x="97" y="9106"/>
                  <a:pt x="87" y="9101"/>
                  <a:pt x="77" y="9095"/>
                </a:cubicBezTo>
                <a:cubicBezTo>
                  <a:pt x="68" y="9088"/>
                  <a:pt x="59" y="9081"/>
                  <a:pt x="51" y="9073"/>
                </a:cubicBezTo>
                <a:cubicBezTo>
                  <a:pt x="43" y="9065"/>
                  <a:pt x="35" y="9056"/>
                  <a:pt x="29" y="9046"/>
                </a:cubicBezTo>
                <a:cubicBezTo>
                  <a:pt x="23" y="9037"/>
                  <a:pt x="17" y="9027"/>
                  <a:pt x="13" y="9016"/>
                </a:cubicBezTo>
                <a:cubicBezTo>
                  <a:pt x="9" y="9006"/>
                  <a:pt x="5" y="8995"/>
                  <a:pt x="3" y="8984"/>
                </a:cubicBezTo>
                <a:cubicBezTo>
                  <a:pt x="1" y="8973"/>
                  <a:pt x="0" y="8961"/>
                  <a:pt x="0" y="8950"/>
                </a:cubicBezTo>
                <a:close/>
              </a:path>
            </a:pathLst>
          </a:custGeom>
          <a:solidFill>
            <a:schemeClr val="accent5">
              <a:lumMod val="60000"/>
              <a:lumOff val="40000"/>
              <a:alpha val="30000"/>
            </a:schemeClr>
          </a:solidFill>
          <a:ln w="0">
            <a:noFill/>
          </a:ln>
        </p:spPr>
        <p:txBody>
          <a:bodyPr lIns="0" tIns="0" rIns="0" bIns="0" anchor="t">
            <a:noAutofit/>
          </a:bodyPr>
          <a:lstStyle/>
          <a:p>
            <a:pPr>
              <a:buClrTx/>
              <a:buFontTx/>
              <a:buNone/>
            </a:pPr>
            <a:endParaRPr lang="en-US" sz="4800" kern="1200">
              <a:solidFill>
                <a:srgbClr val="FFFFFF"/>
              </a:solidFill>
              <a:latin typeface="+mn-lt"/>
            </a:endParaRPr>
          </a:p>
        </p:txBody>
      </p:sp>
      <p:pic>
        <p:nvPicPr>
          <p:cNvPr id="24" name="图片 23">
            <a:extLst>
              <a:ext uri="{FF2B5EF4-FFF2-40B4-BE49-F238E27FC236}">
                <a16:creationId xmlns:a16="http://schemas.microsoft.com/office/drawing/2014/main" id="{7FA45EEB-1802-73D8-F9F2-6CEC297D7794}"/>
              </a:ext>
            </a:extLst>
          </p:cNvPr>
          <p:cNvPicPr/>
          <p:nvPr/>
        </p:nvPicPr>
        <p:blipFill>
          <a:blip r:embed="rId5"/>
          <a:stretch/>
        </p:blipFill>
        <p:spPr>
          <a:xfrm>
            <a:off x="732874" y="2189827"/>
            <a:ext cx="200160" cy="200160"/>
          </a:xfrm>
          <a:prstGeom prst="rect">
            <a:avLst/>
          </a:prstGeom>
          <a:noFill/>
          <a:ln w="0">
            <a:noFill/>
          </a:ln>
        </p:spPr>
      </p:pic>
      <p:pic>
        <p:nvPicPr>
          <p:cNvPr id="25" name="图片 24">
            <a:extLst>
              <a:ext uri="{FF2B5EF4-FFF2-40B4-BE49-F238E27FC236}">
                <a16:creationId xmlns:a16="http://schemas.microsoft.com/office/drawing/2014/main" id="{DE3DA289-28F2-F2F1-C39B-E1FBB36B25B8}"/>
              </a:ext>
            </a:extLst>
          </p:cNvPr>
          <p:cNvPicPr/>
          <p:nvPr/>
        </p:nvPicPr>
        <p:blipFill>
          <a:blip r:embed="rId6"/>
          <a:stretch/>
        </p:blipFill>
        <p:spPr>
          <a:xfrm>
            <a:off x="732874" y="2786812"/>
            <a:ext cx="133200" cy="133200"/>
          </a:xfrm>
          <a:prstGeom prst="rect">
            <a:avLst/>
          </a:prstGeom>
          <a:noFill/>
          <a:ln w="0">
            <a:noFill/>
          </a:ln>
        </p:spPr>
      </p:pic>
      <p:sp>
        <p:nvSpPr>
          <p:cNvPr id="26" name="文本框 25">
            <a:extLst>
              <a:ext uri="{FF2B5EF4-FFF2-40B4-BE49-F238E27FC236}">
                <a16:creationId xmlns:a16="http://schemas.microsoft.com/office/drawing/2014/main" id="{5BA8B87E-3059-A999-BF99-68CF166A6FF4}"/>
              </a:ext>
            </a:extLst>
          </p:cNvPr>
          <p:cNvSpPr txBox="1"/>
          <p:nvPr/>
        </p:nvSpPr>
        <p:spPr>
          <a:xfrm>
            <a:off x="1033834" y="2040120"/>
            <a:ext cx="2571217" cy="492443"/>
          </a:xfrm>
          <a:prstGeom prst="rect">
            <a:avLst/>
          </a:prstGeom>
          <a:noFill/>
          <a:ln w="0">
            <a:noFill/>
          </a:ln>
        </p:spPr>
        <p:txBody>
          <a:bodyPr wrap="none" lIns="0" tIns="0" rIns="0" bIns="0" anchor="t">
            <a:spAutoFit/>
          </a:bodyPr>
          <a:lstStyle/>
          <a:p>
            <a:pPr>
              <a:buClrTx/>
              <a:buFontTx/>
              <a:buNone/>
            </a:pPr>
            <a:r>
              <a:rPr lang="en-US" sz="3200" b="1" kern="1200">
                <a:solidFill>
                  <a:srgbClr val="FFFFFF"/>
                </a:solidFill>
                <a:latin typeface="+mn-lt"/>
                <a:ea typeface="DejaVuSans"/>
              </a:rPr>
              <a:t>Key Findings</a:t>
            </a:r>
            <a:endParaRPr lang="en-US" sz="3200" kern="1200">
              <a:latin typeface="+mn-lt"/>
            </a:endParaRPr>
          </a:p>
        </p:txBody>
      </p:sp>
      <p:sp>
        <p:nvSpPr>
          <p:cNvPr id="27" name="文本框 26">
            <a:extLst>
              <a:ext uri="{FF2B5EF4-FFF2-40B4-BE49-F238E27FC236}">
                <a16:creationId xmlns:a16="http://schemas.microsoft.com/office/drawing/2014/main" id="{D08E5E09-0CB1-0828-5431-51FA544FE7BD}"/>
              </a:ext>
            </a:extLst>
          </p:cNvPr>
          <p:cNvSpPr txBox="1"/>
          <p:nvPr/>
        </p:nvSpPr>
        <p:spPr>
          <a:xfrm>
            <a:off x="933394" y="2641065"/>
            <a:ext cx="3590727" cy="307777"/>
          </a:xfrm>
          <a:prstGeom prst="rect">
            <a:avLst/>
          </a:prstGeom>
          <a:noFill/>
          <a:ln w="0">
            <a:noFill/>
          </a:ln>
        </p:spPr>
        <p:txBody>
          <a:bodyPr wrap="none" lIns="0" tIns="0" rIns="0" bIns="0" anchor="t">
            <a:spAutoFit/>
          </a:bodyPr>
          <a:lstStyle/>
          <a:p>
            <a:pPr>
              <a:buClrTx/>
              <a:buFontTx/>
              <a:buNone/>
            </a:pPr>
            <a:r>
              <a:rPr lang="en-US" sz="2000" kern="1200">
                <a:solidFill>
                  <a:srgbClr val="FFFFFF"/>
                </a:solidFill>
                <a:latin typeface="+mn-lt"/>
                <a:ea typeface="DejaVuSans"/>
              </a:rPr>
              <a:t>Adaptation across </a:t>
            </a:r>
            <a:r>
              <a:rPr lang="en-US" sz="2000" b="1" kern="1200">
                <a:solidFill>
                  <a:srgbClr val="FF6600"/>
                </a:solidFill>
                <a:latin typeface="+mn-lt"/>
                <a:ea typeface="DejaVuSans"/>
              </a:rPr>
              <a:t>TSMC 12nm</a:t>
            </a:r>
            <a:endParaRPr lang="en-US" sz="2000" kern="1200">
              <a:latin typeface="+mn-lt"/>
            </a:endParaRPr>
          </a:p>
        </p:txBody>
      </p:sp>
      <p:pic>
        <p:nvPicPr>
          <p:cNvPr id="28" name="图片 27">
            <a:extLst>
              <a:ext uri="{FF2B5EF4-FFF2-40B4-BE49-F238E27FC236}">
                <a16:creationId xmlns:a16="http://schemas.microsoft.com/office/drawing/2014/main" id="{1360504E-598A-372C-4BB4-7E3C24E6A93C}"/>
              </a:ext>
            </a:extLst>
          </p:cNvPr>
          <p:cNvPicPr/>
          <p:nvPr/>
        </p:nvPicPr>
        <p:blipFill>
          <a:blip r:embed="rId6"/>
          <a:stretch/>
        </p:blipFill>
        <p:spPr>
          <a:xfrm>
            <a:off x="732874" y="3506826"/>
            <a:ext cx="133200" cy="133200"/>
          </a:xfrm>
          <a:prstGeom prst="rect">
            <a:avLst/>
          </a:prstGeom>
          <a:noFill/>
          <a:ln w="0">
            <a:noFill/>
          </a:ln>
        </p:spPr>
      </p:pic>
      <p:sp>
        <p:nvSpPr>
          <p:cNvPr id="29" name="文本框 28">
            <a:extLst>
              <a:ext uri="{FF2B5EF4-FFF2-40B4-BE49-F238E27FC236}">
                <a16:creationId xmlns:a16="http://schemas.microsoft.com/office/drawing/2014/main" id="{9C637744-00FD-10B0-2C97-1B3F472666E7}"/>
              </a:ext>
            </a:extLst>
          </p:cNvPr>
          <p:cNvSpPr txBox="1"/>
          <p:nvPr/>
        </p:nvSpPr>
        <p:spPr>
          <a:xfrm>
            <a:off x="933394" y="2885129"/>
            <a:ext cx="3961021" cy="307777"/>
          </a:xfrm>
          <a:prstGeom prst="rect">
            <a:avLst/>
          </a:prstGeom>
          <a:noFill/>
          <a:ln w="0">
            <a:noFill/>
          </a:ln>
        </p:spPr>
        <p:txBody>
          <a:bodyPr wrap="none" lIns="0" tIns="0" rIns="0" bIns="0" anchor="t">
            <a:spAutoFit/>
          </a:bodyPr>
          <a:lstStyle/>
          <a:p>
            <a:pPr>
              <a:buClrTx/>
              <a:buFontTx/>
              <a:buNone/>
            </a:pPr>
            <a:r>
              <a:rPr lang="en-US" sz="2000" kern="1200" dirty="0">
                <a:solidFill>
                  <a:srgbClr val="FFFFFF"/>
                </a:solidFill>
                <a:latin typeface="+mn-lt"/>
                <a:ea typeface="DejaVuSans"/>
              </a:rPr>
              <a:t>and </a:t>
            </a:r>
            <a:r>
              <a:rPr lang="en-US" sz="2000" b="1" kern="1200" dirty="0">
                <a:solidFill>
                  <a:srgbClr val="FF6600"/>
                </a:solidFill>
                <a:latin typeface="+mn-lt"/>
                <a:ea typeface="DejaVuSans"/>
              </a:rPr>
              <a:t>SMIC 40nm</a:t>
            </a:r>
            <a:r>
              <a:rPr lang="en-US" sz="2000" kern="1200" dirty="0">
                <a:solidFill>
                  <a:srgbClr val="FFFFFF"/>
                </a:solidFill>
                <a:latin typeface="+mn-lt"/>
                <a:ea typeface="DejaVuSans"/>
              </a:rPr>
              <a:t> technology nodes</a:t>
            </a:r>
            <a:endParaRPr lang="en-US" sz="2000" kern="1200" dirty="0">
              <a:latin typeface="+mn-lt"/>
            </a:endParaRPr>
          </a:p>
        </p:txBody>
      </p:sp>
      <p:sp>
        <p:nvSpPr>
          <p:cNvPr id="30" name="文本框 29">
            <a:extLst>
              <a:ext uri="{FF2B5EF4-FFF2-40B4-BE49-F238E27FC236}">
                <a16:creationId xmlns:a16="http://schemas.microsoft.com/office/drawing/2014/main" id="{ABF74584-AE1E-94C0-8789-F52A948202D2}"/>
              </a:ext>
            </a:extLst>
          </p:cNvPr>
          <p:cNvSpPr txBox="1"/>
          <p:nvPr/>
        </p:nvSpPr>
        <p:spPr>
          <a:xfrm>
            <a:off x="933394" y="3360719"/>
            <a:ext cx="3776675" cy="307777"/>
          </a:xfrm>
          <a:prstGeom prst="rect">
            <a:avLst/>
          </a:prstGeom>
          <a:noFill/>
          <a:ln w="0">
            <a:noFill/>
          </a:ln>
        </p:spPr>
        <p:txBody>
          <a:bodyPr wrap="none" lIns="0" tIns="0" rIns="0" bIns="0" anchor="t">
            <a:spAutoFit/>
          </a:bodyPr>
          <a:lstStyle/>
          <a:p>
            <a:pPr>
              <a:buClrTx/>
              <a:buFontTx/>
              <a:buNone/>
            </a:pPr>
            <a:r>
              <a:rPr lang="en-US" sz="2000" kern="1200">
                <a:solidFill>
                  <a:srgbClr val="FFFFFF"/>
                </a:solidFill>
                <a:latin typeface="+mn-lt"/>
                <a:ea typeface="DejaVuSans"/>
              </a:rPr>
              <a:t>Dynamic method selection based</a:t>
            </a:r>
            <a:endParaRPr lang="en-US" sz="2000" kern="1200">
              <a:latin typeface="+mn-lt"/>
            </a:endParaRPr>
          </a:p>
        </p:txBody>
      </p:sp>
      <p:sp>
        <p:nvSpPr>
          <p:cNvPr id="31" name="文本框 30">
            <a:extLst>
              <a:ext uri="{FF2B5EF4-FFF2-40B4-BE49-F238E27FC236}">
                <a16:creationId xmlns:a16="http://schemas.microsoft.com/office/drawing/2014/main" id="{B30FF9FF-F3FC-B387-0FA2-6E86027E3456}"/>
              </a:ext>
            </a:extLst>
          </p:cNvPr>
          <p:cNvSpPr txBox="1"/>
          <p:nvPr/>
        </p:nvSpPr>
        <p:spPr>
          <a:xfrm>
            <a:off x="933394" y="3604783"/>
            <a:ext cx="1667123" cy="307777"/>
          </a:xfrm>
          <a:prstGeom prst="rect">
            <a:avLst/>
          </a:prstGeom>
          <a:noFill/>
          <a:ln w="0">
            <a:noFill/>
          </a:ln>
        </p:spPr>
        <p:txBody>
          <a:bodyPr wrap="none" lIns="0" tIns="0" rIns="0" bIns="0" anchor="t">
            <a:spAutoFit/>
          </a:bodyPr>
          <a:lstStyle/>
          <a:p>
            <a:pPr>
              <a:buClrTx/>
              <a:buFontTx/>
              <a:buNone/>
            </a:pPr>
            <a:r>
              <a:rPr lang="en-US" sz="2000" kern="1200" dirty="0">
                <a:solidFill>
                  <a:srgbClr val="FFFFFF"/>
                </a:solidFill>
                <a:latin typeface="+mn-lt"/>
                <a:ea typeface="DejaVuSans"/>
              </a:rPr>
              <a:t>on technology:</a:t>
            </a:r>
            <a:endParaRPr lang="en-US" sz="2000" kern="1200" dirty="0">
              <a:latin typeface="+mn-lt"/>
            </a:endParaRPr>
          </a:p>
        </p:txBody>
      </p:sp>
      <p:sp>
        <p:nvSpPr>
          <p:cNvPr id="32" name="文本框 31">
            <a:extLst>
              <a:ext uri="{FF2B5EF4-FFF2-40B4-BE49-F238E27FC236}">
                <a16:creationId xmlns:a16="http://schemas.microsoft.com/office/drawing/2014/main" id="{209F8150-17E0-5395-7DFB-9D2A237A3898}"/>
              </a:ext>
            </a:extLst>
          </p:cNvPr>
          <p:cNvSpPr txBox="1"/>
          <p:nvPr/>
        </p:nvSpPr>
        <p:spPr>
          <a:xfrm>
            <a:off x="1100434" y="3872263"/>
            <a:ext cx="3121047" cy="307777"/>
          </a:xfrm>
          <a:prstGeom prst="rect">
            <a:avLst/>
          </a:prstGeom>
          <a:noFill/>
          <a:ln w="0">
            <a:noFill/>
          </a:ln>
        </p:spPr>
        <p:txBody>
          <a:bodyPr wrap="none" lIns="0" tIns="0" rIns="0" bIns="0" anchor="t">
            <a:spAutoFit/>
          </a:bodyPr>
          <a:lstStyle/>
          <a:p>
            <a:pPr>
              <a:buClrTx/>
              <a:buFontTx/>
              <a:buNone/>
            </a:pPr>
            <a:r>
              <a:rPr lang="en-US" sz="2000" kern="1200" dirty="0">
                <a:solidFill>
                  <a:srgbClr val="FFFFFF"/>
                </a:solidFill>
                <a:latin typeface="+mn-lt"/>
                <a:ea typeface="DejaVuSans"/>
              </a:rPr>
              <a:t>ACS-MNIS/HSCS for 40nm</a:t>
            </a:r>
            <a:endParaRPr lang="en-US" sz="2000" kern="1200" dirty="0">
              <a:latin typeface="+mn-lt"/>
            </a:endParaRPr>
          </a:p>
        </p:txBody>
      </p:sp>
      <p:pic>
        <p:nvPicPr>
          <p:cNvPr id="33" name="图片 32">
            <a:extLst>
              <a:ext uri="{FF2B5EF4-FFF2-40B4-BE49-F238E27FC236}">
                <a16:creationId xmlns:a16="http://schemas.microsoft.com/office/drawing/2014/main" id="{69D66FAB-D3A0-8A1D-13A0-B0A74825C2A8}"/>
              </a:ext>
            </a:extLst>
          </p:cNvPr>
          <p:cNvPicPr/>
          <p:nvPr/>
        </p:nvPicPr>
        <p:blipFill>
          <a:blip r:embed="rId6"/>
          <a:stretch/>
        </p:blipFill>
        <p:spPr>
          <a:xfrm>
            <a:off x="732874" y="4673070"/>
            <a:ext cx="133200" cy="133200"/>
          </a:xfrm>
          <a:prstGeom prst="rect">
            <a:avLst/>
          </a:prstGeom>
          <a:noFill/>
          <a:ln w="0">
            <a:noFill/>
          </a:ln>
        </p:spPr>
      </p:pic>
      <p:sp>
        <p:nvSpPr>
          <p:cNvPr id="34" name="文本框 33">
            <a:extLst>
              <a:ext uri="{FF2B5EF4-FFF2-40B4-BE49-F238E27FC236}">
                <a16:creationId xmlns:a16="http://schemas.microsoft.com/office/drawing/2014/main" id="{3FD27D20-36BE-4B63-9AFA-FEFBB75CF554}"/>
              </a:ext>
            </a:extLst>
          </p:cNvPr>
          <p:cNvSpPr txBox="1"/>
          <p:nvPr/>
        </p:nvSpPr>
        <p:spPr>
          <a:xfrm>
            <a:off x="1100434" y="4116327"/>
            <a:ext cx="2449388" cy="307777"/>
          </a:xfrm>
          <a:prstGeom prst="rect">
            <a:avLst/>
          </a:prstGeom>
          <a:noFill/>
          <a:ln w="0">
            <a:noFill/>
          </a:ln>
        </p:spPr>
        <p:txBody>
          <a:bodyPr wrap="none" lIns="0" tIns="0" rIns="0" bIns="0" anchor="t">
            <a:spAutoFit/>
          </a:bodyPr>
          <a:lstStyle/>
          <a:p>
            <a:pPr>
              <a:buClrTx/>
              <a:buFontTx/>
              <a:buNone/>
            </a:pPr>
            <a:r>
              <a:rPr lang="en-US" sz="2000" kern="1200" dirty="0">
                <a:solidFill>
                  <a:srgbClr val="FFFFFF"/>
                </a:solidFill>
                <a:latin typeface="+mn-lt"/>
                <a:ea typeface="DejaVuSans"/>
              </a:rPr>
              <a:t>ACS-AOSM for 12nm</a:t>
            </a:r>
            <a:endParaRPr lang="en-US" sz="2000" kern="1200" dirty="0">
              <a:latin typeface="+mn-lt"/>
            </a:endParaRPr>
          </a:p>
        </p:txBody>
      </p:sp>
      <p:sp>
        <p:nvSpPr>
          <p:cNvPr id="35" name="文本框 34">
            <a:extLst>
              <a:ext uri="{FF2B5EF4-FFF2-40B4-BE49-F238E27FC236}">
                <a16:creationId xmlns:a16="http://schemas.microsoft.com/office/drawing/2014/main" id="{85F20B27-4ED2-8458-6322-A13EF6723B38}"/>
              </a:ext>
            </a:extLst>
          </p:cNvPr>
          <p:cNvSpPr txBox="1"/>
          <p:nvPr/>
        </p:nvSpPr>
        <p:spPr>
          <a:xfrm>
            <a:off x="933394" y="4472534"/>
            <a:ext cx="3233257" cy="307777"/>
          </a:xfrm>
          <a:prstGeom prst="rect">
            <a:avLst/>
          </a:prstGeom>
          <a:noFill/>
          <a:ln w="0">
            <a:noFill/>
          </a:ln>
        </p:spPr>
        <p:txBody>
          <a:bodyPr wrap="none" lIns="0" tIns="0" rIns="0" bIns="0" anchor="t">
            <a:spAutoFit/>
          </a:bodyPr>
          <a:lstStyle/>
          <a:p>
            <a:pPr>
              <a:buClrTx/>
              <a:buFontTx/>
              <a:buNone/>
            </a:pPr>
            <a:r>
              <a:rPr lang="en-US" sz="2000" kern="1200" dirty="0">
                <a:solidFill>
                  <a:srgbClr val="FFFFFF"/>
                </a:solidFill>
                <a:latin typeface="+mn-lt"/>
                <a:ea typeface="DejaVuSans"/>
              </a:rPr>
              <a:t>Simulation reduction factors:</a:t>
            </a:r>
            <a:endParaRPr lang="en-US" sz="2000" kern="1200" dirty="0">
              <a:latin typeface="+mn-lt"/>
            </a:endParaRPr>
          </a:p>
        </p:txBody>
      </p:sp>
      <p:pic>
        <p:nvPicPr>
          <p:cNvPr id="36" name="图片 35">
            <a:extLst>
              <a:ext uri="{FF2B5EF4-FFF2-40B4-BE49-F238E27FC236}">
                <a16:creationId xmlns:a16="http://schemas.microsoft.com/office/drawing/2014/main" id="{3C4912E9-CC65-349C-7088-8A68426D4952}"/>
              </a:ext>
            </a:extLst>
          </p:cNvPr>
          <p:cNvPicPr/>
          <p:nvPr/>
        </p:nvPicPr>
        <p:blipFill>
          <a:blip r:embed="rId6"/>
          <a:stretch/>
        </p:blipFill>
        <p:spPr>
          <a:xfrm>
            <a:off x="732874" y="5316530"/>
            <a:ext cx="133200" cy="133200"/>
          </a:xfrm>
          <a:prstGeom prst="rect">
            <a:avLst/>
          </a:prstGeom>
          <a:noFill/>
          <a:ln w="0">
            <a:noFill/>
          </a:ln>
        </p:spPr>
      </p:pic>
      <p:sp>
        <p:nvSpPr>
          <p:cNvPr id="37" name="文本框 36">
            <a:extLst>
              <a:ext uri="{FF2B5EF4-FFF2-40B4-BE49-F238E27FC236}">
                <a16:creationId xmlns:a16="http://schemas.microsoft.com/office/drawing/2014/main" id="{0FC5FA0D-9121-CB50-7B98-27A67B1BF9BA}"/>
              </a:ext>
            </a:extLst>
          </p:cNvPr>
          <p:cNvSpPr txBox="1"/>
          <p:nvPr/>
        </p:nvSpPr>
        <p:spPr>
          <a:xfrm>
            <a:off x="933394" y="4771027"/>
            <a:ext cx="3617978" cy="307777"/>
          </a:xfrm>
          <a:prstGeom prst="rect">
            <a:avLst/>
          </a:prstGeom>
          <a:noFill/>
          <a:ln w="0">
            <a:noFill/>
          </a:ln>
        </p:spPr>
        <p:txBody>
          <a:bodyPr wrap="none" lIns="0" tIns="0" rIns="0" bIns="0" anchor="t">
            <a:spAutoFit/>
          </a:bodyPr>
          <a:lstStyle/>
          <a:p>
            <a:pPr>
              <a:buClrTx/>
              <a:buFontTx/>
              <a:buNone/>
            </a:pPr>
            <a:r>
              <a:rPr lang="en-US" sz="2000" b="1" kern="1200" dirty="0">
                <a:solidFill>
                  <a:srgbClr val="FF6600"/>
                </a:solidFill>
                <a:latin typeface="+mn-lt"/>
                <a:ea typeface="DejaVuSans"/>
              </a:rPr>
              <a:t>5.84×-20×</a:t>
            </a:r>
            <a:r>
              <a:rPr lang="en-US" sz="2000" kern="1200" dirty="0">
                <a:solidFill>
                  <a:srgbClr val="FFFFFF"/>
                </a:solidFill>
                <a:latin typeface="+mn-lt"/>
                <a:ea typeface="DejaVuSans"/>
              </a:rPr>
              <a:t> across conﬁgurations</a:t>
            </a:r>
            <a:endParaRPr lang="en-US" sz="2000" kern="1200" dirty="0">
              <a:latin typeface="+mn-lt"/>
            </a:endParaRPr>
          </a:p>
        </p:txBody>
      </p:sp>
      <p:sp>
        <p:nvSpPr>
          <p:cNvPr id="38" name="文本框 37">
            <a:extLst>
              <a:ext uri="{FF2B5EF4-FFF2-40B4-BE49-F238E27FC236}">
                <a16:creationId xmlns:a16="http://schemas.microsoft.com/office/drawing/2014/main" id="{1AA69601-CA1E-7517-4D09-6F487C876C06}"/>
              </a:ext>
            </a:extLst>
          </p:cNvPr>
          <p:cNvSpPr txBox="1"/>
          <p:nvPr/>
        </p:nvSpPr>
        <p:spPr>
          <a:xfrm>
            <a:off x="933394" y="5170423"/>
            <a:ext cx="3590727" cy="307777"/>
          </a:xfrm>
          <a:prstGeom prst="rect">
            <a:avLst/>
          </a:prstGeom>
          <a:noFill/>
          <a:ln w="0">
            <a:noFill/>
          </a:ln>
        </p:spPr>
        <p:txBody>
          <a:bodyPr wrap="none" lIns="0" tIns="0" rIns="0" bIns="0" anchor="t">
            <a:spAutoFit/>
          </a:bodyPr>
          <a:lstStyle/>
          <a:p>
            <a:pPr>
              <a:buClrTx/>
              <a:buFontTx/>
              <a:buNone/>
            </a:pPr>
            <a:r>
              <a:rPr lang="en-US" sz="2000" kern="1200">
                <a:solidFill>
                  <a:srgbClr val="FFFFFF"/>
                </a:solidFill>
                <a:latin typeface="+mn-lt"/>
                <a:ea typeface="DejaVuSans"/>
              </a:rPr>
              <a:t>Maintained estimation accuracy</a:t>
            </a:r>
            <a:endParaRPr lang="en-US" sz="2000" kern="1200">
              <a:latin typeface="+mn-lt"/>
            </a:endParaRPr>
          </a:p>
        </p:txBody>
      </p:sp>
      <p:sp>
        <p:nvSpPr>
          <p:cNvPr id="39" name="文本框 38">
            <a:extLst>
              <a:ext uri="{FF2B5EF4-FFF2-40B4-BE49-F238E27FC236}">
                <a16:creationId xmlns:a16="http://schemas.microsoft.com/office/drawing/2014/main" id="{C2EF1A49-24B3-85AD-5FCF-B5DB0B58B503}"/>
              </a:ext>
            </a:extLst>
          </p:cNvPr>
          <p:cNvSpPr txBox="1"/>
          <p:nvPr/>
        </p:nvSpPr>
        <p:spPr>
          <a:xfrm>
            <a:off x="933394" y="5414487"/>
            <a:ext cx="3887283" cy="307777"/>
          </a:xfrm>
          <a:prstGeom prst="rect">
            <a:avLst/>
          </a:prstGeom>
          <a:noFill/>
          <a:ln w="0">
            <a:noFill/>
          </a:ln>
        </p:spPr>
        <p:txBody>
          <a:bodyPr wrap="none" lIns="0" tIns="0" rIns="0" bIns="0" anchor="t">
            <a:spAutoFit/>
          </a:bodyPr>
          <a:lstStyle/>
          <a:p>
            <a:pPr>
              <a:buClrTx/>
              <a:buFontTx/>
              <a:buNone/>
            </a:pPr>
            <a:r>
              <a:rPr lang="en-US" sz="2000" kern="1200" dirty="0">
                <a:solidFill>
                  <a:srgbClr val="FFFFFF"/>
                </a:solidFill>
                <a:latin typeface="+mn-lt"/>
                <a:ea typeface="DejaVuSans"/>
              </a:rPr>
              <a:t>with relative errors as low as 0.4%</a:t>
            </a:r>
            <a:endParaRPr lang="en-US" sz="2000" kern="12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txBox="1">
            <a:spLocks noGrp="1"/>
          </p:cNvSpPr>
          <p:nvPr>
            <p:ph type="title"/>
          </p:nvPr>
        </p:nvSpPr>
        <p:spPr>
          <a:xfrm>
            <a:off x="463463" y="18255"/>
            <a:ext cx="1136535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Outline</a:t>
            </a:r>
          </a:p>
        </p:txBody>
      </p:sp>
      <p:sp>
        <p:nvSpPr>
          <p:cNvPr id="111" name="Google Shape;111;p4"/>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lang="en-US"/>
          </a:p>
        </p:txBody>
      </p:sp>
      <p:sp>
        <p:nvSpPr>
          <p:cNvPr id="2" name="文本框 0"/>
          <p:cNvSpPr txBox="1"/>
          <p:nvPr/>
        </p:nvSpPr>
        <p:spPr>
          <a:xfrm>
            <a:off x="1847215" y="1269365"/>
            <a:ext cx="6096000" cy="5600700"/>
          </a:xfrm>
          <a:prstGeom prst="rect">
            <a:avLst/>
          </a:prstGeom>
          <a:noFill/>
        </p:spPr>
        <p:txBody>
          <a:bodyPr wrap="square" rtlCol="0" anchor="t">
            <a:spAutoFit/>
          </a:bodyPr>
          <a:lstStyle/>
          <a:p>
            <a:pPr marL="342900" indent="-342900">
              <a:spcBef>
                <a:spcPts val="1000"/>
              </a:spcBef>
              <a:buClr>
                <a:schemeClr val="bg2">
                  <a:lumMod val="50000"/>
                  <a:lumOff val="50000"/>
                </a:schemeClr>
              </a:buClr>
              <a:buSzPct val="70000"/>
              <a:buFont typeface="Wingdings" panose="05000000000000000000" pitchFamily="2" charset="2"/>
              <a:buChar char="l"/>
            </a:pPr>
            <a:r>
              <a:rPr lang="en-US" sz="2400" b="1">
                <a:latin typeface="Arial Bold" panose="020B0604020202090204" charset="0"/>
                <a:cs typeface="Arial Bold" panose="020B0604020202090204" charset="0"/>
                <a:sym typeface="+mn-ea"/>
              </a:rPr>
              <a:t>Introduction and </a:t>
            </a:r>
            <a:r>
              <a:rPr lang="en-US" altLang="zh-CN" sz="2400" b="1" dirty="0">
                <a:solidFill>
                  <a:srgbClr val="3F3F3F"/>
                </a:solidFill>
                <a:latin typeface="Arial Bold" panose="020B0604020202090204" charset="0"/>
                <a:cs typeface="Arial Bold" panose="020B0604020202090204" charset="0"/>
                <a:sym typeface="+mn-ea"/>
              </a:rPr>
              <a:t>Backgrou</a:t>
            </a:r>
            <a:r>
              <a:rPr lang="en-US" altLang="zh-CN" sz="2400" b="1" dirty="0">
                <a:solidFill>
                  <a:srgbClr val="3F3F3F"/>
                </a:solidFill>
                <a:sym typeface="+mn-ea"/>
              </a:rPr>
              <a:t>nd</a:t>
            </a:r>
          </a:p>
          <a:p>
            <a:pPr marL="342900" indent="-342900">
              <a:spcBef>
                <a:spcPts val="1000"/>
              </a:spcBef>
              <a:buClr>
                <a:schemeClr val="bg2">
                  <a:lumMod val="50000"/>
                  <a:lumOff val="50000"/>
                </a:schemeClr>
              </a:buClr>
              <a:buSzPct val="70000"/>
              <a:buFont typeface="Wingdings" panose="05000000000000000000" pitchFamily="2" charset="2"/>
              <a:buChar char="l"/>
            </a:pPr>
            <a:r>
              <a:rPr lang="en-US" sz="2400" b="1" dirty="0">
                <a:solidFill>
                  <a:schemeClr val="tx1"/>
                </a:solidFill>
                <a:sym typeface="+mn-ea"/>
              </a:rPr>
              <a:t>YieldAgent Methodology</a:t>
            </a:r>
          </a:p>
          <a:p>
            <a:pPr marL="742950" lvl="1" indent="-285750">
              <a:spcBef>
                <a:spcPts val="1000"/>
              </a:spcBef>
              <a:buClr>
                <a:schemeClr val="accent2"/>
              </a:buClr>
              <a:buSzPct val="60000"/>
              <a:buFont typeface="Wingdings" panose="05000000000000000000" pitchFamily="2" charset="2"/>
              <a:buChar char="l"/>
            </a:pPr>
            <a:r>
              <a:rPr lang="en-US" sz="1800" dirty="0">
                <a:solidFill>
                  <a:schemeClr val="tx1"/>
                </a:solidFill>
                <a:sym typeface="+mn-ea"/>
              </a:rPr>
              <a:t>System overview and design principles</a:t>
            </a:r>
          </a:p>
          <a:p>
            <a:pPr marL="742950" lvl="1" indent="-285750">
              <a:spcBef>
                <a:spcPts val="1000"/>
              </a:spcBef>
              <a:buClr>
                <a:schemeClr val="accent2"/>
              </a:buClr>
              <a:buSzPct val="60000"/>
              <a:buFont typeface="Wingdings" panose="05000000000000000000" pitchFamily="2" charset="2"/>
              <a:buChar char="l"/>
            </a:pPr>
            <a:r>
              <a:rPr lang="en-US" sz="1800" dirty="0">
                <a:solidFill>
                  <a:schemeClr val="tx1"/>
                </a:solidFill>
                <a:sym typeface="+mn-ea"/>
              </a:rPr>
              <a:t>Multi-agent architecture</a:t>
            </a:r>
          </a:p>
          <a:p>
            <a:pPr marL="742950" lvl="1" indent="-285750">
              <a:spcBef>
                <a:spcPts val="1000"/>
              </a:spcBef>
              <a:buClr>
                <a:schemeClr val="accent2"/>
              </a:buClr>
              <a:buSzPct val="60000"/>
              <a:buFont typeface="Wingdings" panose="05000000000000000000" pitchFamily="2" charset="2"/>
              <a:buChar char="l"/>
            </a:pPr>
            <a:r>
              <a:rPr lang="en-US" sz="1800" dirty="0">
                <a:solidFill>
                  <a:schemeClr val="tx1"/>
                </a:solidFill>
                <a:sym typeface="+mn-ea"/>
              </a:rPr>
              <a:t>Knowledge integration and method selection</a:t>
            </a:r>
          </a:p>
          <a:p>
            <a:pPr marL="742950" lvl="1" indent="-285750">
              <a:spcBef>
                <a:spcPts val="1000"/>
              </a:spcBef>
              <a:buClr>
                <a:schemeClr val="accent2"/>
              </a:buClr>
              <a:buSzPct val="60000"/>
              <a:buFont typeface="Wingdings" panose="05000000000000000000" pitchFamily="2" charset="2"/>
              <a:buChar char="l"/>
            </a:pPr>
            <a:r>
              <a:rPr lang="en-US" sz="1800" dirty="0">
                <a:solidFill>
                  <a:schemeClr val="tx1"/>
                </a:solidFill>
                <a:sym typeface="+mn-ea"/>
              </a:rPr>
              <a:t>Dynamic hyperparameter optimization</a:t>
            </a:r>
          </a:p>
          <a:p>
            <a:pPr marL="742950" lvl="1" indent="-285750">
              <a:spcBef>
                <a:spcPts val="1000"/>
              </a:spcBef>
              <a:buClr>
                <a:schemeClr val="accent2"/>
              </a:buClr>
              <a:buSzPct val="60000"/>
              <a:buFont typeface="Wingdings" panose="05000000000000000000" pitchFamily="2" charset="2"/>
              <a:buChar char="l"/>
            </a:pPr>
            <a:r>
              <a:rPr lang="en-US" sz="1800" dirty="0">
                <a:solidFill>
                  <a:schemeClr val="tx1"/>
                </a:solidFill>
                <a:sym typeface="+mn-ea"/>
              </a:rPr>
              <a:t>Statistical convergence analysis</a:t>
            </a:r>
          </a:p>
          <a:p>
            <a:pPr marL="742950" lvl="1" indent="-285750">
              <a:spcBef>
                <a:spcPts val="1000"/>
              </a:spcBef>
              <a:buClr>
                <a:schemeClr val="accent2"/>
              </a:buClr>
              <a:buSzPct val="60000"/>
              <a:buFont typeface="Wingdings" panose="05000000000000000000" pitchFamily="2" charset="2"/>
              <a:buChar char="l"/>
            </a:pPr>
            <a:r>
              <a:rPr lang="en-US" sz="1800" dirty="0">
                <a:solidFill>
                  <a:schemeClr val="tx1"/>
                </a:solidFill>
                <a:sym typeface="+mn-ea"/>
              </a:rPr>
              <a:t>Integrated workflow</a:t>
            </a:r>
          </a:p>
          <a:p>
            <a:pPr marL="285750" lvl="0" indent="-285750">
              <a:spcBef>
                <a:spcPts val="1000"/>
              </a:spcBef>
              <a:buClr>
                <a:srgbClr val="4E95D9"/>
              </a:buClr>
              <a:buSzPct val="60000"/>
              <a:buFont typeface="Wingdings" panose="05000000000000000000" pitchFamily="2" charset="2"/>
              <a:buChar char="l"/>
            </a:pPr>
            <a:r>
              <a:rPr lang="en-US" sz="2400" b="1" dirty="0">
                <a:solidFill>
                  <a:schemeClr val="tx1"/>
                </a:solidFill>
                <a:latin typeface="Arial Bold" panose="020B0604020202090204" charset="0"/>
                <a:cs typeface="Arial Bold" panose="020B0604020202090204" charset="0"/>
                <a:sym typeface="+mn-ea"/>
              </a:rPr>
              <a:t>Experiment Results</a:t>
            </a:r>
          </a:p>
          <a:p>
            <a:pPr marL="742950" lvl="1" indent="-285750">
              <a:spcBef>
                <a:spcPts val="1000"/>
              </a:spcBef>
              <a:buClr>
                <a:srgbClr val="E97132"/>
              </a:buClr>
              <a:buSzPct val="60000"/>
              <a:buFont typeface="Wingdings" panose="05000000000000000000" pitchFamily="2" charset="2"/>
              <a:buChar char="l"/>
            </a:pPr>
            <a:r>
              <a:rPr lang="en-US" sz="1800" dirty="0">
                <a:solidFill>
                  <a:schemeClr val="tx1"/>
                </a:solidFill>
              </a:rPr>
              <a:t>Budget-aware capability evaluation</a:t>
            </a:r>
          </a:p>
          <a:p>
            <a:pPr marL="742950" lvl="1" indent="-285750">
              <a:spcBef>
                <a:spcPts val="1000"/>
              </a:spcBef>
              <a:buClr>
                <a:srgbClr val="E97132"/>
              </a:buClr>
              <a:buSzPct val="60000"/>
              <a:buFont typeface="Wingdings" panose="05000000000000000000" pitchFamily="2" charset="2"/>
              <a:buChar char="l"/>
            </a:pPr>
            <a:r>
              <a:rPr lang="en-US" sz="1800" dirty="0">
                <a:solidFill>
                  <a:schemeClr val="tx1"/>
                </a:solidFill>
              </a:rPr>
              <a:t>Precision-aware capability evaluation</a:t>
            </a:r>
          </a:p>
          <a:p>
            <a:pPr marL="742950" lvl="1" indent="-285750">
              <a:spcBef>
                <a:spcPts val="1000"/>
              </a:spcBef>
              <a:buClr>
                <a:srgbClr val="E97132"/>
              </a:buClr>
              <a:buSzPct val="60000"/>
              <a:buFont typeface="Wingdings" panose="05000000000000000000" pitchFamily="2" charset="2"/>
              <a:buChar char="l"/>
            </a:pPr>
            <a:r>
              <a:rPr lang="en-US" sz="1800" dirty="0">
                <a:solidFill>
                  <a:schemeClr val="tx1"/>
                </a:solidFill>
              </a:rPr>
              <a:t>Topology-aware capability evaluation</a:t>
            </a:r>
          </a:p>
          <a:p>
            <a:pPr marL="342900" indent="-342900">
              <a:spcBef>
                <a:spcPts val="1000"/>
              </a:spcBef>
              <a:buClr>
                <a:schemeClr val="bg2">
                  <a:lumMod val="50000"/>
                  <a:lumOff val="50000"/>
                </a:schemeClr>
              </a:buClr>
              <a:buSzPct val="70000"/>
              <a:buFont typeface="Wingdings" panose="05000000000000000000" pitchFamily="2" charset="2"/>
              <a:buChar char="l"/>
            </a:pPr>
            <a:r>
              <a:rPr lang="en-US" altLang="zh-CN" sz="2400" b="1" dirty="0">
                <a:solidFill>
                  <a:schemeClr val="tx1"/>
                </a:solidFill>
                <a:sym typeface="+mn-ea"/>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图片 2" descr="corrected-triangle"/>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4200" y="1409700"/>
            <a:ext cx="6643370" cy="4982845"/>
          </a:xfrm>
          <a:prstGeom prst="rect">
            <a:avLst/>
          </a:prstGeom>
        </p:spPr>
      </p:pic>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Key Contributions</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lang="en-US"/>
          </a:p>
        </p:txBody>
      </p:sp>
      <p:sp>
        <p:nvSpPr>
          <p:cNvPr id="5" name="文本框 4"/>
          <p:cNvSpPr txBox="1"/>
          <p:nvPr/>
        </p:nvSpPr>
        <p:spPr>
          <a:xfrm>
            <a:off x="119380" y="1412240"/>
            <a:ext cx="9639300" cy="4246245"/>
          </a:xfrm>
          <a:prstGeom prst="rect">
            <a:avLst/>
          </a:prstGeom>
          <a:noFill/>
        </p:spPr>
        <p:txBody>
          <a:bodyPr wrap="square" rtlCol="0">
            <a:spAutoFit/>
          </a:bodyPr>
          <a:lstStyle/>
          <a:p>
            <a:pPr marL="0" indent="0">
              <a:lnSpc>
                <a:spcPct val="125000"/>
              </a:lnSpc>
              <a:buFont typeface="Arial" panose="020B0604020202090204" pitchFamily="34" charset="0"/>
              <a:buNone/>
            </a:pPr>
            <a:r>
              <a:rPr lang="zh-CN" altLang="en-US" sz="1800" b="1">
                <a:latin typeface="Arial Bold" panose="020B0604020202090204" charset="0"/>
                <a:cs typeface="Arial Bold" panose="020B0604020202090204" charset="0"/>
                <a:sym typeface="+mn-ea"/>
              </a:rPr>
              <a:t>1. LLM-Powered Multi-Agent Architecture</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Three-layer design separating strategy from execution</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RAG for domain knowledge integration</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Dynamic agent coordination for adaptive decisions</a:t>
            </a:r>
          </a:p>
          <a:p>
            <a:pPr marL="0" indent="0">
              <a:lnSpc>
                <a:spcPct val="125000"/>
              </a:lnSpc>
              <a:buFont typeface="Arial" panose="020B0604020202090204" pitchFamily="34" charset="0"/>
              <a:buNone/>
            </a:pPr>
            <a:r>
              <a:rPr lang="zh-CN" altLang="en-US" sz="1800" b="1">
                <a:latin typeface="Arial Bold" panose="020B0604020202090204" charset="0"/>
                <a:cs typeface="Arial Bold" panose="020B0604020202090204" charset="0"/>
                <a:sym typeface="+mn-ea"/>
              </a:rPr>
              <a:t>2. Dynamic Knowledge Integration</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Historical data + real-time performance analysis</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TPE for efficient hyperparameter optimization</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Sliding window approach for robust convergence</a:t>
            </a:r>
          </a:p>
          <a:p>
            <a:pPr marL="0" indent="0">
              <a:lnSpc>
                <a:spcPct val="125000"/>
              </a:lnSpc>
              <a:buFont typeface="Arial" panose="020B0604020202090204" pitchFamily="34" charset="0"/>
              <a:buNone/>
            </a:pPr>
            <a:r>
              <a:rPr lang="zh-CN" altLang="en-US" sz="1800" b="1">
                <a:latin typeface="Arial Bold" panose="020B0604020202090204" charset="0"/>
                <a:cs typeface="Arial Bold" panose="020B0604020202090204" charset="0"/>
                <a:sym typeface="+mn-ea"/>
              </a:rPr>
              <a:t>3. Cross-Technology Validation</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Proven across 12nm and 40nm nodes</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Up to 2.9× reduction in computational cost</a:t>
            </a:r>
          </a:p>
          <a:p>
            <a:pPr marL="285750" indent="-285750">
              <a:lnSpc>
                <a:spcPct val="125000"/>
              </a:lnSpc>
              <a:buFont typeface="Arial" panose="020B0604020202090204" pitchFamily="34" charset="0"/>
              <a:buChar char="•"/>
            </a:pPr>
            <a:r>
              <a:rPr lang="zh-CN" altLang="en-US" sz="1800">
                <a:latin typeface="Arial" panose="020B0604020202090204" pitchFamily="34" charset="0"/>
                <a:cs typeface="Arial" panose="020B0604020202090204" pitchFamily="34" charset="0"/>
                <a:sym typeface="+mn-ea"/>
              </a:rPr>
              <a:t>Maintaining or improving estimation accuracy</a:t>
            </a:r>
          </a:p>
        </p:txBody>
      </p:sp>
      <p:sp>
        <p:nvSpPr>
          <p:cNvPr id="2" name="文本框 0"/>
          <p:cNvSpPr txBox="1"/>
          <p:nvPr/>
        </p:nvSpPr>
        <p:spPr>
          <a:xfrm>
            <a:off x="2063750" y="5589270"/>
            <a:ext cx="7432040" cy="1229995"/>
          </a:xfrm>
          <a:prstGeom prst="rect">
            <a:avLst/>
          </a:prstGeom>
          <a:noFill/>
        </p:spPr>
        <p:txBody>
          <a:bodyPr wrap="square" rtlCol="0">
            <a:spAutoFit/>
          </a:bodyPr>
          <a:lstStyle/>
          <a:p>
            <a:r>
              <a:rPr lang="zh-CN" altLang="en-US" sz="2000" b="1">
                <a:latin typeface="Arial Bold" panose="020B0604020202090204" charset="0"/>
                <a:cs typeface="Arial Bold" panose="020B0604020202090204" charset="0"/>
              </a:rPr>
              <a:t>Industrial Impact:</a:t>
            </a:r>
          </a:p>
          <a:p>
            <a:r>
              <a:rPr lang="zh-CN" altLang="en-US" sz="1800"/>
              <a:t>Significant time and cost savings</a:t>
            </a:r>
          </a:p>
          <a:p>
            <a:r>
              <a:rPr lang="zh-CN" altLang="en-US" sz="1800"/>
              <a:t>Better yield predictions for manufacturing</a:t>
            </a:r>
          </a:p>
          <a:p>
            <a:r>
              <a:rPr lang="zh-CN" altLang="en-US" sz="1800"/>
              <a:t>Adaptability to technology scaling challenges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a:extLst>
            <a:ext uri="{FF2B5EF4-FFF2-40B4-BE49-F238E27FC236}">
              <a16:creationId xmlns:a16="http://schemas.microsoft.com/office/drawing/2014/main" id="{5E85850C-C11D-0872-E7C0-A9B73BEB9C94}"/>
            </a:ext>
          </a:extLst>
        </p:cNvPr>
        <p:cNvGrpSpPr/>
        <p:nvPr/>
      </p:nvGrpSpPr>
      <p:grpSpPr>
        <a:xfrm>
          <a:off x="0" y="0"/>
          <a:ext cx="0" cy="0"/>
          <a:chOff x="0" y="0"/>
          <a:chExt cx="0" cy="0"/>
        </a:xfrm>
      </p:grpSpPr>
      <p:sp>
        <p:nvSpPr>
          <p:cNvPr id="60" name="任意形状 59">
            <a:extLst>
              <a:ext uri="{FF2B5EF4-FFF2-40B4-BE49-F238E27FC236}">
                <a16:creationId xmlns:a16="http://schemas.microsoft.com/office/drawing/2014/main" id="{2A18E11F-D28A-E816-0CA0-E33E48890921}"/>
              </a:ext>
            </a:extLst>
          </p:cNvPr>
          <p:cNvSpPr/>
          <p:nvPr/>
        </p:nvSpPr>
        <p:spPr>
          <a:xfrm>
            <a:off x="686397" y="5264742"/>
            <a:ext cx="10819206" cy="747704"/>
          </a:xfrm>
          <a:custGeom>
            <a:avLst/>
            <a:gdLst/>
            <a:ahLst/>
            <a:cxnLst/>
            <a:rect l="0" t="0" r="r" b="b"/>
            <a:pathLst>
              <a:path w="8659" h="9333">
                <a:moveTo>
                  <a:pt x="0" y="9147"/>
                </a:moveTo>
                <a:lnTo>
                  <a:pt x="0" y="186"/>
                </a:lnTo>
                <a:cubicBezTo>
                  <a:pt x="0" y="161"/>
                  <a:pt x="4" y="138"/>
                  <a:pt x="14" y="115"/>
                </a:cubicBezTo>
                <a:cubicBezTo>
                  <a:pt x="23" y="92"/>
                  <a:pt x="36" y="72"/>
                  <a:pt x="54" y="55"/>
                </a:cubicBezTo>
                <a:cubicBezTo>
                  <a:pt x="71" y="37"/>
                  <a:pt x="91" y="24"/>
                  <a:pt x="114" y="14"/>
                </a:cubicBezTo>
                <a:cubicBezTo>
                  <a:pt x="137" y="5"/>
                  <a:pt x="161" y="0"/>
                  <a:pt x="185" y="0"/>
                </a:cubicBezTo>
                <a:lnTo>
                  <a:pt x="8473" y="0"/>
                </a:lnTo>
                <a:cubicBezTo>
                  <a:pt x="8498" y="0"/>
                  <a:pt x="8522" y="5"/>
                  <a:pt x="8544" y="14"/>
                </a:cubicBezTo>
                <a:cubicBezTo>
                  <a:pt x="8567" y="24"/>
                  <a:pt x="8587" y="37"/>
                  <a:pt x="8605" y="55"/>
                </a:cubicBezTo>
                <a:cubicBezTo>
                  <a:pt x="8622" y="72"/>
                  <a:pt x="8635" y="92"/>
                  <a:pt x="8645" y="115"/>
                </a:cubicBezTo>
                <a:cubicBezTo>
                  <a:pt x="8654" y="138"/>
                  <a:pt x="8659" y="161"/>
                  <a:pt x="8659" y="186"/>
                </a:cubicBezTo>
                <a:lnTo>
                  <a:pt x="8659" y="9147"/>
                </a:lnTo>
                <a:cubicBezTo>
                  <a:pt x="8659" y="9172"/>
                  <a:pt x="8654" y="9195"/>
                  <a:pt x="8645" y="9218"/>
                </a:cubicBezTo>
                <a:cubicBezTo>
                  <a:pt x="8635" y="9241"/>
                  <a:pt x="8622" y="9261"/>
                  <a:pt x="8605" y="9278"/>
                </a:cubicBezTo>
                <a:cubicBezTo>
                  <a:pt x="8587" y="9296"/>
                  <a:pt x="8567" y="9309"/>
                  <a:pt x="8544" y="9319"/>
                </a:cubicBezTo>
                <a:cubicBezTo>
                  <a:pt x="8522" y="9328"/>
                  <a:pt x="8498" y="9333"/>
                  <a:pt x="8473" y="9333"/>
                </a:cubicBezTo>
                <a:lnTo>
                  <a:pt x="185" y="9333"/>
                </a:lnTo>
                <a:cubicBezTo>
                  <a:pt x="161" y="9333"/>
                  <a:pt x="137" y="9328"/>
                  <a:pt x="114" y="9319"/>
                </a:cubicBezTo>
                <a:cubicBezTo>
                  <a:pt x="91" y="9309"/>
                  <a:pt x="71" y="9296"/>
                  <a:pt x="54" y="9278"/>
                </a:cubicBezTo>
                <a:cubicBezTo>
                  <a:pt x="36" y="9261"/>
                  <a:pt x="23" y="9241"/>
                  <a:pt x="14" y="9218"/>
                </a:cubicBezTo>
                <a:cubicBezTo>
                  <a:pt x="4" y="9195"/>
                  <a:pt x="0" y="9172"/>
                  <a:pt x="0" y="9147"/>
                </a:cubicBezTo>
                <a:close/>
              </a:path>
            </a:pathLst>
          </a:custGeom>
          <a:solidFill>
            <a:schemeClr val="accent5">
              <a:lumMod val="60000"/>
              <a:lumOff val="40000"/>
              <a:alpha val="76000"/>
            </a:schemeClr>
          </a:solidFill>
          <a:ln w="0">
            <a:noFill/>
          </a:ln>
        </p:spPr>
        <p:txBody>
          <a:bodyPr lIns="0" tIns="0" rIns="0" bIns="0" anchor="t">
            <a:noAutofit/>
          </a:bodyPr>
          <a:lstStyle/>
          <a:p>
            <a:endParaRPr lang="en-US" sz="3600" b="0" u="none" strike="noStrike">
              <a:solidFill>
                <a:srgbClr val="FFFFFF"/>
              </a:solidFill>
              <a:effectLst/>
              <a:uFillTx/>
              <a:latin typeface="+mn-lt"/>
            </a:endParaRPr>
          </a:p>
        </p:txBody>
      </p:sp>
      <p:sp>
        <p:nvSpPr>
          <p:cNvPr id="59" name="任意形状 58">
            <a:extLst>
              <a:ext uri="{FF2B5EF4-FFF2-40B4-BE49-F238E27FC236}">
                <a16:creationId xmlns:a16="http://schemas.microsoft.com/office/drawing/2014/main" id="{B2A39CE3-4511-CC62-84F8-E44E4375BF8C}"/>
              </a:ext>
            </a:extLst>
          </p:cNvPr>
          <p:cNvSpPr/>
          <p:nvPr/>
        </p:nvSpPr>
        <p:spPr>
          <a:xfrm>
            <a:off x="4291043" y="1847278"/>
            <a:ext cx="3637476" cy="3359880"/>
          </a:xfrm>
          <a:custGeom>
            <a:avLst/>
            <a:gdLst/>
            <a:ahLst/>
            <a:cxnLst/>
            <a:rect l="0" t="0" r="r" b="b"/>
            <a:pathLst>
              <a:path w="8659" h="9333">
                <a:moveTo>
                  <a:pt x="0" y="9147"/>
                </a:moveTo>
                <a:lnTo>
                  <a:pt x="0" y="186"/>
                </a:lnTo>
                <a:cubicBezTo>
                  <a:pt x="0" y="161"/>
                  <a:pt x="4" y="138"/>
                  <a:pt x="14" y="115"/>
                </a:cubicBezTo>
                <a:cubicBezTo>
                  <a:pt x="23" y="92"/>
                  <a:pt x="36" y="72"/>
                  <a:pt x="54" y="55"/>
                </a:cubicBezTo>
                <a:cubicBezTo>
                  <a:pt x="71" y="37"/>
                  <a:pt x="91" y="24"/>
                  <a:pt x="114" y="14"/>
                </a:cubicBezTo>
                <a:cubicBezTo>
                  <a:pt x="137" y="5"/>
                  <a:pt x="161" y="0"/>
                  <a:pt x="185" y="0"/>
                </a:cubicBezTo>
                <a:lnTo>
                  <a:pt x="8473" y="0"/>
                </a:lnTo>
                <a:cubicBezTo>
                  <a:pt x="8498" y="0"/>
                  <a:pt x="8522" y="5"/>
                  <a:pt x="8544" y="14"/>
                </a:cubicBezTo>
                <a:cubicBezTo>
                  <a:pt x="8567" y="24"/>
                  <a:pt x="8587" y="37"/>
                  <a:pt x="8605" y="55"/>
                </a:cubicBezTo>
                <a:cubicBezTo>
                  <a:pt x="8622" y="72"/>
                  <a:pt x="8635" y="92"/>
                  <a:pt x="8645" y="115"/>
                </a:cubicBezTo>
                <a:cubicBezTo>
                  <a:pt x="8654" y="138"/>
                  <a:pt x="8659" y="161"/>
                  <a:pt x="8659" y="186"/>
                </a:cubicBezTo>
                <a:lnTo>
                  <a:pt x="8659" y="9147"/>
                </a:lnTo>
                <a:cubicBezTo>
                  <a:pt x="8659" y="9172"/>
                  <a:pt x="8654" y="9195"/>
                  <a:pt x="8645" y="9218"/>
                </a:cubicBezTo>
                <a:cubicBezTo>
                  <a:pt x="8635" y="9241"/>
                  <a:pt x="8622" y="9261"/>
                  <a:pt x="8605" y="9278"/>
                </a:cubicBezTo>
                <a:cubicBezTo>
                  <a:pt x="8587" y="9296"/>
                  <a:pt x="8567" y="9309"/>
                  <a:pt x="8544" y="9319"/>
                </a:cubicBezTo>
                <a:cubicBezTo>
                  <a:pt x="8522" y="9328"/>
                  <a:pt x="8498" y="9333"/>
                  <a:pt x="8473" y="9333"/>
                </a:cubicBezTo>
                <a:lnTo>
                  <a:pt x="185" y="9333"/>
                </a:lnTo>
                <a:cubicBezTo>
                  <a:pt x="161" y="9333"/>
                  <a:pt x="137" y="9328"/>
                  <a:pt x="114" y="9319"/>
                </a:cubicBezTo>
                <a:cubicBezTo>
                  <a:pt x="91" y="9309"/>
                  <a:pt x="71" y="9296"/>
                  <a:pt x="54" y="9278"/>
                </a:cubicBezTo>
                <a:cubicBezTo>
                  <a:pt x="36" y="9261"/>
                  <a:pt x="23" y="9241"/>
                  <a:pt x="14" y="9218"/>
                </a:cubicBezTo>
                <a:cubicBezTo>
                  <a:pt x="4" y="9195"/>
                  <a:pt x="0" y="9172"/>
                  <a:pt x="0" y="9147"/>
                </a:cubicBezTo>
                <a:close/>
              </a:path>
            </a:pathLst>
          </a:custGeom>
          <a:solidFill>
            <a:schemeClr val="accent5">
              <a:lumMod val="60000"/>
              <a:lumOff val="40000"/>
              <a:alpha val="76000"/>
            </a:schemeClr>
          </a:solidFill>
          <a:ln w="0">
            <a:noFill/>
          </a:ln>
        </p:spPr>
        <p:txBody>
          <a:bodyPr lIns="0" tIns="0" rIns="0" bIns="0" anchor="t">
            <a:noAutofit/>
          </a:bodyPr>
          <a:lstStyle/>
          <a:p>
            <a:endParaRPr lang="en-US" sz="3600" b="0" u="none" strike="noStrike" dirty="0">
              <a:solidFill>
                <a:srgbClr val="FFFFFF"/>
              </a:solidFill>
              <a:effectLst/>
              <a:uFillTx/>
              <a:latin typeface="+mn-lt"/>
            </a:endParaRPr>
          </a:p>
        </p:txBody>
      </p:sp>
      <p:sp>
        <p:nvSpPr>
          <p:cNvPr id="116" name="Google Shape;116;p5">
            <a:extLst>
              <a:ext uri="{FF2B5EF4-FFF2-40B4-BE49-F238E27FC236}">
                <a16:creationId xmlns:a16="http://schemas.microsoft.com/office/drawing/2014/main" id="{589E5746-781A-6BD1-8BC3-BD196781E5BD}"/>
              </a:ext>
            </a:extLst>
          </p:cNvPr>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Key Contributions</a:t>
            </a:r>
          </a:p>
        </p:txBody>
      </p:sp>
      <p:sp>
        <p:nvSpPr>
          <p:cNvPr id="117" name="Google Shape;117;p5">
            <a:extLst>
              <a:ext uri="{FF2B5EF4-FFF2-40B4-BE49-F238E27FC236}">
                <a16:creationId xmlns:a16="http://schemas.microsoft.com/office/drawing/2014/main" id="{7D3B78E8-7A83-C292-CD4E-CF3E1AD6694F}"/>
              </a:ext>
            </a:extLst>
          </p:cNvPr>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lang="en-US"/>
          </a:p>
        </p:txBody>
      </p:sp>
      <p:sp>
        <p:nvSpPr>
          <p:cNvPr id="6" name="任意形状 5">
            <a:extLst>
              <a:ext uri="{FF2B5EF4-FFF2-40B4-BE49-F238E27FC236}">
                <a16:creationId xmlns:a16="http://schemas.microsoft.com/office/drawing/2014/main" id="{7B6DE751-26AE-E996-C4C4-9FB492D9B56D}"/>
              </a:ext>
            </a:extLst>
          </p:cNvPr>
          <p:cNvSpPr/>
          <p:nvPr/>
        </p:nvSpPr>
        <p:spPr>
          <a:xfrm>
            <a:off x="651411" y="5264742"/>
            <a:ext cx="10854191" cy="744120"/>
          </a:xfrm>
          <a:custGeom>
            <a:avLst/>
            <a:gdLst/>
            <a:ahLst/>
            <a:cxnLst/>
            <a:rect l="0" t="0" r="r" b="b"/>
            <a:pathLst>
              <a:path w="26719" h="2067" fill="none">
                <a:moveTo>
                  <a:pt x="0" y="1893"/>
                </a:moveTo>
                <a:lnTo>
                  <a:pt x="0" y="174"/>
                </a:lnTo>
                <a:cubicBezTo>
                  <a:pt x="0" y="162"/>
                  <a:pt x="1" y="151"/>
                  <a:pt x="3" y="140"/>
                </a:cubicBezTo>
                <a:cubicBezTo>
                  <a:pt x="5" y="129"/>
                  <a:pt x="9" y="118"/>
                  <a:pt x="13" y="107"/>
                </a:cubicBezTo>
                <a:cubicBezTo>
                  <a:pt x="17" y="97"/>
                  <a:pt x="23" y="87"/>
                  <a:pt x="29" y="77"/>
                </a:cubicBezTo>
                <a:cubicBezTo>
                  <a:pt x="35" y="68"/>
                  <a:pt x="43" y="59"/>
                  <a:pt x="51" y="51"/>
                </a:cubicBezTo>
                <a:cubicBezTo>
                  <a:pt x="59" y="43"/>
                  <a:pt x="68" y="35"/>
                  <a:pt x="77" y="29"/>
                </a:cubicBezTo>
                <a:cubicBezTo>
                  <a:pt x="87" y="23"/>
                  <a:pt x="97" y="17"/>
                  <a:pt x="107" y="13"/>
                </a:cubicBezTo>
                <a:cubicBezTo>
                  <a:pt x="118" y="9"/>
                  <a:pt x="129" y="5"/>
                  <a:pt x="140" y="3"/>
                </a:cubicBezTo>
                <a:cubicBezTo>
                  <a:pt x="151" y="1"/>
                  <a:pt x="162" y="0"/>
                  <a:pt x="174" y="0"/>
                </a:cubicBezTo>
                <a:lnTo>
                  <a:pt x="26545" y="0"/>
                </a:lnTo>
                <a:cubicBezTo>
                  <a:pt x="26556" y="0"/>
                  <a:pt x="26568" y="1"/>
                  <a:pt x="26579" y="3"/>
                </a:cubicBezTo>
                <a:cubicBezTo>
                  <a:pt x="26590" y="5"/>
                  <a:pt x="26601" y="9"/>
                  <a:pt x="26611" y="13"/>
                </a:cubicBezTo>
                <a:cubicBezTo>
                  <a:pt x="26622" y="17"/>
                  <a:pt x="26632" y="23"/>
                  <a:pt x="26642" y="29"/>
                </a:cubicBezTo>
                <a:cubicBezTo>
                  <a:pt x="26651" y="35"/>
                  <a:pt x="26660" y="43"/>
                  <a:pt x="26668" y="51"/>
                </a:cubicBezTo>
                <a:cubicBezTo>
                  <a:pt x="26676" y="59"/>
                  <a:pt x="26683" y="68"/>
                  <a:pt x="26690" y="77"/>
                </a:cubicBezTo>
                <a:cubicBezTo>
                  <a:pt x="26696" y="87"/>
                  <a:pt x="26701" y="97"/>
                  <a:pt x="26706" y="107"/>
                </a:cubicBezTo>
                <a:cubicBezTo>
                  <a:pt x="26710" y="118"/>
                  <a:pt x="26713" y="129"/>
                  <a:pt x="26716" y="140"/>
                </a:cubicBezTo>
                <a:cubicBezTo>
                  <a:pt x="26718" y="151"/>
                  <a:pt x="26719" y="162"/>
                  <a:pt x="26719" y="174"/>
                </a:cubicBezTo>
                <a:lnTo>
                  <a:pt x="26719" y="1893"/>
                </a:lnTo>
                <a:cubicBezTo>
                  <a:pt x="26719" y="1904"/>
                  <a:pt x="26718" y="1915"/>
                  <a:pt x="26716" y="1927"/>
                </a:cubicBezTo>
                <a:cubicBezTo>
                  <a:pt x="26713" y="1938"/>
                  <a:pt x="26710" y="1949"/>
                  <a:pt x="26706" y="1959"/>
                </a:cubicBezTo>
                <a:cubicBezTo>
                  <a:pt x="26701" y="1970"/>
                  <a:pt x="26696" y="1980"/>
                  <a:pt x="26690" y="1989"/>
                </a:cubicBezTo>
                <a:cubicBezTo>
                  <a:pt x="26683" y="1999"/>
                  <a:pt x="26676" y="2008"/>
                  <a:pt x="26668" y="2016"/>
                </a:cubicBezTo>
                <a:cubicBezTo>
                  <a:pt x="26660" y="2024"/>
                  <a:pt x="26651" y="2031"/>
                  <a:pt x="26642" y="2037"/>
                </a:cubicBezTo>
                <a:cubicBezTo>
                  <a:pt x="26632" y="2044"/>
                  <a:pt x="26622" y="2049"/>
                  <a:pt x="26611" y="2053"/>
                </a:cubicBezTo>
                <a:cubicBezTo>
                  <a:pt x="26601" y="2058"/>
                  <a:pt x="26590" y="2061"/>
                  <a:pt x="26579" y="2063"/>
                </a:cubicBezTo>
                <a:cubicBezTo>
                  <a:pt x="26568" y="2066"/>
                  <a:pt x="26556" y="2067"/>
                  <a:pt x="26545" y="2067"/>
                </a:cubicBezTo>
                <a:lnTo>
                  <a:pt x="174" y="2067"/>
                </a:lnTo>
                <a:cubicBezTo>
                  <a:pt x="162" y="2067"/>
                  <a:pt x="151" y="2066"/>
                  <a:pt x="140" y="2063"/>
                </a:cubicBezTo>
                <a:cubicBezTo>
                  <a:pt x="129" y="2061"/>
                  <a:pt x="118" y="2058"/>
                  <a:pt x="107" y="2053"/>
                </a:cubicBezTo>
                <a:cubicBezTo>
                  <a:pt x="97" y="2049"/>
                  <a:pt x="87" y="2044"/>
                  <a:pt x="77" y="2037"/>
                </a:cubicBezTo>
                <a:cubicBezTo>
                  <a:pt x="68" y="2031"/>
                  <a:pt x="59" y="2024"/>
                  <a:pt x="51" y="2016"/>
                </a:cubicBezTo>
                <a:cubicBezTo>
                  <a:pt x="43" y="2008"/>
                  <a:pt x="35" y="1999"/>
                  <a:pt x="29" y="1989"/>
                </a:cubicBezTo>
                <a:cubicBezTo>
                  <a:pt x="23" y="1980"/>
                  <a:pt x="17" y="1970"/>
                  <a:pt x="13" y="1959"/>
                </a:cubicBezTo>
                <a:cubicBezTo>
                  <a:pt x="9" y="1949"/>
                  <a:pt x="5" y="1938"/>
                  <a:pt x="3" y="1927"/>
                </a:cubicBezTo>
                <a:cubicBezTo>
                  <a:pt x="1" y="1915"/>
                  <a:pt x="0" y="1904"/>
                  <a:pt x="0" y="1893"/>
                </a:cubicBezTo>
              </a:path>
            </a:pathLst>
          </a:custGeom>
          <a:solidFill>
            <a:schemeClr val="accent5">
              <a:lumMod val="60000"/>
              <a:lumOff val="40000"/>
            </a:schemeClr>
          </a:solidFill>
          <a:ln w="8280">
            <a:solidFill>
              <a:schemeClr val="tx2"/>
            </a:solidFill>
            <a:miter/>
          </a:ln>
        </p:spPr>
        <p:txBody>
          <a:bodyPr lIns="3960" tIns="3960" rIns="3960" bIns="3960" anchor="t">
            <a:noAutofit/>
          </a:bodyPr>
          <a:lstStyle/>
          <a:p>
            <a:endParaRPr lang="en-US" sz="3600" b="0" u="none" strike="noStrike">
              <a:solidFill>
                <a:srgbClr val="000000"/>
              </a:solidFill>
              <a:effectLst/>
              <a:uFillTx/>
              <a:latin typeface="+mn-lt"/>
            </a:endParaRPr>
          </a:p>
        </p:txBody>
      </p:sp>
      <p:sp>
        <p:nvSpPr>
          <p:cNvPr id="7" name="任意形状 6">
            <a:extLst>
              <a:ext uri="{FF2B5EF4-FFF2-40B4-BE49-F238E27FC236}">
                <a16:creationId xmlns:a16="http://schemas.microsoft.com/office/drawing/2014/main" id="{14DC59FE-DDB0-881E-896F-4FF5E887EE8F}"/>
              </a:ext>
            </a:extLst>
          </p:cNvPr>
          <p:cNvSpPr/>
          <p:nvPr/>
        </p:nvSpPr>
        <p:spPr>
          <a:xfrm>
            <a:off x="651411" y="1850862"/>
            <a:ext cx="3443881" cy="3359880"/>
          </a:xfrm>
          <a:custGeom>
            <a:avLst/>
            <a:gdLst/>
            <a:ahLst/>
            <a:cxnLst/>
            <a:rect l="0" t="0" r="r" b="b"/>
            <a:pathLst>
              <a:path w="8659" h="9333">
                <a:moveTo>
                  <a:pt x="0" y="9147"/>
                </a:moveTo>
                <a:lnTo>
                  <a:pt x="0" y="186"/>
                </a:lnTo>
                <a:cubicBezTo>
                  <a:pt x="0" y="161"/>
                  <a:pt x="4" y="138"/>
                  <a:pt x="14" y="115"/>
                </a:cubicBezTo>
                <a:cubicBezTo>
                  <a:pt x="23" y="92"/>
                  <a:pt x="37" y="72"/>
                  <a:pt x="54" y="55"/>
                </a:cubicBezTo>
                <a:cubicBezTo>
                  <a:pt x="72" y="37"/>
                  <a:pt x="92" y="24"/>
                  <a:pt x="114" y="14"/>
                </a:cubicBezTo>
                <a:cubicBezTo>
                  <a:pt x="137" y="5"/>
                  <a:pt x="161" y="0"/>
                  <a:pt x="185" y="0"/>
                </a:cubicBezTo>
                <a:lnTo>
                  <a:pt x="8473" y="0"/>
                </a:lnTo>
                <a:cubicBezTo>
                  <a:pt x="8498" y="0"/>
                  <a:pt x="8522" y="5"/>
                  <a:pt x="8545" y="14"/>
                </a:cubicBezTo>
                <a:cubicBezTo>
                  <a:pt x="8567" y="24"/>
                  <a:pt x="8587" y="37"/>
                  <a:pt x="8605" y="55"/>
                </a:cubicBezTo>
                <a:cubicBezTo>
                  <a:pt x="8622" y="72"/>
                  <a:pt x="8636" y="92"/>
                  <a:pt x="8645" y="115"/>
                </a:cubicBezTo>
                <a:cubicBezTo>
                  <a:pt x="8654" y="138"/>
                  <a:pt x="8659" y="161"/>
                  <a:pt x="8659" y="186"/>
                </a:cubicBezTo>
                <a:lnTo>
                  <a:pt x="8659" y="9147"/>
                </a:lnTo>
                <a:cubicBezTo>
                  <a:pt x="8659" y="9172"/>
                  <a:pt x="8654" y="9195"/>
                  <a:pt x="8645" y="9218"/>
                </a:cubicBezTo>
                <a:cubicBezTo>
                  <a:pt x="8636" y="9241"/>
                  <a:pt x="8622" y="9261"/>
                  <a:pt x="8605" y="9278"/>
                </a:cubicBezTo>
                <a:cubicBezTo>
                  <a:pt x="8587" y="9296"/>
                  <a:pt x="8567" y="9309"/>
                  <a:pt x="8545" y="9319"/>
                </a:cubicBezTo>
                <a:cubicBezTo>
                  <a:pt x="8522" y="9328"/>
                  <a:pt x="8498" y="9333"/>
                  <a:pt x="8473" y="9333"/>
                </a:cubicBezTo>
                <a:lnTo>
                  <a:pt x="185" y="9333"/>
                </a:lnTo>
                <a:cubicBezTo>
                  <a:pt x="161" y="9333"/>
                  <a:pt x="137" y="9328"/>
                  <a:pt x="114" y="9319"/>
                </a:cubicBezTo>
                <a:cubicBezTo>
                  <a:pt x="92" y="9309"/>
                  <a:pt x="72" y="9296"/>
                  <a:pt x="54" y="9278"/>
                </a:cubicBezTo>
                <a:cubicBezTo>
                  <a:pt x="37" y="9261"/>
                  <a:pt x="23" y="9241"/>
                  <a:pt x="14" y="9218"/>
                </a:cubicBezTo>
                <a:cubicBezTo>
                  <a:pt x="4" y="9195"/>
                  <a:pt x="0" y="9172"/>
                  <a:pt x="0" y="9147"/>
                </a:cubicBezTo>
                <a:close/>
              </a:path>
            </a:pathLst>
          </a:custGeom>
          <a:solidFill>
            <a:schemeClr val="accent5">
              <a:lumMod val="60000"/>
              <a:lumOff val="40000"/>
              <a:alpha val="76000"/>
            </a:schemeClr>
          </a:solidFill>
          <a:ln w="0">
            <a:noFill/>
          </a:ln>
        </p:spPr>
        <p:txBody>
          <a:bodyPr lIns="0" tIns="0" rIns="0" bIns="0" anchor="t">
            <a:noAutofit/>
          </a:bodyPr>
          <a:lstStyle/>
          <a:p>
            <a:endParaRPr lang="en-US" sz="3600" b="0" u="none" strike="noStrike">
              <a:solidFill>
                <a:srgbClr val="FFFFFF"/>
              </a:solidFill>
              <a:effectLst/>
              <a:uFillTx/>
              <a:latin typeface="+mn-lt"/>
            </a:endParaRPr>
          </a:p>
        </p:txBody>
      </p:sp>
      <p:sp>
        <p:nvSpPr>
          <p:cNvPr id="8" name="任意形状 7">
            <a:extLst>
              <a:ext uri="{FF2B5EF4-FFF2-40B4-BE49-F238E27FC236}">
                <a16:creationId xmlns:a16="http://schemas.microsoft.com/office/drawing/2014/main" id="{60B8C35F-418C-4840-8D4A-66910B0416AE}"/>
              </a:ext>
            </a:extLst>
          </p:cNvPr>
          <p:cNvSpPr/>
          <p:nvPr/>
        </p:nvSpPr>
        <p:spPr>
          <a:xfrm>
            <a:off x="651411" y="1850862"/>
            <a:ext cx="3466599" cy="3359880"/>
          </a:xfrm>
          <a:custGeom>
            <a:avLst/>
            <a:gdLst/>
            <a:ahLst/>
            <a:cxnLst/>
            <a:rect l="0" t="0" r="r" b="b"/>
            <a:pathLst>
              <a:path w="8659" h="9333">
                <a:moveTo>
                  <a:pt x="0" y="9147"/>
                </a:moveTo>
                <a:lnTo>
                  <a:pt x="0" y="186"/>
                </a:lnTo>
                <a:cubicBezTo>
                  <a:pt x="0" y="161"/>
                  <a:pt x="4" y="138"/>
                  <a:pt x="14" y="115"/>
                </a:cubicBezTo>
                <a:cubicBezTo>
                  <a:pt x="23" y="92"/>
                  <a:pt x="37" y="72"/>
                  <a:pt x="54" y="55"/>
                </a:cubicBezTo>
                <a:cubicBezTo>
                  <a:pt x="72" y="37"/>
                  <a:pt x="92" y="24"/>
                  <a:pt x="114" y="14"/>
                </a:cubicBezTo>
                <a:cubicBezTo>
                  <a:pt x="137" y="5"/>
                  <a:pt x="161" y="0"/>
                  <a:pt x="185" y="0"/>
                </a:cubicBezTo>
                <a:lnTo>
                  <a:pt x="8473" y="0"/>
                </a:lnTo>
                <a:cubicBezTo>
                  <a:pt x="8498" y="0"/>
                  <a:pt x="8522" y="5"/>
                  <a:pt x="8545" y="14"/>
                </a:cubicBezTo>
                <a:cubicBezTo>
                  <a:pt x="8567" y="24"/>
                  <a:pt x="8587" y="37"/>
                  <a:pt x="8605" y="55"/>
                </a:cubicBezTo>
                <a:cubicBezTo>
                  <a:pt x="8622" y="72"/>
                  <a:pt x="8636" y="92"/>
                  <a:pt x="8645" y="115"/>
                </a:cubicBezTo>
                <a:cubicBezTo>
                  <a:pt x="8654" y="138"/>
                  <a:pt x="8659" y="161"/>
                  <a:pt x="8659" y="186"/>
                </a:cubicBezTo>
                <a:lnTo>
                  <a:pt x="8659" y="9147"/>
                </a:lnTo>
                <a:cubicBezTo>
                  <a:pt x="8659" y="9172"/>
                  <a:pt x="8654" y="9195"/>
                  <a:pt x="8645" y="9218"/>
                </a:cubicBezTo>
                <a:cubicBezTo>
                  <a:pt x="8636" y="9241"/>
                  <a:pt x="8622" y="9261"/>
                  <a:pt x="8605" y="9278"/>
                </a:cubicBezTo>
                <a:cubicBezTo>
                  <a:pt x="8587" y="9296"/>
                  <a:pt x="8567" y="9309"/>
                  <a:pt x="8545" y="9319"/>
                </a:cubicBezTo>
                <a:cubicBezTo>
                  <a:pt x="8522" y="9328"/>
                  <a:pt x="8498" y="9333"/>
                  <a:pt x="8473" y="9333"/>
                </a:cubicBezTo>
                <a:lnTo>
                  <a:pt x="185" y="9333"/>
                </a:lnTo>
                <a:cubicBezTo>
                  <a:pt x="161" y="9333"/>
                  <a:pt x="137" y="9328"/>
                  <a:pt x="114" y="9319"/>
                </a:cubicBezTo>
                <a:cubicBezTo>
                  <a:pt x="92" y="9309"/>
                  <a:pt x="72" y="9296"/>
                  <a:pt x="54" y="9278"/>
                </a:cubicBezTo>
                <a:cubicBezTo>
                  <a:pt x="37" y="9261"/>
                  <a:pt x="23" y="9241"/>
                  <a:pt x="14" y="9218"/>
                </a:cubicBezTo>
                <a:cubicBezTo>
                  <a:pt x="4" y="9195"/>
                  <a:pt x="0" y="9172"/>
                  <a:pt x="0" y="9147"/>
                </a:cubicBezTo>
                <a:moveTo>
                  <a:pt x="23" y="186"/>
                </a:moveTo>
                <a:lnTo>
                  <a:pt x="23" y="9147"/>
                </a:lnTo>
                <a:cubicBezTo>
                  <a:pt x="23" y="9158"/>
                  <a:pt x="24" y="9168"/>
                  <a:pt x="26" y="9179"/>
                </a:cubicBezTo>
                <a:cubicBezTo>
                  <a:pt x="28" y="9189"/>
                  <a:pt x="31" y="9199"/>
                  <a:pt x="35" y="9209"/>
                </a:cubicBezTo>
                <a:cubicBezTo>
                  <a:pt x="39" y="9219"/>
                  <a:pt x="44" y="9229"/>
                  <a:pt x="50" y="9237"/>
                </a:cubicBezTo>
                <a:cubicBezTo>
                  <a:pt x="56" y="9246"/>
                  <a:pt x="63" y="9255"/>
                  <a:pt x="71" y="9262"/>
                </a:cubicBezTo>
                <a:cubicBezTo>
                  <a:pt x="78" y="9270"/>
                  <a:pt x="86" y="9276"/>
                  <a:pt x="95" y="9282"/>
                </a:cubicBezTo>
                <a:cubicBezTo>
                  <a:pt x="104" y="9288"/>
                  <a:pt x="113" y="9293"/>
                  <a:pt x="123" y="9297"/>
                </a:cubicBezTo>
                <a:cubicBezTo>
                  <a:pt x="133" y="9301"/>
                  <a:pt x="143" y="9304"/>
                  <a:pt x="154" y="9307"/>
                </a:cubicBezTo>
                <a:cubicBezTo>
                  <a:pt x="164" y="9309"/>
                  <a:pt x="175" y="9310"/>
                  <a:pt x="185" y="9310"/>
                </a:cubicBezTo>
                <a:lnTo>
                  <a:pt x="8473" y="9310"/>
                </a:lnTo>
                <a:cubicBezTo>
                  <a:pt x="8484" y="9310"/>
                  <a:pt x="8495" y="9309"/>
                  <a:pt x="8505" y="9307"/>
                </a:cubicBezTo>
                <a:cubicBezTo>
                  <a:pt x="8516" y="9304"/>
                  <a:pt x="8526" y="9301"/>
                  <a:pt x="8536" y="9297"/>
                </a:cubicBezTo>
                <a:cubicBezTo>
                  <a:pt x="8546" y="9293"/>
                  <a:pt x="8555" y="9288"/>
                  <a:pt x="8564" y="9282"/>
                </a:cubicBezTo>
                <a:cubicBezTo>
                  <a:pt x="8573" y="9276"/>
                  <a:pt x="8581" y="9270"/>
                  <a:pt x="8588" y="9262"/>
                </a:cubicBezTo>
                <a:cubicBezTo>
                  <a:pt x="8596" y="9255"/>
                  <a:pt x="8603" y="9246"/>
                  <a:pt x="8609" y="9237"/>
                </a:cubicBezTo>
                <a:cubicBezTo>
                  <a:pt x="8615" y="9229"/>
                  <a:pt x="8620" y="9219"/>
                  <a:pt x="8624" y="9209"/>
                </a:cubicBezTo>
                <a:cubicBezTo>
                  <a:pt x="8628" y="9199"/>
                  <a:pt x="8631" y="9189"/>
                  <a:pt x="8633" y="9179"/>
                </a:cubicBezTo>
                <a:cubicBezTo>
                  <a:pt x="8635" y="9168"/>
                  <a:pt x="8636" y="9158"/>
                  <a:pt x="8636" y="9147"/>
                </a:cubicBezTo>
                <a:lnTo>
                  <a:pt x="8636" y="186"/>
                </a:lnTo>
                <a:cubicBezTo>
                  <a:pt x="8636" y="175"/>
                  <a:pt x="8635" y="165"/>
                  <a:pt x="8633" y="154"/>
                </a:cubicBezTo>
                <a:cubicBezTo>
                  <a:pt x="8631" y="144"/>
                  <a:pt x="8628" y="134"/>
                  <a:pt x="8624" y="124"/>
                </a:cubicBezTo>
                <a:cubicBezTo>
                  <a:pt x="8620" y="114"/>
                  <a:pt x="8615" y="105"/>
                  <a:pt x="8609" y="96"/>
                </a:cubicBezTo>
                <a:cubicBezTo>
                  <a:pt x="8603" y="87"/>
                  <a:pt x="8596" y="79"/>
                  <a:pt x="8588" y="71"/>
                </a:cubicBezTo>
                <a:cubicBezTo>
                  <a:pt x="8581" y="63"/>
                  <a:pt x="8573" y="57"/>
                  <a:pt x="8564" y="51"/>
                </a:cubicBezTo>
                <a:cubicBezTo>
                  <a:pt x="8555" y="45"/>
                  <a:pt x="8546" y="40"/>
                  <a:pt x="8536" y="36"/>
                </a:cubicBezTo>
                <a:cubicBezTo>
                  <a:pt x="8526" y="32"/>
                  <a:pt x="8516" y="29"/>
                  <a:pt x="8505" y="27"/>
                </a:cubicBezTo>
                <a:cubicBezTo>
                  <a:pt x="8495" y="24"/>
                  <a:pt x="8484" y="23"/>
                  <a:pt x="8473" y="23"/>
                </a:cubicBezTo>
                <a:lnTo>
                  <a:pt x="185" y="23"/>
                </a:lnTo>
                <a:cubicBezTo>
                  <a:pt x="175" y="23"/>
                  <a:pt x="164" y="24"/>
                  <a:pt x="154" y="27"/>
                </a:cubicBezTo>
                <a:cubicBezTo>
                  <a:pt x="143" y="29"/>
                  <a:pt x="133" y="32"/>
                  <a:pt x="123" y="36"/>
                </a:cubicBezTo>
                <a:cubicBezTo>
                  <a:pt x="113" y="40"/>
                  <a:pt x="104" y="45"/>
                  <a:pt x="95" y="51"/>
                </a:cubicBezTo>
                <a:cubicBezTo>
                  <a:pt x="86" y="57"/>
                  <a:pt x="78" y="63"/>
                  <a:pt x="71" y="71"/>
                </a:cubicBezTo>
                <a:cubicBezTo>
                  <a:pt x="63" y="79"/>
                  <a:pt x="56" y="87"/>
                  <a:pt x="50" y="96"/>
                </a:cubicBezTo>
                <a:cubicBezTo>
                  <a:pt x="44" y="105"/>
                  <a:pt x="39" y="114"/>
                  <a:pt x="35" y="124"/>
                </a:cubicBezTo>
                <a:cubicBezTo>
                  <a:pt x="31" y="134"/>
                  <a:pt x="28" y="144"/>
                  <a:pt x="26" y="154"/>
                </a:cubicBezTo>
                <a:cubicBezTo>
                  <a:pt x="24" y="165"/>
                  <a:pt x="23" y="175"/>
                  <a:pt x="23" y="186"/>
                </a:cubicBezTo>
                <a:close/>
              </a:path>
            </a:pathLst>
          </a:custGeom>
          <a:solidFill>
            <a:srgbClr val="4DA6FF">
              <a:alpha val="30000"/>
            </a:srgbClr>
          </a:solidFill>
          <a:ln w="0">
            <a:noFill/>
          </a:ln>
        </p:spPr>
        <p:txBody>
          <a:bodyPr lIns="0" tIns="0" rIns="0" bIns="0" anchor="t">
            <a:noAutofit/>
          </a:bodyPr>
          <a:lstStyle/>
          <a:p>
            <a:endParaRPr lang="en-US" sz="3600" b="0" u="none" strike="noStrike">
              <a:solidFill>
                <a:srgbClr val="000000"/>
              </a:solidFill>
              <a:effectLst/>
              <a:uFillTx/>
              <a:latin typeface="+mn-lt"/>
            </a:endParaRPr>
          </a:p>
        </p:txBody>
      </p:sp>
      <p:sp>
        <p:nvSpPr>
          <p:cNvPr id="9" name="任意形状 8">
            <a:extLst>
              <a:ext uri="{FF2B5EF4-FFF2-40B4-BE49-F238E27FC236}">
                <a16:creationId xmlns:a16="http://schemas.microsoft.com/office/drawing/2014/main" id="{7093B7DB-FBF5-C1C3-C402-9D95B20C70CA}"/>
              </a:ext>
            </a:extLst>
          </p:cNvPr>
          <p:cNvSpPr/>
          <p:nvPr/>
        </p:nvSpPr>
        <p:spPr>
          <a:xfrm>
            <a:off x="1888012" y="2068302"/>
            <a:ext cx="652320" cy="651960"/>
          </a:xfrm>
          <a:custGeom>
            <a:avLst/>
            <a:gdLst/>
            <a:ahLst/>
            <a:cxnLst/>
            <a:rect l="0" t="0" r="r" b="b"/>
            <a:pathLst>
              <a:path w="1812" h="1811">
                <a:moveTo>
                  <a:pt x="1812" y="905"/>
                </a:moveTo>
                <a:cubicBezTo>
                  <a:pt x="1812" y="935"/>
                  <a:pt x="1810" y="964"/>
                  <a:pt x="1808" y="994"/>
                </a:cubicBezTo>
                <a:cubicBezTo>
                  <a:pt x="1805" y="1023"/>
                  <a:pt x="1800" y="1053"/>
                  <a:pt x="1794" y="1082"/>
                </a:cubicBezTo>
                <a:cubicBezTo>
                  <a:pt x="1789" y="1111"/>
                  <a:pt x="1781" y="1139"/>
                  <a:pt x="1772" y="1168"/>
                </a:cubicBezTo>
                <a:cubicBezTo>
                  <a:pt x="1763" y="1196"/>
                  <a:pt x="1753" y="1224"/>
                  <a:pt x="1742" y="1253"/>
                </a:cubicBezTo>
                <a:cubicBezTo>
                  <a:pt x="1731" y="1280"/>
                  <a:pt x="1718" y="1307"/>
                  <a:pt x="1704" y="1333"/>
                </a:cubicBezTo>
                <a:cubicBezTo>
                  <a:pt x="1690" y="1359"/>
                  <a:pt x="1675" y="1384"/>
                  <a:pt x="1658" y="1409"/>
                </a:cubicBezTo>
                <a:cubicBezTo>
                  <a:pt x="1642" y="1434"/>
                  <a:pt x="1624" y="1457"/>
                  <a:pt x="1605" y="1480"/>
                </a:cubicBezTo>
                <a:cubicBezTo>
                  <a:pt x="1587" y="1503"/>
                  <a:pt x="1567" y="1525"/>
                  <a:pt x="1546" y="1546"/>
                </a:cubicBezTo>
                <a:cubicBezTo>
                  <a:pt x="1525" y="1567"/>
                  <a:pt x="1503" y="1587"/>
                  <a:pt x="1480" y="1606"/>
                </a:cubicBezTo>
                <a:cubicBezTo>
                  <a:pt x="1457" y="1625"/>
                  <a:pt x="1433" y="1642"/>
                  <a:pt x="1409" y="1659"/>
                </a:cubicBezTo>
                <a:cubicBezTo>
                  <a:pt x="1384" y="1675"/>
                  <a:pt x="1358" y="1690"/>
                  <a:pt x="1332" y="1704"/>
                </a:cubicBezTo>
                <a:cubicBezTo>
                  <a:pt x="1306" y="1718"/>
                  <a:pt x="1279" y="1731"/>
                  <a:pt x="1252" y="1742"/>
                </a:cubicBezTo>
                <a:cubicBezTo>
                  <a:pt x="1225" y="1754"/>
                  <a:pt x="1197" y="1764"/>
                  <a:pt x="1168" y="1772"/>
                </a:cubicBezTo>
                <a:cubicBezTo>
                  <a:pt x="1140" y="1781"/>
                  <a:pt x="1111" y="1788"/>
                  <a:pt x="1082" y="1794"/>
                </a:cubicBezTo>
                <a:cubicBezTo>
                  <a:pt x="1053" y="1800"/>
                  <a:pt x="1024" y="1804"/>
                  <a:pt x="994" y="1807"/>
                </a:cubicBezTo>
                <a:cubicBezTo>
                  <a:pt x="965" y="1810"/>
                  <a:pt x="935" y="1811"/>
                  <a:pt x="906" y="1811"/>
                </a:cubicBezTo>
                <a:cubicBezTo>
                  <a:pt x="876" y="1811"/>
                  <a:pt x="846" y="1810"/>
                  <a:pt x="817" y="1807"/>
                </a:cubicBezTo>
                <a:cubicBezTo>
                  <a:pt x="787" y="1804"/>
                  <a:pt x="758" y="1800"/>
                  <a:pt x="729" y="1794"/>
                </a:cubicBezTo>
                <a:cubicBezTo>
                  <a:pt x="700" y="1788"/>
                  <a:pt x="671" y="1781"/>
                  <a:pt x="643" y="1772"/>
                </a:cubicBezTo>
                <a:cubicBezTo>
                  <a:pt x="614" y="1764"/>
                  <a:pt x="587" y="1754"/>
                  <a:pt x="559" y="1742"/>
                </a:cubicBezTo>
                <a:cubicBezTo>
                  <a:pt x="532" y="1731"/>
                  <a:pt x="505" y="1718"/>
                  <a:pt x="479" y="1704"/>
                </a:cubicBezTo>
                <a:cubicBezTo>
                  <a:pt x="453" y="1690"/>
                  <a:pt x="427" y="1675"/>
                  <a:pt x="403" y="1659"/>
                </a:cubicBezTo>
                <a:cubicBezTo>
                  <a:pt x="378" y="1642"/>
                  <a:pt x="354" y="1625"/>
                  <a:pt x="331" y="1606"/>
                </a:cubicBezTo>
                <a:cubicBezTo>
                  <a:pt x="308" y="1587"/>
                  <a:pt x="286" y="1567"/>
                  <a:pt x="265" y="1546"/>
                </a:cubicBezTo>
                <a:cubicBezTo>
                  <a:pt x="244" y="1525"/>
                  <a:pt x="225" y="1503"/>
                  <a:pt x="206" y="1480"/>
                </a:cubicBezTo>
                <a:cubicBezTo>
                  <a:pt x="187" y="1457"/>
                  <a:pt x="169" y="1434"/>
                  <a:pt x="153" y="1409"/>
                </a:cubicBezTo>
                <a:cubicBezTo>
                  <a:pt x="136" y="1384"/>
                  <a:pt x="121" y="1359"/>
                  <a:pt x="107" y="1333"/>
                </a:cubicBezTo>
                <a:cubicBezTo>
                  <a:pt x="93" y="1307"/>
                  <a:pt x="81" y="1280"/>
                  <a:pt x="69" y="1253"/>
                </a:cubicBezTo>
                <a:cubicBezTo>
                  <a:pt x="58" y="1224"/>
                  <a:pt x="48" y="1196"/>
                  <a:pt x="39" y="1168"/>
                </a:cubicBezTo>
                <a:cubicBezTo>
                  <a:pt x="31" y="1139"/>
                  <a:pt x="23" y="1111"/>
                  <a:pt x="18" y="1082"/>
                </a:cubicBezTo>
                <a:cubicBezTo>
                  <a:pt x="12" y="1053"/>
                  <a:pt x="8" y="1023"/>
                  <a:pt x="5" y="994"/>
                </a:cubicBezTo>
                <a:cubicBezTo>
                  <a:pt x="2" y="964"/>
                  <a:pt x="0" y="935"/>
                  <a:pt x="0" y="905"/>
                </a:cubicBezTo>
                <a:cubicBezTo>
                  <a:pt x="0" y="875"/>
                  <a:pt x="2" y="846"/>
                  <a:pt x="5" y="816"/>
                </a:cubicBezTo>
                <a:cubicBezTo>
                  <a:pt x="8" y="787"/>
                  <a:pt x="12" y="758"/>
                  <a:pt x="18" y="728"/>
                </a:cubicBezTo>
                <a:cubicBezTo>
                  <a:pt x="23" y="699"/>
                  <a:pt x="31" y="671"/>
                  <a:pt x="39" y="642"/>
                </a:cubicBezTo>
                <a:cubicBezTo>
                  <a:pt x="48" y="614"/>
                  <a:pt x="58" y="586"/>
                  <a:pt x="69" y="559"/>
                </a:cubicBezTo>
                <a:cubicBezTo>
                  <a:pt x="81" y="531"/>
                  <a:pt x="93" y="504"/>
                  <a:pt x="107" y="478"/>
                </a:cubicBezTo>
                <a:cubicBezTo>
                  <a:pt x="121" y="452"/>
                  <a:pt x="136" y="427"/>
                  <a:pt x="153" y="402"/>
                </a:cubicBezTo>
                <a:cubicBezTo>
                  <a:pt x="169" y="377"/>
                  <a:pt x="187" y="354"/>
                  <a:pt x="206" y="331"/>
                </a:cubicBezTo>
                <a:cubicBezTo>
                  <a:pt x="225" y="308"/>
                  <a:pt x="244" y="286"/>
                  <a:pt x="265" y="265"/>
                </a:cubicBezTo>
                <a:cubicBezTo>
                  <a:pt x="286" y="244"/>
                  <a:pt x="308" y="224"/>
                  <a:pt x="331" y="205"/>
                </a:cubicBezTo>
                <a:cubicBezTo>
                  <a:pt x="354" y="186"/>
                  <a:pt x="378" y="169"/>
                  <a:pt x="403" y="152"/>
                </a:cubicBezTo>
                <a:cubicBezTo>
                  <a:pt x="427" y="136"/>
                  <a:pt x="453" y="121"/>
                  <a:pt x="479" y="107"/>
                </a:cubicBezTo>
                <a:cubicBezTo>
                  <a:pt x="505" y="93"/>
                  <a:pt x="532" y="80"/>
                  <a:pt x="559" y="69"/>
                </a:cubicBezTo>
                <a:cubicBezTo>
                  <a:pt x="587" y="57"/>
                  <a:pt x="614" y="47"/>
                  <a:pt x="643" y="39"/>
                </a:cubicBezTo>
                <a:cubicBezTo>
                  <a:pt x="671" y="30"/>
                  <a:pt x="700" y="23"/>
                  <a:pt x="729" y="17"/>
                </a:cubicBezTo>
                <a:cubicBezTo>
                  <a:pt x="758" y="11"/>
                  <a:pt x="787" y="7"/>
                  <a:pt x="817" y="4"/>
                </a:cubicBezTo>
                <a:cubicBezTo>
                  <a:pt x="846" y="1"/>
                  <a:pt x="876" y="0"/>
                  <a:pt x="906" y="0"/>
                </a:cubicBezTo>
                <a:cubicBezTo>
                  <a:pt x="935" y="0"/>
                  <a:pt x="965" y="1"/>
                  <a:pt x="994" y="4"/>
                </a:cubicBezTo>
                <a:cubicBezTo>
                  <a:pt x="1024" y="7"/>
                  <a:pt x="1053" y="11"/>
                  <a:pt x="1082" y="17"/>
                </a:cubicBezTo>
                <a:cubicBezTo>
                  <a:pt x="1111" y="23"/>
                  <a:pt x="1140" y="30"/>
                  <a:pt x="1168" y="39"/>
                </a:cubicBezTo>
                <a:cubicBezTo>
                  <a:pt x="1197" y="47"/>
                  <a:pt x="1225" y="57"/>
                  <a:pt x="1252" y="69"/>
                </a:cubicBezTo>
                <a:cubicBezTo>
                  <a:pt x="1279" y="80"/>
                  <a:pt x="1306" y="93"/>
                  <a:pt x="1332" y="107"/>
                </a:cubicBezTo>
                <a:cubicBezTo>
                  <a:pt x="1358" y="121"/>
                  <a:pt x="1384" y="136"/>
                  <a:pt x="1409" y="152"/>
                </a:cubicBezTo>
                <a:cubicBezTo>
                  <a:pt x="1433" y="169"/>
                  <a:pt x="1457" y="186"/>
                  <a:pt x="1480" y="205"/>
                </a:cubicBezTo>
                <a:cubicBezTo>
                  <a:pt x="1503" y="224"/>
                  <a:pt x="1525" y="244"/>
                  <a:pt x="1546" y="265"/>
                </a:cubicBezTo>
                <a:cubicBezTo>
                  <a:pt x="1567" y="286"/>
                  <a:pt x="1587" y="308"/>
                  <a:pt x="1605" y="331"/>
                </a:cubicBezTo>
                <a:cubicBezTo>
                  <a:pt x="1624" y="354"/>
                  <a:pt x="1642" y="377"/>
                  <a:pt x="1658" y="402"/>
                </a:cubicBezTo>
                <a:cubicBezTo>
                  <a:pt x="1675" y="427"/>
                  <a:pt x="1690" y="452"/>
                  <a:pt x="1704" y="478"/>
                </a:cubicBezTo>
                <a:cubicBezTo>
                  <a:pt x="1718" y="504"/>
                  <a:pt x="1731" y="531"/>
                  <a:pt x="1742" y="559"/>
                </a:cubicBezTo>
                <a:cubicBezTo>
                  <a:pt x="1753" y="586"/>
                  <a:pt x="1763" y="614"/>
                  <a:pt x="1772" y="642"/>
                </a:cubicBezTo>
                <a:cubicBezTo>
                  <a:pt x="1781" y="671"/>
                  <a:pt x="1789" y="699"/>
                  <a:pt x="1794" y="728"/>
                </a:cubicBezTo>
                <a:cubicBezTo>
                  <a:pt x="1800" y="758"/>
                  <a:pt x="1805" y="787"/>
                  <a:pt x="1808" y="816"/>
                </a:cubicBezTo>
                <a:cubicBezTo>
                  <a:pt x="1810" y="846"/>
                  <a:pt x="1812" y="875"/>
                  <a:pt x="1812" y="905"/>
                </a:cubicBezTo>
                <a:close/>
              </a:path>
            </a:pathLst>
          </a:custGeom>
          <a:solidFill>
            <a:srgbClr val="FF6600">
              <a:alpha val="20000"/>
            </a:srgbClr>
          </a:solidFill>
          <a:ln w="0">
            <a:noFill/>
          </a:ln>
        </p:spPr>
        <p:txBody>
          <a:bodyPr lIns="0" tIns="0" rIns="0" bIns="0" anchor="t">
            <a:noAutofit/>
          </a:bodyPr>
          <a:lstStyle/>
          <a:p>
            <a:endParaRPr lang="en-US" sz="3600" b="0" u="none" strike="noStrike">
              <a:solidFill>
                <a:srgbClr val="FFFFFF"/>
              </a:solidFill>
              <a:effectLst/>
              <a:uFillTx/>
              <a:latin typeface="+mn-lt"/>
            </a:endParaRPr>
          </a:p>
        </p:txBody>
      </p:sp>
      <p:sp>
        <p:nvSpPr>
          <p:cNvPr id="10" name="任意形状 9">
            <a:extLst>
              <a:ext uri="{FF2B5EF4-FFF2-40B4-BE49-F238E27FC236}">
                <a16:creationId xmlns:a16="http://schemas.microsoft.com/office/drawing/2014/main" id="{B07851FE-88EF-E83E-707D-AE361833F35B}"/>
              </a:ext>
            </a:extLst>
          </p:cNvPr>
          <p:cNvSpPr/>
          <p:nvPr/>
        </p:nvSpPr>
        <p:spPr>
          <a:xfrm>
            <a:off x="1888012" y="2068302"/>
            <a:ext cx="652320" cy="651960"/>
          </a:xfrm>
          <a:custGeom>
            <a:avLst/>
            <a:gdLst/>
            <a:ahLst/>
            <a:cxnLst/>
            <a:rect l="0" t="0" r="r" b="b"/>
            <a:pathLst>
              <a:path w="1812" h="1811" fill="none">
                <a:moveTo>
                  <a:pt x="1812" y="905"/>
                </a:moveTo>
                <a:cubicBezTo>
                  <a:pt x="1812" y="935"/>
                  <a:pt x="1810" y="964"/>
                  <a:pt x="1808" y="994"/>
                </a:cubicBezTo>
                <a:cubicBezTo>
                  <a:pt x="1805" y="1023"/>
                  <a:pt x="1800" y="1053"/>
                  <a:pt x="1794" y="1082"/>
                </a:cubicBezTo>
                <a:cubicBezTo>
                  <a:pt x="1789" y="1111"/>
                  <a:pt x="1781" y="1139"/>
                  <a:pt x="1772" y="1168"/>
                </a:cubicBezTo>
                <a:cubicBezTo>
                  <a:pt x="1763" y="1196"/>
                  <a:pt x="1753" y="1224"/>
                  <a:pt x="1742" y="1253"/>
                </a:cubicBezTo>
                <a:cubicBezTo>
                  <a:pt x="1731" y="1280"/>
                  <a:pt x="1718" y="1307"/>
                  <a:pt x="1704" y="1333"/>
                </a:cubicBezTo>
                <a:cubicBezTo>
                  <a:pt x="1690" y="1359"/>
                  <a:pt x="1675" y="1384"/>
                  <a:pt x="1658" y="1409"/>
                </a:cubicBezTo>
                <a:cubicBezTo>
                  <a:pt x="1642" y="1434"/>
                  <a:pt x="1624" y="1457"/>
                  <a:pt x="1605" y="1480"/>
                </a:cubicBezTo>
                <a:cubicBezTo>
                  <a:pt x="1587" y="1503"/>
                  <a:pt x="1567" y="1525"/>
                  <a:pt x="1546" y="1546"/>
                </a:cubicBezTo>
                <a:cubicBezTo>
                  <a:pt x="1525" y="1567"/>
                  <a:pt x="1503" y="1587"/>
                  <a:pt x="1480" y="1606"/>
                </a:cubicBezTo>
                <a:cubicBezTo>
                  <a:pt x="1457" y="1625"/>
                  <a:pt x="1433" y="1642"/>
                  <a:pt x="1409" y="1659"/>
                </a:cubicBezTo>
                <a:cubicBezTo>
                  <a:pt x="1384" y="1675"/>
                  <a:pt x="1358" y="1690"/>
                  <a:pt x="1332" y="1704"/>
                </a:cubicBezTo>
                <a:cubicBezTo>
                  <a:pt x="1306" y="1718"/>
                  <a:pt x="1279" y="1731"/>
                  <a:pt x="1252" y="1742"/>
                </a:cubicBezTo>
                <a:cubicBezTo>
                  <a:pt x="1225" y="1754"/>
                  <a:pt x="1197" y="1764"/>
                  <a:pt x="1168" y="1772"/>
                </a:cubicBezTo>
                <a:cubicBezTo>
                  <a:pt x="1140" y="1781"/>
                  <a:pt x="1111" y="1788"/>
                  <a:pt x="1082" y="1794"/>
                </a:cubicBezTo>
                <a:cubicBezTo>
                  <a:pt x="1053" y="1800"/>
                  <a:pt x="1024" y="1804"/>
                  <a:pt x="994" y="1807"/>
                </a:cubicBezTo>
                <a:cubicBezTo>
                  <a:pt x="965" y="1810"/>
                  <a:pt x="935" y="1811"/>
                  <a:pt x="906" y="1811"/>
                </a:cubicBezTo>
                <a:cubicBezTo>
                  <a:pt x="876" y="1811"/>
                  <a:pt x="846" y="1810"/>
                  <a:pt x="817" y="1807"/>
                </a:cubicBezTo>
                <a:cubicBezTo>
                  <a:pt x="787" y="1804"/>
                  <a:pt x="758" y="1800"/>
                  <a:pt x="729" y="1794"/>
                </a:cubicBezTo>
                <a:cubicBezTo>
                  <a:pt x="700" y="1788"/>
                  <a:pt x="671" y="1781"/>
                  <a:pt x="643" y="1772"/>
                </a:cubicBezTo>
                <a:cubicBezTo>
                  <a:pt x="614" y="1764"/>
                  <a:pt x="587" y="1754"/>
                  <a:pt x="559" y="1742"/>
                </a:cubicBezTo>
                <a:cubicBezTo>
                  <a:pt x="532" y="1731"/>
                  <a:pt x="505" y="1718"/>
                  <a:pt x="479" y="1704"/>
                </a:cubicBezTo>
                <a:cubicBezTo>
                  <a:pt x="453" y="1690"/>
                  <a:pt x="427" y="1675"/>
                  <a:pt x="403" y="1659"/>
                </a:cubicBezTo>
                <a:cubicBezTo>
                  <a:pt x="378" y="1642"/>
                  <a:pt x="354" y="1625"/>
                  <a:pt x="331" y="1606"/>
                </a:cubicBezTo>
                <a:cubicBezTo>
                  <a:pt x="308" y="1587"/>
                  <a:pt x="286" y="1567"/>
                  <a:pt x="265" y="1546"/>
                </a:cubicBezTo>
                <a:cubicBezTo>
                  <a:pt x="244" y="1525"/>
                  <a:pt x="225" y="1503"/>
                  <a:pt x="206" y="1480"/>
                </a:cubicBezTo>
                <a:cubicBezTo>
                  <a:pt x="187" y="1457"/>
                  <a:pt x="169" y="1434"/>
                  <a:pt x="153" y="1409"/>
                </a:cubicBezTo>
                <a:cubicBezTo>
                  <a:pt x="136" y="1384"/>
                  <a:pt x="121" y="1359"/>
                  <a:pt x="107" y="1333"/>
                </a:cubicBezTo>
                <a:cubicBezTo>
                  <a:pt x="93" y="1307"/>
                  <a:pt x="81" y="1280"/>
                  <a:pt x="69" y="1253"/>
                </a:cubicBezTo>
                <a:cubicBezTo>
                  <a:pt x="58" y="1224"/>
                  <a:pt x="48" y="1196"/>
                  <a:pt x="39" y="1168"/>
                </a:cubicBezTo>
                <a:cubicBezTo>
                  <a:pt x="31" y="1139"/>
                  <a:pt x="23" y="1111"/>
                  <a:pt x="18" y="1082"/>
                </a:cubicBezTo>
                <a:cubicBezTo>
                  <a:pt x="12" y="1053"/>
                  <a:pt x="8" y="1023"/>
                  <a:pt x="5" y="994"/>
                </a:cubicBezTo>
                <a:cubicBezTo>
                  <a:pt x="2" y="964"/>
                  <a:pt x="0" y="935"/>
                  <a:pt x="0" y="905"/>
                </a:cubicBezTo>
                <a:cubicBezTo>
                  <a:pt x="0" y="875"/>
                  <a:pt x="2" y="846"/>
                  <a:pt x="5" y="816"/>
                </a:cubicBezTo>
                <a:cubicBezTo>
                  <a:pt x="8" y="787"/>
                  <a:pt x="12" y="758"/>
                  <a:pt x="18" y="728"/>
                </a:cubicBezTo>
                <a:cubicBezTo>
                  <a:pt x="23" y="699"/>
                  <a:pt x="31" y="671"/>
                  <a:pt x="39" y="642"/>
                </a:cubicBezTo>
                <a:cubicBezTo>
                  <a:pt x="48" y="614"/>
                  <a:pt x="58" y="586"/>
                  <a:pt x="69" y="559"/>
                </a:cubicBezTo>
                <a:cubicBezTo>
                  <a:pt x="81" y="531"/>
                  <a:pt x="93" y="504"/>
                  <a:pt x="107" y="478"/>
                </a:cubicBezTo>
                <a:cubicBezTo>
                  <a:pt x="121" y="452"/>
                  <a:pt x="136" y="427"/>
                  <a:pt x="153" y="402"/>
                </a:cubicBezTo>
                <a:cubicBezTo>
                  <a:pt x="169" y="377"/>
                  <a:pt x="187" y="354"/>
                  <a:pt x="206" y="331"/>
                </a:cubicBezTo>
                <a:cubicBezTo>
                  <a:pt x="225" y="308"/>
                  <a:pt x="244" y="286"/>
                  <a:pt x="265" y="265"/>
                </a:cubicBezTo>
                <a:cubicBezTo>
                  <a:pt x="286" y="244"/>
                  <a:pt x="308" y="224"/>
                  <a:pt x="331" y="205"/>
                </a:cubicBezTo>
                <a:cubicBezTo>
                  <a:pt x="354" y="186"/>
                  <a:pt x="378" y="169"/>
                  <a:pt x="403" y="152"/>
                </a:cubicBezTo>
                <a:cubicBezTo>
                  <a:pt x="427" y="136"/>
                  <a:pt x="453" y="121"/>
                  <a:pt x="479" y="107"/>
                </a:cubicBezTo>
                <a:cubicBezTo>
                  <a:pt x="505" y="93"/>
                  <a:pt x="532" y="80"/>
                  <a:pt x="559" y="69"/>
                </a:cubicBezTo>
                <a:cubicBezTo>
                  <a:pt x="587" y="57"/>
                  <a:pt x="614" y="47"/>
                  <a:pt x="643" y="39"/>
                </a:cubicBezTo>
                <a:cubicBezTo>
                  <a:pt x="671" y="30"/>
                  <a:pt x="700" y="23"/>
                  <a:pt x="729" y="17"/>
                </a:cubicBezTo>
                <a:cubicBezTo>
                  <a:pt x="758" y="11"/>
                  <a:pt x="787" y="7"/>
                  <a:pt x="817" y="4"/>
                </a:cubicBezTo>
                <a:cubicBezTo>
                  <a:pt x="846" y="1"/>
                  <a:pt x="876" y="0"/>
                  <a:pt x="906" y="0"/>
                </a:cubicBezTo>
                <a:cubicBezTo>
                  <a:pt x="935" y="0"/>
                  <a:pt x="965" y="1"/>
                  <a:pt x="994" y="4"/>
                </a:cubicBezTo>
                <a:cubicBezTo>
                  <a:pt x="1024" y="7"/>
                  <a:pt x="1053" y="11"/>
                  <a:pt x="1082" y="17"/>
                </a:cubicBezTo>
                <a:cubicBezTo>
                  <a:pt x="1111" y="23"/>
                  <a:pt x="1140" y="30"/>
                  <a:pt x="1168" y="39"/>
                </a:cubicBezTo>
                <a:cubicBezTo>
                  <a:pt x="1197" y="47"/>
                  <a:pt x="1225" y="57"/>
                  <a:pt x="1252" y="69"/>
                </a:cubicBezTo>
                <a:cubicBezTo>
                  <a:pt x="1279" y="80"/>
                  <a:pt x="1306" y="93"/>
                  <a:pt x="1332" y="107"/>
                </a:cubicBezTo>
                <a:cubicBezTo>
                  <a:pt x="1358" y="121"/>
                  <a:pt x="1384" y="136"/>
                  <a:pt x="1409" y="152"/>
                </a:cubicBezTo>
                <a:cubicBezTo>
                  <a:pt x="1433" y="169"/>
                  <a:pt x="1457" y="186"/>
                  <a:pt x="1480" y="205"/>
                </a:cubicBezTo>
                <a:cubicBezTo>
                  <a:pt x="1503" y="224"/>
                  <a:pt x="1525" y="244"/>
                  <a:pt x="1546" y="265"/>
                </a:cubicBezTo>
                <a:cubicBezTo>
                  <a:pt x="1567" y="286"/>
                  <a:pt x="1587" y="308"/>
                  <a:pt x="1605" y="331"/>
                </a:cubicBezTo>
                <a:cubicBezTo>
                  <a:pt x="1624" y="354"/>
                  <a:pt x="1642" y="377"/>
                  <a:pt x="1658" y="402"/>
                </a:cubicBezTo>
                <a:cubicBezTo>
                  <a:pt x="1675" y="427"/>
                  <a:pt x="1690" y="452"/>
                  <a:pt x="1704" y="478"/>
                </a:cubicBezTo>
                <a:cubicBezTo>
                  <a:pt x="1718" y="504"/>
                  <a:pt x="1731" y="531"/>
                  <a:pt x="1742" y="559"/>
                </a:cubicBezTo>
                <a:cubicBezTo>
                  <a:pt x="1753" y="586"/>
                  <a:pt x="1763" y="614"/>
                  <a:pt x="1772" y="642"/>
                </a:cubicBezTo>
                <a:cubicBezTo>
                  <a:pt x="1781" y="671"/>
                  <a:pt x="1789" y="699"/>
                  <a:pt x="1794" y="728"/>
                </a:cubicBezTo>
                <a:cubicBezTo>
                  <a:pt x="1800" y="758"/>
                  <a:pt x="1805" y="787"/>
                  <a:pt x="1808" y="816"/>
                </a:cubicBezTo>
                <a:cubicBezTo>
                  <a:pt x="1810" y="846"/>
                  <a:pt x="1812" y="875"/>
                  <a:pt x="1812" y="905"/>
                </a:cubicBezTo>
              </a:path>
            </a:pathLst>
          </a:custGeom>
          <a:ln w="16560">
            <a:solidFill>
              <a:srgbClr val="FF6600"/>
            </a:solidFill>
            <a:miter/>
          </a:ln>
        </p:spPr>
        <p:txBody>
          <a:bodyPr lIns="8280" tIns="8280" rIns="8280" bIns="8280" anchor="t">
            <a:noAutofit/>
          </a:bodyPr>
          <a:lstStyle/>
          <a:p>
            <a:endParaRPr lang="en-US" sz="3600" b="0" u="none" strike="noStrike">
              <a:solidFill>
                <a:srgbClr val="000000"/>
              </a:solidFill>
              <a:effectLst/>
              <a:uFillTx/>
              <a:latin typeface="+mn-lt"/>
            </a:endParaRPr>
          </a:p>
        </p:txBody>
      </p:sp>
      <p:pic>
        <p:nvPicPr>
          <p:cNvPr id="11" name="图片 10">
            <a:extLst>
              <a:ext uri="{FF2B5EF4-FFF2-40B4-BE49-F238E27FC236}">
                <a16:creationId xmlns:a16="http://schemas.microsoft.com/office/drawing/2014/main" id="{F5328210-0A57-8082-773C-2EAB53C7660A}"/>
              </a:ext>
            </a:extLst>
          </p:cNvPr>
          <p:cNvPicPr/>
          <p:nvPr/>
        </p:nvPicPr>
        <p:blipFill>
          <a:blip r:embed="rId3"/>
          <a:stretch/>
        </p:blipFill>
        <p:spPr>
          <a:xfrm>
            <a:off x="2021932" y="2243982"/>
            <a:ext cx="375840" cy="300600"/>
          </a:xfrm>
          <a:prstGeom prst="rect">
            <a:avLst/>
          </a:prstGeom>
          <a:noFill/>
          <a:ln w="0">
            <a:noFill/>
          </a:ln>
        </p:spPr>
      </p:pic>
      <p:sp>
        <p:nvSpPr>
          <p:cNvPr id="12" name="文本框 11">
            <a:extLst>
              <a:ext uri="{FF2B5EF4-FFF2-40B4-BE49-F238E27FC236}">
                <a16:creationId xmlns:a16="http://schemas.microsoft.com/office/drawing/2014/main" id="{0C0069F5-C504-16B4-8285-5058C38A3CC2}"/>
              </a:ext>
            </a:extLst>
          </p:cNvPr>
          <p:cNvSpPr txBox="1"/>
          <p:nvPr/>
        </p:nvSpPr>
        <p:spPr>
          <a:xfrm>
            <a:off x="1085212" y="2742942"/>
            <a:ext cx="2433358" cy="307777"/>
          </a:xfrm>
          <a:prstGeom prst="rect">
            <a:avLst/>
          </a:prstGeom>
          <a:noFill/>
          <a:ln w="0">
            <a:noFill/>
          </a:ln>
        </p:spPr>
        <p:txBody>
          <a:bodyPr wrap="none" lIns="0" tIns="0" rIns="0" bIns="0" anchor="t">
            <a:spAutoFit/>
          </a:bodyPr>
          <a:lstStyle/>
          <a:p>
            <a:r>
              <a:rPr lang="en-US" sz="2000" b="1" u="none" strike="noStrike">
                <a:solidFill>
                  <a:srgbClr val="FFFFFF"/>
                </a:solidFill>
                <a:effectLst/>
                <a:uFillTx/>
                <a:latin typeface="+mn-lt"/>
                <a:ea typeface="DejaVuSans"/>
              </a:rPr>
              <a:t>LLM-Powered Multi-</a:t>
            </a:r>
            <a:endParaRPr lang="en-US" sz="2000" b="0" u="none" strike="noStrike">
              <a:solidFill>
                <a:srgbClr val="000000"/>
              </a:solidFill>
              <a:effectLst/>
              <a:uFillTx/>
              <a:latin typeface="+mn-lt"/>
            </a:endParaRPr>
          </a:p>
        </p:txBody>
      </p:sp>
      <p:pic>
        <p:nvPicPr>
          <p:cNvPr id="13" name="图片 12">
            <a:extLst>
              <a:ext uri="{FF2B5EF4-FFF2-40B4-BE49-F238E27FC236}">
                <a16:creationId xmlns:a16="http://schemas.microsoft.com/office/drawing/2014/main" id="{2A054DDB-DA2A-750D-5914-783633B54140}"/>
              </a:ext>
            </a:extLst>
          </p:cNvPr>
          <p:cNvPicPr/>
          <p:nvPr/>
        </p:nvPicPr>
        <p:blipFill>
          <a:blip r:embed="rId4"/>
          <a:stretch/>
        </p:blipFill>
        <p:spPr>
          <a:xfrm>
            <a:off x="686396" y="3539402"/>
            <a:ext cx="133200" cy="133200"/>
          </a:xfrm>
          <a:prstGeom prst="rect">
            <a:avLst/>
          </a:prstGeom>
          <a:noFill/>
          <a:ln w="0">
            <a:noFill/>
          </a:ln>
        </p:spPr>
      </p:pic>
      <p:sp>
        <p:nvSpPr>
          <p:cNvPr id="14" name="文本框 13">
            <a:extLst>
              <a:ext uri="{FF2B5EF4-FFF2-40B4-BE49-F238E27FC236}">
                <a16:creationId xmlns:a16="http://schemas.microsoft.com/office/drawing/2014/main" id="{C46A8CC0-3D6E-41EF-EE63-866E685DE7CC}"/>
              </a:ext>
            </a:extLst>
          </p:cNvPr>
          <p:cNvSpPr txBox="1"/>
          <p:nvPr/>
        </p:nvSpPr>
        <p:spPr>
          <a:xfrm>
            <a:off x="1135252" y="3010422"/>
            <a:ext cx="2308324" cy="307777"/>
          </a:xfrm>
          <a:prstGeom prst="rect">
            <a:avLst/>
          </a:prstGeom>
          <a:noFill/>
          <a:ln w="0">
            <a:noFill/>
          </a:ln>
        </p:spPr>
        <p:txBody>
          <a:bodyPr wrap="none" lIns="0" tIns="0" rIns="0" bIns="0" anchor="t">
            <a:spAutoFit/>
          </a:bodyPr>
          <a:lstStyle/>
          <a:p>
            <a:r>
              <a:rPr lang="en-US" sz="2000" b="1" u="none" strike="noStrike">
                <a:solidFill>
                  <a:srgbClr val="FFFFFF"/>
                </a:solidFill>
                <a:effectLst/>
                <a:uFillTx/>
                <a:latin typeface="+mn-lt"/>
                <a:ea typeface="DejaVuSans"/>
              </a:rPr>
              <a:t>Agent Architecture</a:t>
            </a:r>
            <a:endParaRPr lang="en-US" sz="2000" b="0" u="none" strike="noStrike">
              <a:solidFill>
                <a:srgbClr val="000000"/>
              </a:solidFill>
              <a:effectLst/>
              <a:uFillTx/>
              <a:latin typeface="+mn-lt"/>
            </a:endParaRPr>
          </a:p>
        </p:txBody>
      </p:sp>
      <p:sp>
        <p:nvSpPr>
          <p:cNvPr id="15" name="文本框 14">
            <a:extLst>
              <a:ext uri="{FF2B5EF4-FFF2-40B4-BE49-F238E27FC236}">
                <a16:creationId xmlns:a16="http://schemas.microsoft.com/office/drawing/2014/main" id="{826AACAE-87F8-CD84-904B-89EF8254CA11}"/>
              </a:ext>
            </a:extLst>
          </p:cNvPr>
          <p:cNvSpPr txBox="1"/>
          <p:nvPr/>
        </p:nvSpPr>
        <p:spPr>
          <a:xfrm>
            <a:off x="886916" y="3415062"/>
            <a:ext cx="2372444" cy="246221"/>
          </a:xfrm>
          <a:prstGeom prst="rect">
            <a:avLst/>
          </a:prstGeom>
          <a:noFill/>
          <a:ln w="0">
            <a:noFill/>
          </a:ln>
        </p:spPr>
        <p:txBody>
          <a:bodyPr wrap="none" lIns="0" tIns="0" rIns="0" bIns="0" anchor="t">
            <a:spAutoFit/>
          </a:bodyPr>
          <a:lstStyle/>
          <a:p>
            <a:r>
              <a:rPr lang="en-US" sz="1600" b="0" u="none" strike="noStrike" dirty="0">
                <a:solidFill>
                  <a:srgbClr val="BFDBFE"/>
                </a:solidFill>
                <a:effectLst/>
                <a:uFillTx/>
                <a:latin typeface="+mn-lt"/>
                <a:ea typeface="DejaVuSans"/>
              </a:rPr>
              <a:t>Innovative framework with</a:t>
            </a:r>
            <a:endParaRPr lang="en-US" sz="1600" b="0" u="none" strike="noStrike" dirty="0">
              <a:solidFill>
                <a:srgbClr val="000000"/>
              </a:solidFill>
              <a:effectLst/>
              <a:uFillTx/>
              <a:latin typeface="+mn-lt"/>
            </a:endParaRPr>
          </a:p>
        </p:txBody>
      </p:sp>
      <p:pic>
        <p:nvPicPr>
          <p:cNvPr id="16" name="图片 15">
            <a:extLst>
              <a:ext uri="{FF2B5EF4-FFF2-40B4-BE49-F238E27FC236}">
                <a16:creationId xmlns:a16="http://schemas.microsoft.com/office/drawing/2014/main" id="{FB28FC30-5884-F199-816F-66883C1B4F84}"/>
              </a:ext>
            </a:extLst>
          </p:cNvPr>
          <p:cNvPicPr/>
          <p:nvPr/>
        </p:nvPicPr>
        <p:blipFill>
          <a:blip r:embed="rId4"/>
          <a:stretch/>
        </p:blipFill>
        <p:spPr>
          <a:xfrm>
            <a:off x="686396" y="4040882"/>
            <a:ext cx="133200" cy="133200"/>
          </a:xfrm>
          <a:prstGeom prst="rect">
            <a:avLst/>
          </a:prstGeom>
          <a:noFill/>
          <a:ln w="0">
            <a:noFill/>
          </a:ln>
        </p:spPr>
      </p:pic>
      <p:sp>
        <p:nvSpPr>
          <p:cNvPr id="17" name="文本框 16">
            <a:extLst>
              <a:ext uri="{FF2B5EF4-FFF2-40B4-BE49-F238E27FC236}">
                <a16:creationId xmlns:a16="http://schemas.microsoft.com/office/drawing/2014/main" id="{7ECC2A20-C327-A3AD-9ACD-864331D9CCBA}"/>
              </a:ext>
            </a:extLst>
          </p:cNvPr>
          <p:cNvSpPr txBox="1"/>
          <p:nvPr/>
        </p:nvSpPr>
        <p:spPr>
          <a:xfrm>
            <a:off x="886916" y="3615582"/>
            <a:ext cx="2606483"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specialized intelligent agents</a:t>
            </a:r>
            <a:endParaRPr lang="en-US" sz="1600" b="0" u="none" strike="noStrike">
              <a:solidFill>
                <a:srgbClr val="000000"/>
              </a:solidFill>
              <a:effectLst/>
              <a:uFillTx/>
              <a:latin typeface="+mn-lt"/>
            </a:endParaRPr>
          </a:p>
        </p:txBody>
      </p:sp>
      <p:sp>
        <p:nvSpPr>
          <p:cNvPr id="18" name="文本框 17">
            <a:extLst>
              <a:ext uri="{FF2B5EF4-FFF2-40B4-BE49-F238E27FC236}">
                <a16:creationId xmlns:a16="http://schemas.microsoft.com/office/drawing/2014/main" id="{67FD5994-AABD-F1D3-4ADE-1674B45C1094}"/>
              </a:ext>
            </a:extLst>
          </p:cNvPr>
          <p:cNvSpPr txBox="1"/>
          <p:nvPr/>
        </p:nvSpPr>
        <p:spPr>
          <a:xfrm>
            <a:off x="886916" y="3916542"/>
            <a:ext cx="3209212"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Addresses the "impossible triangle"</a:t>
            </a:r>
            <a:endParaRPr lang="en-US" sz="1600" b="0" u="none" strike="noStrike">
              <a:solidFill>
                <a:srgbClr val="000000"/>
              </a:solidFill>
              <a:effectLst/>
              <a:uFillTx/>
              <a:latin typeface="+mn-lt"/>
            </a:endParaRPr>
          </a:p>
        </p:txBody>
      </p:sp>
      <p:pic>
        <p:nvPicPr>
          <p:cNvPr id="19" name="图片 18">
            <a:extLst>
              <a:ext uri="{FF2B5EF4-FFF2-40B4-BE49-F238E27FC236}">
                <a16:creationId xmlns:a16="http://schemas.microsoft.com/office/drawing/2014/main" id="{FD825838-CA76-2F66-B4F1-FBE13657E6DD}"/>
              </a:ext>
            </a:extLst>
          </p:cNvPr>
          <p:cNvPicPr/>
          <p:nvPr/>
        </p:nvPicPr>
        <p:blipFill>
          <a:blip r:embed="rId4"/>
          <a:stretch/>
        </p:blipFill>
        <p:spPr>
          <a:xfrm>
            <a:off x="686396" y="4542362"/>
            <a:ext cx="133200" cy="133200"/>
          </a:xfrm>
          <a:prstGeom prst="rect">
            <a:avLst/>
          </a:prstGeom>
          <a:noFill/>
          <a:ln w="0">
            <a:noFill/>
          </a:ln>
        </p:spPr>
      </p:pic>
      <p:sp>
        <p:nvSpPr>
          <p:cNvPr id="20" name="文本框 19">
            <a:extLst>
              <a:ext uri="{FF2B5EF4-FFF2-40B4-BE49-F238E27FC236}">
                <a16:creationId xmlns:a16="http://schemas.microsoft.com/office/drawing/2014/main" id="{E19A038C-2CAA-E926-8759-C5BD963C35C0}"/>
              </a:ext>
            </a:extLst>
          </p:cNvPr>
          <p:cNvSpPr txBox="1"/>
          <p:nvPr/>
        </p:nvSpPr>
        <p:spPr>
          <a:xfrm>
            <a:off x="886916" y="4117062"/>
            <a:ext cx="2366032"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challenge in yield analysis</a:t>
            </a:r>
            <a:endParaRPr lang="en-US" sz="1600" b="0" u="none" strike="noStrike">
              <a:solidFill>
                <a:srgbClr val="000000"/>
              </a:solidFill>
              <a:effectLst/>
              <a:uFillTx/>
              <a:latin typeface="+mn-lt"/>
            </a:endParaRPr>
          </a:p>
        </p:txBody>
      </p:sp>
      <p:sp>
        <p:nvSpPr>
          <p:cNvPr id="21" name="文本框 20">
            <a:extLst>
              <a:ext uri="{FF2B5EF4-FFF2-40B4-BE49-F238E27FC236}">
                <a16:creationId xmlns:a16="http://schemas.microsoft.com/office/drawing/2014/main" id="{0EEE9C16-64D8-07AD-41F9-25F96C5E0612}"/>
              </a:ext>
            </a:extLst>
          </p:cNvPr>
          <p:cNvSpPr txBox="1"/>
          <p:nvPr/>
        </p:nvSpPr>
        <p:spPr>
          <a:xfrm>
            <a:off x="886916" y="4418022"/>
            <a:ext cx="3167534"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Balances accuracy, eﬃciency, and</a:t>
            </a:r>
            <a:endParaRPr lang="en-US" sz="1600" b="0" u="none" strike="noStrike">
              <a:solidFill>
                <a:srgbClr val="000000"/>
              </a:solidFill>
              <a:effectLst/>
              <a:uFillTx/>
              <a:latin typeface="+mn-lt"/>
            </a:endParaRPr>
          </a:p>
        </p:txBody>
      </p:sp>
      <p:sp>
        <p:nvSpPr>
          <p:cNvPr id="23" name="任意形状 22">
            <a:extLst>
              <a:ext uri="{FF2B5EF4-FFF2-40B4-BE49-F238E27FC236}">
                <a16:creationId xmlns:a16="http://schemas.microsoft.com/office/drawing/2014/main" id="{B95B881A-B975-6B5F-065C-5922CBF1A3F3}"/>
              </a:ext>
            </a:extLst>
          </p:cNvPr>
          <p:cNvSpPr/>
          <p:nvPr/>
        </p:nvSpPr>
        <p:spPr>
          <a:xfrm>
            <a:off x="4332966" y="1850862"/>
            <a:ext cx="3941408" cy="3359880"/>
          </a:xfrm>
          <a:custGeom>
            <a:avLst/>
            <a:gdLst/>
            <a:ahLst/>
            <a:cxnLst/>
            <a:rect l="0" t="0" r="r" b="b"/>
            <a:pathLst>
              <a:path w="8683" h="9333">
                <a:moveTo>
                  <a:pt x="0" y="9147"/>
                </a:moveTo>
                <a:lnTo>
                  <a:pt x="0" y="186"/>
                </a:lnTo>
                <a:cubicBezTo>
                  <a:pt x="0" y="161"/>
                  <a:pt x="5" y="138"/>
                  <a:pt x="14" y="115"/>
                </a:cubicBezTo>
                <a:cubicBezTo>
                  <a:pt x="24" y="92"/>
                  <a:pt x="37" y="72"/>
                  <a:pt x="54" y="55"/>
                </a:cubicBezTo>
                <a:cubicBezTo>
                  <a:pt x="72" y="37"/>
                  <a:pt x="92" y="24"/>
                  <a:pt x="115" y="14"/>
                </a:cubicBezTo>
                <a:cubicBezTo>
                  <a:pt x="137" y="5"/>
                  <a:pt x="161" y="0"/>
                  <a:pt x="186" y="0"/>
                </a:cubicBezTo>
                <a:lnTo>
                  <a:pt x="8497" y="0"/>
                </a:lnTo>
                <a:cubicBezTo>
                  <a:pt x="8522" y="0"/>
                  <a:pt x="8545" y="5"/>
                  <a:pt x="8568" y="14"/>
                </a:cubicBezTo>
                <a:cubicBezTo>
                  <a:pt x="8591" y="24"/>
                  <a:pt x="8611" y="37"/>
                  <a:pt x="8628" y="55"/>
                </a:cubicBezTo>
                <a:cubicBezTo>
                  <a:pt x="8646" y="72"/>
                  <a:pt x="8659" y="92"/>
                  <a:pt x="8669" y="115"/>
                </a:cubicBezTo>
                <a:cubicBezTo>
                  <a:pt x="8678" y="138"/>
                  <a:pt x="8683" y="161"/>
                  <a:pt x="8683" y="186"/>
                </a:cubicBezTo>
                <a:lnTo>
                  <a:pt x="8683" y="9147"/>
                </a:lnTo>
                <a:cubicBezTo>
                  <a:pt x="8683" y="9172"/>
                  <a:pt x="8678" y="9195"/>
                  <a:pt x="8669" y="9218"/>
                </a:cubicBezTo>
                <a:cubicBezTo>
                  <a:pt x="8659" y="9241"/>
                  <a:pt x="8646" y="9261"/>
                  <a:pt x="8628" y="9278"/>
                </a:cubicBezTo>
                <a:cubicBezTo>
                  <a:pt x="8611" y="9296"/>
                  <a:pt x="8591" y="9309"/>
                  <a:pt x="8568" y="9319"/>
                </a:cubicBezTo>
                <a:cubicBezTo>
                  <a:pt x="8545" y="9328"/>
                  <a:pt x="8522" y="9333"/>
                  <a:pt x="8497" y="9333"/>
                </a:cubicBezTo>
                <a:lnTo>
                  <a:pt x="186" y="9333"/>
                </a:lnTo>
                <a:cubicBezTo>
                  <a:pt x="161" y="9333"/>
                  <a:pt x="137" y="9328"/>
                  <a:pt x="115" y="9319"/>
                </a:cubicBezTo>
                <a:cubicBezTo>
                  <a:pt x="92" y="9309"/>
                  <a:pt x="72" y="9296"/>
                  <a:pt x="54" y="9278"/>
                </a:cubicBezTo>
                <a:cubicBezTo>
                  <a:pt x="37" y="9261"/>
                  <a:pt x="24" y="9241"/>
                  <a:pt x="14" y="9218"/>
                </a:cubicBezTo>
                <a:cubicBezTo>
                  <a:pt x="5" y="9195"/>
                  <a:pt x="0" y="9172"/>
                  <a:pt x="0" y="9147"/>
                </a:cubicBezTo>
                <a:moveTo>
                  <a:pt x="23" y="186"/>
                </a:moveTo>
                <a:lnTo>
                  <a:pt x="23" y="9147"/>
                </a:lnTo>
                <a:cubicBezTo>
                  <a:pt x="23" y="9158"/>
                  <a:pt x="24" y="9168"/>
                  <a:pt x="26" y="9179"/>
                </a:cubicBezTo>
                <a:cubicBezTo>
                  <a:pt x="28" y="9189"/>
                  <a:pt x="32" y="9199"/>
                  <a:pt x="36" y="9209"/>
                </a:cubicBezTo>
                <a:cubicBezTo>
                  <a:pt x="40" y="9219"/>
                  <a:pt x="45" y="9229"/>
                  <a:pt x="51" y="9237"/>
                </a:cubicBezTo>
                <a:cubicBezTo>
                  <a:pt x="57" y="9246"/>
                  <a:pt x="63" y="9255"/>
                  <a:pt x="71" y="9262"/>
                </a:cubicBezTo>
                <a:cubicBezTo>
                  <a:pt x="78" y="9270"/>
                  <a:pt x="87" y="9276"/>
                  <a:pt x="95" y="9282"/>
                </a:cubicBezTo>
                <a:cubicBezTo>
                  <a:pt x="104" y="9288"/>
                  <a:pt x="114" y="9293"/>
                  <a:pt x="124" y="9297"/>
                </a:cubicBezTo>
                <a:cubicBezTo>
                  <a:pt x="133" y="9301"/>
                  <a:pt x="144" y="9304"/>
                  <a:pt x="154" y="9307"/>
                </a:cubicBezTo>
                <a:cubicBezTo>
                  <a:pt x="164" y="9309"/>
                  <a:pt x="175" y="9310"/>
                  <a:pt x="186" y="9310"/>
                </a:cubicBezTo>
                <a:lnTo>
                  <a:pt x="8497" y="9310"/>
                </a:lnTo>
                <a:cubicBezTo>
                  <a:pt x="8508" y="9310"/>
                  <a:pt x="8518" y="9309"/>
                  <a:pt x="8529" y="9307"/>
                </a:cubicBezTo>
                <a:cubicBezTo>
                  <a:pt x="8539" y="9304"/>
                  <a:pt x="8549" y="9301"/>
                  <a:pt x="8559" y="9297"/>
                </a:cubicBezTo>
                <a:cubicBezTo>
                  <a:pt x="8569" y="9293"/>
                  <a:pt x="8578" y="9288"/>
                  <a:pt x="8587" y="9282"/>
                </a:cubicBezTo>
                <a:cubicBezTo>
                  <a:pt x="8596" y="9276"/>
                  <a:pt x="8604" y="9270"/>
                  <a:pt x="8612" y="9262"/>
                </a:cubicBezTo>
                <a:cubicBezTo>
                  <a:pt x="8619" y="9255"/>
                  <a:pt x="8626" y="9246"/>
                  <a:pt x="8632" y="9237"/>
                </a:cubicBezTo>
                <a:cubicBezTo>
                  <a:pt x="8638" y="9229"/>
                  <a:pt x="8643" y="9219"/>
                  <a:pt x="8647" y="9209"/>
                </a:cubicBezTo>
                <a:cubicBezTo>
                  <a:pt x="8651" y="9199"/>
                  <a:pt x="8654" y="9189"/>
                  <a:pt x="8656" y="9179"/>
                </a:cubicBezTo>
                <a:cubicBezTo>
                  <a:pt x="8658" y="9168"/>
                  <a:pt x="8659" y="9158"/>
                  <a:pt x="8659" y="9147"/>
                </a:cubicBezTo>
                <a:lnTo>
                  <a:pt x="8659" y="186"/>
                </a:lnTo>
                <a:cubicBezTo>
                  <a:pt x="8659" y="175"/>
                  <a:pt x="8658" y="165"/>
                  <a:pt x="8656" y="154"/>
                </a:cubicBezTo>
                <a:cubicBezTo>
                  <a:pt x="8654" y="144"/>
                  <a:pt x="8651" y="134"/>
                  <a:pt x="8647" y="124"/>
                </a:cubicBezTo>
                <a:cubicBezTo>
                  <a:pt x="8643" y="114"/>
                  <a:pt x="8638" y="105"/>
                  <a:pt x="8632" y="96"/>
                </a:cubicBezTo>
                <a:cubicBezTo>
                  <a:pt x="8626" y="87"/>
                  <a:pt x="8619" y="79"/>
                  <a:pt x="8612" y="71"/>
                </a:cubicBezTo>
                <a:cubicBezTo>
                  <a:pt x="8604" y="63"/>
                  <a:pt x="8596" y="57"/>
                  <a:pt x="8587" y="51"/>
                </a:cubicBezTo>
                <a:cubicBezTo>
                  <a:pt x="8578" y="45"/>
                  <a:pt x="8569" y="40"/>
                  <a:pt x="8559" y="36"/>
                </a:cubicBezTo>
                <a:cubicBezTo>
                  <a:pt x="8549" y="32"/>
                  <a:pt x="8539" y="29"/>
                  <a:pt x="8529" y="27"/>
                </a:cubicBezTo>
                <a:cubicBezTo>
                  <a:pt x="8518" y="24"/>
                  <a:pt x="8508" y="23"/>
                  <a:pt x="8497" y="23"/>
                </a:cubicBezTo>
                <a:lnTo>
                  <a:pt x="186" y="23"/>
                </a:lnTo>
                <a:cubicBezTo>
                  <a:pt x="175" y="23"/>
                  <a:pt x="164" y="24"/>
                  <a:pt x="154" y="27"/>
                </a:cubicBezTo>
                <a:cubicBezTo>
                  <a:pt x="144" y="29"/>
                  <a:pt x="133" y="32"/>
                  <a:pt x="124" y="36"/>
                </a:cubicBezTo>
                <a:cubicBezTo>
                  <a:pt x="114" y="40"/>
                  <a:pt x="104" y="45"/>
                  <a:pt x="95" y="51"/>
                </a:cubicBezTo>
                <a:cubicBezTo>
                  <a:pt x="87" y="57"/>
                  <a:pt x="78" y="63"/>
                  <a:pt x="71" y="71"/>
                </a:cubicBezTo>
                <a:cubicBezTo>
                  <a:pt x="63" y="79"/>
                  <a:pt x="57" y="87"/>
                  <a:pt x="51" y="96"/>
                </a:cubicBezTo>
                <a:cubicBezTo>
                  <a:pt x="45" y="105"/>
                  <a:pt x="40" y="114"/>
                  <a:pt x="36" y="124"/>
                </a:cubicBezTo>
                <a:cubicBezTo>
                  <a:pt x="32" y="134"/>
                  <a:pt x="28" y="144"/>
                  <a:pt x="26" y="154"/>
                </a:cubicBezTo>
                <a:cubicBezTo>
                  <a:pt x="24" y="165"/>
                  <a:pt x="23" y="175"/>
                  <a:pt x="23" y="186"/>
                </a:cubicBezTo>
                <a:close/>
              </a:path>
            </a:pathLst>
          </a:custGeom>
          <a:solidFill>
            <a:schemeClr val="accent5">
              <a:lumMod val="60000"/>
              <a:lumOff val="40000"/>
            </a:schemeClr>
          </a:solidFill>
          <a:ln w="0">
            <a:noFill/>
          </a:ln>
        </p:spPr>
        <p:txBody>
          <a:bodyPr lIns="0" tIns="0" rIns="0" bIns="0" anchor="t">
            <a:noAutofit/>
          </a:bodyPr>
          <a:lstStyle/>
          <a:p>
            <a:endParaRPr lang="en-US" sz="3600" b="0" u="none" strike="noStrike">
              <a:solidFill>
                <a:srgbClr val="000000"/>
              </a:solidFill>
              <a:effectLst/>
              <a:uFillTx/>
              <a:latin typeface="+mn-lt"/>
            </a:endParaRPr>
          </a:p>
        </p:txBody>
      </p:sp>
      <p:sp>
        <p:nvSpPr>
          <p:cNvPr id="24" name="任意形状 23">
            <a:extLst>
              <a:ext uri="{FF2B5EF4-FFF2-40B4-BE49-F238E27FC236}">
                <a16:creationId xmlns:a16="http://schemas.microsoft.com/office/drawing/2014/main" id="{4A6C83C2-C560-829D-968B-77227EA45D30}"/>
              </a:ext>
            </a:extLst>
          </p:cNvPr>
          <p:cNvSpPr/>
          <p:nvPr/>
        </p:nvSpPr>
        <p:spPr>
          <a:xfrm>
            <a:off x="5526382" y="2068302"/>
            <a:ext cx="651960" cy="651960"/>
          </a:xfrm>
          <a:custGeom>
            <a:avLst/>
            <a:gdLst/>
            <a:ahLst/>
            <a:cxnLst/>
            <a:rect l="0" t="0" r="r" b="b"/>
            <a:pathLst>
              <a:path w="1811" h="1811">
                <a:moveTo>
                  <a:pt x="1811" y="905"/>
                </a:moveTo>
                <a:cubicBezTo>
                  <a:pt x="1811" y="935"/>
                  <a:pt x="1810" y="964"/>
                  <a:pt x="1807" y="994"/>
                </a:cubicBezTo>
                <a:cubicBezTo>
                  <a:pt x="1804" y="1023"/>
                  <a:pt x="1800" y="1053"/>
                  <a:pt x="1794" y="1082"/>
                </a:cubicBezTo>
                <a:cubicBezTo>
                  <a:pt x="1788" y="1111"/>
                  <a:pt x="1781" y="1139"/>
                  <a:pt x="1772" y="1168"/>
                </a:cubicBezTo>
                <a:cubicBezTo>
                  <a:pt x="1764" y="1196"/>
                  <a:pt x="1754" y="1224"/>
                  <a:pt x="1742" y="1253"/>
                </a:cubicBezTo>
                <a:cubicBezTo>
                  <a:pt x="1731" y="1280"/>
                  <a:pt x="1718" y="1307"/>
                  <a:pt x="1704" y="1333"/>
                </a:cubicBezTo>
                <a:cubicBezTo>
                  <a:pt x="1690" y="1359"/>
                  <a:pt x="1675" y="1384"/>
                  <a:pt x="1659" y="1409"/>
                </a:cubicBezTo>
                <a:cubicBezTo>
                  <a:pt x="1642" y="1434"/>
                  <a:pt x="1624" y="1457"/>
                  <a:pt x="1606" y="1480"/>
                </a:cubicBezTo>
                <a:cubicBezTo>
                  <a:pt x="1587" y="1503"/>
                  <a:pt x="1567" y="1525"/>
                  <a:pt x="1546" y="1546"/>
                </a:cubicBezTo>
                <a:cubicBezTo>
                  <a:pt x="1525" y="1567"/>
                  <a:pt x="1503" y="1587"/>
                  <a:pt x="1480" y="1606"/>
                </a:cubicBezTo>
                <a:cubicBezTo>
                  <a:pt x="1457" y="1625"/>
                  <a:pt x="1432" y="1642"/>
                  <a:pt x="1408" y="1659"/>
                </a:cubicBezTo>
                <a:cubicBezTo>
                  <a:pt x="1383" y="1675"/>
                  <a:pt x="1358" y="1690"/>
                  <a:pt x="1332" y="1704"/>
                </a:cubicBezTo>
                <a:cubicBezTo>
                  <a:pt x="1305" y="1718"/>
                  <a:pt x="1279" y="1731"/>
                  <a:pt x="1251" y="1742"/>
                </a:cubicBezTo>
                <a:cubicBezTo>
                  <a:pt x="1224" y="1754"/>
                  <a:pt x="1196" y="1764"/>
                  <a:pt x="1168" y="1772"/>
                </a:cubicBezTo>
                <a:cubicBezTo>
                  <a:pt x="1139" y="1781"/>
                  <a:pt x="1111" y="1788"/>
                  <a:pt x="1081" y="1794"/>
                </a:cubicBezTo>
                <a:cubicBezTo>
                  <a:pt x="1052" y="1800"/>
                  <a:pt x="1023" y="1804"/>
                  <a:pt x="994" y="1807"/>
                </a:cubicBezTo>
                <a:cubicBezTo>
                  <a:pt x="964" y="1810"/>
                  <a:pt x="935" y="1811"/>
                  <a:pt x="905" y="1811"/>
                </a:cubicBezTo>
                <a:cubicBezTo>
                  <a:pt x="875" y="1811"/>
                  <a:pt x="846" y="1810"/>
                  <a:pt x="816" y="1807"/>
                </a:cubicBezTo>
                <a:cubicBezTo>
                  <a:pt x="787" y="1804"/>
                  <a:pt x="757" y="1800"/>
                  <a:pt x="728" y="1794"/>
                </a:cubicBezTo>
                <a:cubicBezTo>
                  <a:pt x="699" y="1788"/>
                  <a:pt x="670" y="1781"/>
                  <a:pt x="642" y="1772"/>
                </a:cubicBezTo>
                <a:cubicBezTo>
                  <a:pt x="614" y="1764"/>
                  <a:pt x="586" y="1754"/>
                  <a:pt x="558" y="1742"/>
                </a:cubicBezTo>
                <a:cubicBezTo>
                  <a:pt x="531" y="1731"/>
                  <a:pt x="504" y="1718"/>
                  <a:pt x="478" y="1704"/>
                </a:cubicBezTo>
                <a:cubicBezTo>
                  <a:pt x="452" y="1690"/>
                  <a:pt x="427" y="1675"/>
                  <a:pt x="402" y="1659"/>
                </a:cubicBezTo>
                <a:cubicBezTo>
                  <a:pt x="377" y="1642"/>
                  <a:pt x="353" y="1625"/>
                  <a:pt x="331" y="1606"/>
                </a:cubicBezTo>
                <a:cubicBezTo>
                  <a:pt x="308" y="1587"/>
                  <a:pt x="286" y="1567"/>
                  <a:pt x="265" y="1546"/>
                </a:cubicBezTo>
                <a:cubicBezTo>
                  <a:pt x="244" y="1525"/>
                  <a:pt x="224" y="1503"/>
                  <a:pt x="205" y="1480"/>
                </a:cubicBezTo>
                <a:cubicBezTo>
                  <a:pt x="186" y="1457"/>
                  <a:pt x="169" y="1434"/>
                  <a:pt x="152" y="1409"/>
                </a:cubicBezTo>
                <a:cubicBezTo>
                  <a:pt x="136" y="1384"/>
                  <a:pt x="120" y="1359"/>
                  <a:pt x="106" y="1333"/>
                </a:cubicBezTo>
                <a:cubicBezTo>
                  <a:pt x="92" y="1307"/>
                  <a:pt x="80" y="1280"/>
                  <a:pt x="68" y="1253"/>
                </a:cubicBezTo>
                <a:cubicBezTo>
                  <a:pt x="57" y="1224"/>
                  <a:pt x="47" y="1196"/>
                  <a:pt x="39" y="1168"/>
                </a:cubicBezTo>
                <a:cubicBezTo>
                  <a:pt x="30" y="1139"/>
                  <a:pt x="23" y="1111"/>
                  <a:pt x="17" y="1082"/>
                </a:cubicBezTo>
                <a:cubicBezTo>
                  <a:pt x="11" y="1053"/>
                  <a:pt x="7" y="1023"/>
                  <a:pt x="4" y="994"/>
                </a:cubicBezTo>
                <a:cubicBezTo>
                  <a:pt x="1" y="964"/>
                  <a:pt x="0" y="935"/>
                  <a:pt x="0" y="905"/>
                </a:cubicBezTo>
                <a:cubicBezTo>
                  <a:pt x="0" y="875"/>
                  <a:pt x="1" y="846"/>
                  <a:pt x="4" y="816"/>
                </a:cubicBezTo>
                <a:cubicBezTo>
                  <a:pt x="7" y="787"/>
                  <a:pt x="11" y="758"/>
                  <a:pt x="17" y="728"/>
                </a:cubicBezTo>
                <a:cubicBezTo>
                  <a:pt x="23" y="699"/>
                  <a:pt x="30" y="671"/>
                  <a:pt x="39" y="642"/>
                </a:cubicBezTo>
                <a:cubicBezTo>
                  <a:pt x="47" y="614"/>
                  <a:pt x="57" y="586"/>
                  <a:pt x="68" y="559"/>
                </a:cubicBezTo>
                <a:cubicBezTo>
                  <a:pt x="80" y="531"/>
                  <a:pt x="92" y="504"/>
                  <a:pt x="106" y="478"/>
                </a:cubicBezTo>
                <a:cubicBezTo>
                  <a:pt x="120" y="452"/>
                  <a:pt x="136" y="427"/>
                  <a:pt x="152" y="402"/>
                </a:cubicBezTo>
                <a:cubicBezTo>
                  <a:pt x="169" y="377"/>
                  <a:pt x="186" y="354"/>
                  <a:pt x="205" y="331"/>
                </a:cubicBezTo>
                <a:cubicBezTo>
                  <a:pt x="224" y="308"/>
                  <a:pt x="244" y="286"/>
                  <a:pt x="265" y="265"/>
                </a:cubicBezTo>
                <a:cubicBezTo>
                  <a:pt x="286" y="244"/>
                  <a:pt x="308" y="224"/>
                  <a:pt x="331" y="205"/>
                </a:cubicBezTo>
                <a:cubicBezTo>
                  <a:pt x="353" y="186"/>
                  <a:pt x="377" y="169"/>
                  <a:pt x="402" y="152"/>
                </a:cubicBezTo>
                <a:cubicBezTo>
                  <a:pt x="427" y="136"/>
                  <a:pt x="452" y="121"/>
                  <a:pt x="478" y="107"/>
                </a:cubicBezTo>
                <a:cubicBezTo>
                  <a:pt x="504" y="93"/>
                  <a:pt x="531" y="80"/>
                  <a:pt x="558" y="69"/>
                </a:cubicBezTo>
                <a:cubicBezTo>
                  <a:pt x="586" y="57"/>
                  <a:pt x="614" y="47"/>
                  <a:pt x="642" y="39"/>
                </a:cubicBezTo>
                <a:cubicBezTo>
                  <a:pt x="670" y="30"/>
                  <a:pt x="699" y="23"/>
                  <a:pt x="728" y="17"/>
                </a:cubicBezTo>
                <a:cubicBezTo>
                  <a:pt x="757" y="11"/>
                  <a:pt x="787" y="7"/>
                  <a:pt x="816" y="4"/>
                </a:cubicBezTo>
                <a:cubicBezTo>
                  <a:pt x="846" y="1"/>
                  <a:pt x="875" y="0"/>
                  <a:pt x="905" y="0"/>
                </a:cubicBezTo>
                <a:cubicBezTo>
                  <a:pt x="935" y="0"/>
                  <a:pt x="964" y="1"/>
                  <a:pt x="994" y="4"/>
                </a:cubicBezTo>
                <a:cubicBezTo>
                  <a:pt x="1023" y="7"/>
                  <a:pt x="1052" y="11"/>
                  <a:pt x="1081" y="17"/>
                </a:cubicBezTo>
                <a:cubicBezTo>
                  <a:pt x="1111" y="23"/>
                  <a:pt x="1139" y="30"/>
                  <a:pt x="1168" y="39"/>
                </a:cubicBezTo>
                <a:cubicBezTo>
                  <a:pt x="1196" y="47"/>
                  <a:pt x="1224" y="57"/>
                  <a:pt x="1251" y="69"/>
                </a:cubicBezTo>
                <a:cubicBezTo>
                  <a:pt x="1279" y="80"/>
                  <a:pt x="1305" y="93"/>
                  <a:pt x="1332" y="107"/>
                </a:cubicBezTo>
                <a:cubicBezTo>
                  <a:pt x="1358" y="121"/>
                  <a:pt x="1383" y="136"/>
                  <a:pt x="1408" y="152"/>
                </a:cubicBezTo>
                <a:cubicBezTo>
                  <a:pt x="1432" y="169"/>
                  <a:pt x="1457" y="186"/>
                  <a:pt x="1480" y="205"/>
                </a:cubicBezTo>
                <a:cubicBezTo>
                  <a:pt x="1503" y="224"/>
                  <a:pt x="1525" y="244"/>
                  <a:pt x="1546" y="265"/>
                </a:cubicBezTo>
                <a:cubicBezTo>
                  <a:pt x="1567" y="286"/>
                  <a:pt x="1587" y="308"/>
                  <a:pt x="1606" y="331"/>
                </a:cubicBezTo>
                <a:cubicBezTo>
                  <a:pt x="1624" y="354"/>
                  <a:pt x="1642" y="377"/>
                  <a:pt x="1659" y="402"/>
                </a:cubicBezTo>
                <a:cubicBezTo>
                  <a:pt x="1675" y="427"/>
                  <a:pt x="1690" y="452"/>
                  <a:pt x="1704" y="478"/>
                </a:cubicBezTo>
                <a:cubicBezTo>
                  <a:pt x="1718" y="504"/>
                  <a:pt x="1731" y="531"/>
                  <a:pt x="1742" y="559"/>
                </a:cubicBezTo>
                <a:cubicBezTo>
                  <a:pt x="1754" y="586"/>
                  <a:pt x="1764" y="614"/>
                  <a:pt x="1772" y="642"/>
                </a:cubicBezTo>
                <a:cubicBezTo>
                  <a:pt x="1781" y="671"/>
                  <a:pt x="1788" y="699"/>
                  <a:pt x="1794" y="728"/>
                </a:cubicBezTo>
                <a:cubicBezTo>
                  <a:pt x="1800" y="758"/>
                  <a:pt x="1804" y="787"/>
                  <a:pt x="1807" y="816"/>
                </a:cubicBezTo>
                <a:cubicBezTo>
                  <a:pt x="1810" y="846"/>
                  <a:pt x="1811" y="875"/>
                  <a:pt x="1811" y="905"/>
                </a:cubicBezTo>
                <a:close/>
              </a:path>
            </a:pathLst>
          </a:custGeom>
          <a:solidFill>
            <a:srgbClr val="FF6600">
              <a:alpha val="20000"/>
            </a:srgbClr>
          </a:solidFill>
          <a:ln w="0">
            <a:noFill/>
          </a:ln>
        </p:spPr>
        <p:txBody>
          <a:bodyPr lIns="0" tIns="0" rIns="0" bIns="0" anchor="t">
            <a:noAutofit/>
          </a:bodyPr>
          <a:lstStyle/>
          <a:p>
            <a:endParaRPr lang="en-US" sz="3600" b="0" u="none" strike="noStrike">
              <a:solidFill>
                <a:srgbClr val="FFFFFF"/>
              </a:solidFill>
              <a:effectLst/>
              <a:uFillTx/>
              <a:latin typeface="+mn-lt"/>
            </a:endParaRPr>
          </a:p>
        </p:txBody>
      </p:sp>
      <p:sp>
        <p:nvSpPr>
          <p:cNvPr id="25" name="任意形状 24">
            <a:extLst>
              <a:ext uri="{FF2B5EF4-FFF2-40B4-BE49-F238E27FC236}">
                <a16:creationId xmlns:a16="http://schemas.microsoft.com/office/drawing/2014/main" id="{147988BC-D720-9358-91C4-1CF07A0E0B85}"/>
              </a:ext>
            </a:extLst>
          </p:cNvPr>
          <p:cNvSpPr/>
          <p:nvPr/>
        </p:nvSpPr>
        <p:spPr>
          <a:xfrm>
            <a:off x="5526382" y="2068302"/>
            <a:ext cx="651960" cy="651960"/>
          </a:xfrm>
          <a:custGeom>
            <a:avLst/>
            <a:gdLst/>
            <a:ahLst/>
            <a:cxnLst/>
            <a:rect l="0" t="0" r="r" b="b"/>
            <a:pathLst>
              <a:path w="1811" h="1811" fill="none">
                <a:moveTo>
                  <a:pt x="1811" y="905"/>
                </a:moveTo>
                <a:cubicBezTo>
                  <a:pt x="1811" y="935"/>
                  <a:pt x="1810" y="964"/>
                  <a:pt x="1807" y="994"/>
                </a:cubicBezTo>
                <a:cubicBezTo>
                  <a:pt x="1804" y="1023"/>
                  <a:pt x="1800" y="1053"/>
                  <a:pt x="1794" y="1082"/>
                </a:cubicBezTo>
                <a:cubicBezTo>
                  <a:pt x="1788" y="1111"/>
                  <a:pt x="1781" y="1139"/>
                  <a:pt x="1772" y="1168"/>
                </a:cubicBezTo>
                <a:cubicBezTo>
                  <a:pt x="1764" y="1196"/>
                  <a:pt x="1754" y="1224"/>
                  <a:pt x="1742" y="1253"/>
                </a:cubicBezTo>
                <a:cubicBezTo>
                  <a:pt x="1731" y="1280"/>
                  <a:pt x="1718" y="1307"/>
                  <a:pt x="1704" y="1333"/>
                </a:cubicBezTo>
                <a:cubicBezTo>
                  <a:pt x="1690" y="1359"/>
                  <a:pt x="1675" y="1384"/>
                  <a:pt x="1659" y="1409"/>
                </a:cubicBezTo>
                <a:cubicBezTo>
                  <a:pt x="1642" y="1434"/>
                  <a:pt x="1624" y="1457"/>
                  <a:pt x="1606" y="1480"/>
                </a:cubicBezTo>
                <a:cubicBezTo>
                  <a:pt x="1587" y="1503"/>
                  <a:pt x="1567" y="1525"/>
                  <a:pt x="1546" y="1546"/>
                </a:cubicBezTo>
                <a:cubicBezTo>
                  <a:pt x="1525" y="1567"/>
                  <a:pt x="1503" y="1587"/>
                  <a:pt x="1480" y="1606"/>
                </a:cubicBezTo>
                <a:cubicBezTo>
                  <a:pt x="1457" y="1625"/>
                  <a:pt x="1432" y="1642"/>
                  <a:pt x="1408" y="1659"/>
                </a:cubicBezTo>
                <a:cubicBezTo>
                  <a:pt x="1383" y="1675"/>
                  <a:pt x="1358" y="1690"/>
                  <a:pt x="1332" y="1704"/>
                </a:cubicBezTo>
                <a:cubicBezTo>
                  <a:pt x="1305" y="1718"/>
                  <a:pt x="1279" y="1731"/>
                  <a:pt x="1251" y="1742"/>
                </a:cubicBezTo>
                <a:cubicBezTo>
                  <a:pt x="1224" y="1754"/>
                  <a:pt x="1196" y="1764"/>
                  <a:pt x="1168" y="1772"/>
                </a:cubicBezTo>
                <a:cubicBezTo>
                  <a:pt x="1139" y="1781"/>
                  <a:pt x="1111" y="1788"/>
                  <a:pt x="1081" y="1794"/>
                </a:cubicBezTo>
                <a:cubicBezTo>
                  <a:pt x="1052" y="1800"/>
                  <a:pt x="1023" y="1804"/>
                  <a:pt x="994" y="1807"/>
                </a:cubicBezTo>
                <a:cubicBezTo>
                  <a:pt x="964" y="1810"/>
                  <a:pt x="935" y="1811"/>
                  <a:pt x="905" y="1811"/>
                </a:cubicBezTo>
                <a:cubicBezTo>
                  <a:pt x="875" y="1811"/>
                  <a:pt x="846" y="1810"/>
                  <a:pt x="816" y="1807"/>
                </a:cubicBezTo>
                <a:cubicBezTo>
                  <a:pt x="787" y="1804"/>
                  <a:pt x="757" y="1800"/>
                  <a:pt x="728" y="1794"/>
                </a:cubicBezTo>
                <a:cubicBezTo>
                  <a:pt x="699" y="1788"/>
                  <a:pt x="670" y="1781"/>
                  <a:pt x="642" y="1772"/>
                </a:cubicBezTo>
                <a:cubicBezTo>
                  <a:pt x="614" y="1764"/>
                  <a:pt x="586" y="1754"/>
                  <a:pt x="558" y="1742"/>
                </a:cubicBezTo>
                <a:cubicBezTo>
                  <a:pt x="531" y="1731"/>
                  <a:pt x="504" y="1718"/>
                  <a:pt x="478" y="1704"/>
                </a:cubicBezTo>
                <a:cubicBezTo>
                  <a:pt x="452" y="1690"/>
                  <a:pt x="427" y="1675"/>
                  <a:pt x="402" y="1659"/>
                </a:cubicBezTo>
                <a:cubicBezTo>
                  <a:pt x="377" y="1642"/>
                  <a:pt x="353" y="1625"/>
                  <a:pt x="331" y="1606"/>
                </a:cubicBezTo>
                <a:cubicBezTo>
                  <a:pt x="308" y="1587"/>
                  <a:pt x="286" y="1567"/>
                  <a:pt x="265" y="1546"/>
                </a:cubicBezTo>
                <a:cubicBezTo>
                  <a:pt x="244" y="1525"/>
                  <a:pt x="224" y="1503"/>
                  <a:pt x="205" y="1480"/>
                </a:cubicBezTo>
                <a:cubicBezTo>
                  <a:pt x="186" y="1457"/>
                  <a:pt x="169" y="1434"/>
                  <a:pt x="152" y="1409"/>
                </a:cubicBezTo>
                <a:cubicBezTo>
                  <a:pt x="136" y="1384"/>
                  <a:pt x="120" y="1359"/>
                  <a:pt x="106" y="1333"/>
                </a:cubicBezTo>
                <a:cubicBezTo>
                  <a:pt x="92" y="1307"/>
                  <a:pt x="80" y="1280"/>
                  <a:pt x="68" y="1253"/>
                </a:cubicBezTo>
                <a:cubicBezTo>
                  <a:pt x="57" y="1224"/>
                  <a:pt x="47" y="1196"/>
                  <a:pt x="39" y="1168"/>
                </a:cubicBezTo>
                <a:cubicBezTo>
                  <a:pt x="30" y="1139"/>
                  <a:pt x="23" y="1111"/>
                  <a:pt x="17" y="1082"/>
                </a:cubicBezTo>
                <a:cubicBezTo>
                  <a:pt x="11" y="1053"/>
                  <a:pt x="7" y="1023"/>
                  <a:pt x="4" y="994"/>
                </a:cubicBezTo>
                <a:cubicBezTo>
                  <a:pt x="1" y="964"/>
                  <a:pt x="0" y="935"/>
                  <a:pt x="0" y="905"/>
                </a:cubicBezTo>
                <a:cubicBezTo>
                  <a:pt x="0" y="875"/>
                  <a:pt x="1" y="846"/>
                  <a:pt x="4" y="816"/>
                </a:cubicBezTo>
                <a:cubicBezTo>
                  <a:pt x="7" y="787"/>
                  <a:pt x="11" y="758"/>
                  <a:pt x="17" y="728"/>
                </a:cubicBezTo>
                <a:cubicBezTo>
                  <a:pt x="23" y="699"/>
                  <a:pt x="30" y="671"/>
                  <a:pt x="39" y="642"/>
                </a:cubicBezTo>
                <a:cubicBezTo>
                  <a:pt x="47" y="614"/>
                  <a:pt x="57" y="586"/>
                  <a:pt x="68" y="559"/>
                </a:cubicBezTo>
                <a:cubicBezTo>
                  <a:pt x="80" y="531"/>
                  <a:pt x="92" y="504"/>
                  <a:pt x="106" y="478"/>
                </a:cubicBezTo>
                <a:cubicBezTo>
                  <a:pt x="120" y="452"/>
                  <a:pt x="136" y="427"/>
                  <a:pt x="152" y="402"/>
                </a:cubicBezTo>
                <a:cubicBezTo>
                  <a:pt x="169" y="377"/>
                  <a:pt x="186" y="354"/>
                  <a:pt x="205" y="331"/>
                </a:cubicBezTo>
                <a:cubicBezTo>
                  <a:pt x="224" y="308"/>
                  <a:pt x="244" y="286"/>
                  <a:pt x="265" y="265"/>
                </a:cubicBezTo>
                <a:cubicBezTo>
                  <a:pt x="286" y="244"/>
                  <a:pt x="308" y="224"/>
                  <a:pt x="331" y="205"/>
                </a:cubicBezTo>
                <a:cubicBezTo>
                  <a:pt x="353" y="186"/>
                  <a:pt x="377" y="169"/>
                  <a:pt x="402" y="152"/>
                </a:cubicBezTo>
                <a:cubicBezTo>
                  <a:pt x="427" y="136"/>
                  <a:pt x="452" y="121"/>
                  <a:pt x="478" y="107"/>
                </a:cubicBezTo>
                <a:cubicBezTo>
                  <a:pt x="504" y="93"/>
                  <a:pt x="531" y="80"/>
                  <a:pt x="558" y="69"/>
                </a:cubicBezTo>
                <a:cubicBezTo>
                  <a:pt x="586" y="57"/>
                  <a:pt x="614" y="47"/>
                  <a:pt x="642" y="39"/>
                </a:cubicBezTo>
                <a:cubicBezTo>
                  <a:pt x="670" y="30"/>
                  <a:pt x="699" y="23"/>
                  <a:pt x="728" y="17"/>
                </a:cubicBezTo>
                <a:cubicBezTo>
                  <a:pt x="757" y="11"/>
                  <a:pt x="787" y="7"/>
                  <a:pt x="816" y="4"/>
                </a:cubicBezTo>
                <a:cubicBezTo>
                  <a:pt x="846" y="1"/>
                  <a:pt x="875" y="0"/>
                  <a:pt x="905" y="0"/>
                </a:cubicBezTo>
                <a:cubicBezTo>
                  <a:pt x="935" y="0"/>
                  <a:pt x="964" y="1"/>
                  <a:pt x="994" y="4"/>
                </a:cubicBezTo>
                <a:cubicBezTo>
                  <a:pt x="1023" y="7"/>
                  <a:pt x="1052" y="11"/>
                  <a:pt x="1081" y="17"/>
                </a:cubicBezTo>
                <a:cubicBezTo>
                  <a:pt x="1111" y="23"/>
                  <a:pt x="1139" y="30"/>
                  <a:pt x="1168" y="39"/>
                </a:cubicBezTo>
                <a:cubicBezTo>
                  <a:pt x="1196" y="47"/>
                  <a:pt x="1224" y="57"/>
                  <a:pt x="1251" y="69"/>
                </a:cubicBezTo>
                <a:cubicBezTo>
                  <a:pt x="1279" y="80"/>
                  <a:pt x="1305" y="93"/>
                  <a:pt x="1332" y="107"/>
                </a:cubicBezTo>
                <a:cubicBezTo>
                  <a:pt x="1358" y="121"/>
                  <a:pt x="1383" y="136"/>
                  <a:pt x="1408" y="152"/>
                </a:cubicBezTo>
                <a:cubicBezTo>
                  <a:pt x="1432" y="169"/>
                  <a:pt x="1457" y="186"/>
                  <a:pt x="1480" y="205"/>
                </a:cubicBezTo>
                <a:cubicBezTo>
                  <a:pt x="1503" y="224"/>
                  <a:pt x="1525" y="244"/>
                  <a:pt x="1546" y="265"/>
                </a:cubicBezTo>
                <a:cubicBezTo>
                  <a:pt x="1567" y="286"/>
                  <a:pt x="1587" y="308"/>
                  <a:pt x="1606" y="331"/>
                </a:cubicBezTo>
                <a:cubicBezTo>
                  <a:pt x="1624" y="354"/>
                  <a:pt x="1642" y="377"/>
                  <a:pt x="1659" y="402"/>
                </a:cubicBezTo>
                <a:cubicBezTo>
                  <a:pt x="1675" y="427"/>
                  <a:pt x="1690" y="452"/>
                  <a:pt x="1704" y="478"/>
                </a:cubicBezTo>
                <a:cubicBezTo>
                  <a:pt x="1718" y="504"/>
                  <a:pt x="1731" y="531"/>
                  <a:pt x="1742" y="559"/>
                </a:cubicBezTo>
                <a:cubicBezTo>
                  <a:pt x="1754" y="586"/>
                  <a:pt x="1764" y="614"/>
                  <a:pt x="1772" y="642"/>
                </a:cubicBezTo>
                <a:cubicBezTo>
                  <a:pt x="1781" y="671"/>
                  <a:pt x="1788" y="699"/>
                  <a:pt x="1794" y="728"/>
                </a:cubicBezTo>
                <a:cubicBezTo>
                  <a:pt x="1800" y="758"/>
                  <a:pt x="1804" y="787"/>
                  <a:pt x="1807" y="816"/>
                </a:cubicBezTo>
                <a:cubicBezTo>
                  <a:pt x="1810" y="846"/>
                  <a:pt x="1811" y="875"/>
                  <a:pt x="1811" y="905"/>
                </a:cubicBezTo>
              </a:path>
            </a:pathLst>
          </a:custGeom>
          <a:ln w="16560">
            <a:solidFill>
              <a:srgbClr val="FF6600"/>
            </a:solidFill>
            <a:miter/>
          </a:ln>
        </p:spPr>
        <p:txBody>
          <a:bodyPr lIns="8280" tIns="8280" rIns="8280" bIns="8280" anchor="t">
            <a:noAutofit/>
          </a:bodyPr>
          <a:lstStyle/>
          <a:p>
            <a:endParaRPr lang="en-US" sz="3600" b="0" u="none" strike="noStrike">
              <a:solidFill>
                <a:srgbClr val="000000"/>
              </a:solidFill>
              <a:effectLst/>
              <a:uFillTx/>
              <a:latin typeface="+mn-lt"/>
            </a:endParaRPr>
          </a:p>
        </p:txBody>
      </p:sp>
      <p:pic>
        <p:nvPicPr>
          <p:cNvPr id="26" name="图片 25">
            <a:extLst>
              <a:ext uri="{FF2B5EF4-FFF2-40B4-BE49-F238E27FC236}">
                <a16:creationId xmlns:a16="http://schemas.microsoft.com/office/drawing/2014/main" id="{91AB052A-B063-6C1A-9BA7-C65C2CB4688C}"/>
              </a:ext>
            </a:extLst>
          </p:cNvPr>
          <p:cNvPicPr/>
          <p:nvPr/>
        </p:nvPicPr>
        <p:blipFill>
          <a:blip r:embed="rId5"/>
          <a:stretch/>
        </p:blipFill>
        <p:spPr>
          <a:xfrm>
            <a:off x="5702062" y="2243982"/>
            <a:ext cx="300600" cy="300600"/>
          </a:xfrm>
          <a:prstGeom prst="rect">
            <a:avLst/>
          </a:prstGeom>
          <a:noFill/>
          <a:ln w="0">
            <a:noFill/>
          </a:ln>
        </p:spPr>
      </p:pic>
      <p:sp>
        <p:nvSpPr>
          <p:cNvPr id="27" name="文本框 26">
            <a:extLst>
              <a:ext uri="{FF2B5EF4-FFF2-40B4-BE49-F238E27FC236}">
                <a16:creationId xmlns:a16="http://schemas.microsoft.com/office/drawing/2014/main" id="{8FBA8459-EC95-B731-421F-E5414F55DC19}"/>
              </a:ext>
            </a:extLst>
          </p:cNvPr>
          <p:cNvSpPr txBox="1"/>
          <p:nvPr/>
        </p:nvSpPr>
        <p:spPr>
          <a:xfrm>
            <a:off x="886916" y="4618542"/>
            <a:ext cx="1035540"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adaptability</a:t>
            </a:r>
            <a:endParaRPr lang="en-US" sz="1600" b="0" u="none" strike="noStrike">
              <a:solidFill>
                <a:srgbClr val="000000"/>
              </a:solidFill>
              <a:effectLst/>
              <a:uFillTx/>
              <a:latin typeface="+mn-lt"/>
            </a:endParaRPr>
          </a:p>
        </p:txBody>
      </p:sp>
      <p:sp>
        <p:nvSpPr>
          <p:cNvPr id="28" name="文本框 27">
            <a:extLst>
              <a:ext uri="{FF2B5EF4-FFF2-40B4-BE49-F238E27FC236}">
                <a16:creationId xmlns:a16="http://schemas.microsoft.com/office/drawing/2014/main" id="{D7D95E02-591B-2B76-A1FD-0678D85F5284}"/>
              </a:ext>
            </a:extLst>
          </p:cNvPr>
          <p:cNvSpPr txBox="1"/>
          <p:nvPr/>
        </p:nvSpPr>
        <p:spPr>
          <a:xfrm>
            <a:off x="4706662" y="2742942"/>
            <a:ext cx="2508700" cy="307777"/>
          </a:xfrm>
          <a:prstGeom prst="rect">
            <a:avLst/>
          </a:prstGeom>
          <a:noFill/>
          <a:ln w="0">
            <a:noFill/>
          </a:ln>
        </p:spPr>
        <p:txBody>
          <a:bodyPr wrap="none" lIns="0" tIns="0" rIns="0" bIns="0" anchor="t">
            <a:spAutoFit/>
          </a:bodyPr>
          <a:lstStyle/>
          <a:p>
            <a:r>
              <a:rPr lang="en-US" sz="2000" b="1" u="none" strike="noStrike" dirty="0">
                <a:solidFill>
                  <a:srgbClr val="FFFFFF"/>
                </a:solidFill>
                <a:effectLst/>
                <a:uFillTx/>
                <a:latin typeface="+mn-lt"/>
                <a:ea typeface="DejaVuSans"/>
              </a:rPr>
              <a:t>Dynamic Knowledge</a:t>
            </a:r>
            <a:endParaRPr lang="en-US" sz="2000" b="0" u="none" strike="noStrike" dirty="0">
              <a:solidFill>
                <a:srgbClr val="000000"/>
              </a:solidFill>
              <a:effectLst/>
              <a:uFillTx/>
              <a:latin typeface="+mn-lt"/>
            </a:endParaRPr>
          </a:p>
        </p:txBody>
      </p:sp>
      <p:pic>
        <p:nvPicPr>
          <p:cNvPr id="29" name="图片 28">
            <a:extLst>
              <a:ext uri="{FF2B5EF4-FFF2-40B4-BE49-F238E27FC236}">
                <a16:creationId xmlns:a16="http://schemas.microsoft.com/office/drawing/2014/main" id="{833B2F97-5D66-DE4A-FA7B-675932802979}"/>
              </a:ext>
            </a:extLst>
          </p:cNvPr>
          <p:cNvPicPr/>
          <p:nvPr/>
        </p:nvPicPr>
        <p:blipFill>
          <a:blip r:embed="rId4"/>
          <a:stretch/>
        </p:blipFill>
        <p:spPr>
          <a:xfrm>
            <a:off x="4324406" y="3539402"/>
            <a:ext cx="133200" cy="133200"/>
          </a:xfrm>
          <a:prstGeom prst="rect">
            <a:avLst/>
          </a:prstGeom>
          <a:noFill/>
          <a:ln w="0">
            <a:noFill/>
          </a:ln>
        </p:spPr>
      </p:pic>
      <p:sp>
        <p:nvSpPr>
          <p:cNvPr id="30" name="文本框 29">
            <a:extLst>
              <a:ext uri="{FF2B5EF4-FFF2-40B4-BE49-F238E27FC236}">
                <a16:creationId xmlns:a16="http://schemas.microsoft.com/office/drawing/2014/main" id="{D5943196-B3CF-4FB5-784B-58E21FF34767}"/>
              </a:ext>
            </a:extLst>
          </p:cNvPr>
          <p:cNvSpPr txBox="1"/>
          <p:nvPr/>
        </p:nvSpPr>
        <p:spPr>
          <a:xfrm>
            <a:off x="5216062" y="3010422"/>
            <a:ext cx="1324080" cy="307777"/>
          </a:xfrm>
          <a:prstGeom prst="rect">
            <a:avLst/>
          </a:prstGeom>
          <a:noFill/>
          <a:ln w="0">
            <a:noFill/>
          </a:ln>
        </p:spPr>
        <p:txBody>
          <a:bodyPr wrap="none" lIns="0" tIns="0" rIns="0" bIns="0" anchor="t">
            <a:spAutoFit/>
          </a:bodyPr>
          <a:lstStyle/>
          <a:p>
            <a:r>
              <a:rPr lang="en-US" sz="2000" b="1" u="none" strike="noStrike">
                <a:solidFill>
                  <a:srgbClr val="FFFFFF"/>
                </a:solidFill>
                <a:effectLst/>
                <a:uFillTx/>
                <a:latin typeface="+mn-lt"/>
                <a:ea typeface="DejaVuSans"/>
              </a:rPr>
              <a:t>Integration</a:t>
            </a:r>
            <a:endParaRPr lang="en-US" sz="2000" b="0" u="none" strike="noStrike">
              <a:solidFill>
                <a:srgbClr val="000000"/>
              </a:solidFill>
              <a:effectLst/>
              <a:uFillTx/>
              <a:latin typeface="+mn-lt"/>
            </a:endParaRPr>
          </a:p>
        </p:txBody>
      </p:sp>
      <p:sp>
        <p:nvSpPr>
          <p:cNvPr id="31" name="文本框 30">
            <a:extLst>
              <a:ext uri="{FF2B5EF4-FFF2-40B4-BE49-F238E27FC236}">
                <a16:creationId xmlns:a16="http://schemas.microsoft.com/office/drawing/2014/main" id="{0E7254C9-B81E-5740-C9EC-E8C9C5E2AACC}"/>
              </a:ext>
            </a:extLst>
          </p:cNvPr>
          <p:cNvSpPr txBox="1"/>
          <p:nvPr/>
        </p:nvSpPr>
        <p:spPr>
          <a:xfrm>
            <a:off x="4527806" y="3415062"/>
            <a:ext cx="2997615"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Retrieval-Augmented Generation</a:t>
            </a:r>
            <a:endParaRPr lang="en-US" sz="1600" b="0" u="none" strike="noStrike">
              <a:solidFill>
                <a:srgbClr val="000000"/>
              </a:solidFill>
              <a:effectLst/>
              <a:uFillTx/>
              <a:latin typeface="+mn-lt"/>
            </a:endParaRPr>
          </a:p>
        </p:txBody>
      </p:sp>
      <p:pic>
        <p:nvPicPr>
          <p:cNvPr id="32" name="图片 31">
            <a:extLst>
              <a:ext uri="{FF2B5EF4-FFF2-40B4-BE49-F238E27FC236}">
                <a16:creationId xmlns:a16="http://schemas.microsoft.com/office/drawing/2014/main" id="{82C087F5-04BE-B8D5-EAB2-BF34F93E5BD4}"/>
              </a:ext>
            </a:extLst>
          </p:cNvPr>
          <p:cNvPicPr/>
          <p:nvPr/>
        </p:nvPicPr>
        <p:blipFill>
          <a:blip r:embed="rId4"/>
          <a:stretch/>
        </p:blipFill>
        <p:spPr>
          <a:xfrm>
            <a:off x="4324406" y="4040882"/>
            <a:ext cx="133200" cy="133200"/>
          </a:xfrm>
          <a:prstGeom prst="rect">
            <a:avLst/>
          </a:prstGeom>
          <a:noFill/>
          <a:ln w="0">
            <a:noFill/>
          </a:ln>
        </p:spPr>
      </p:pic>
      <p:sp>
        <p:nvSpPr>
          <p:cNvPr id="33" name="文本框 32">
            <a:extLst>
              <a:ext uri="{FF2B5EF4-FFF2-40B4-BE49-F238E27FC236}">
                <a16:creationId xmlns:a16="http://schemas.microsoft.com/office/drawing/2014/main" id="{E34F8C89-AAC7-C527-1238-52F97835D10F}"/>
              </a:ext>
            </a:extLst>
          </p:cNvPr>
          <p:cNvSpPr txBox="1"/>
          <p:nvPr/>
        </p:nvSpPr>
        <p:spPr>
          <a:xfrm>
            <a:off x="4527806" y="3615582"/>
            <a:ext cx="2644955"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(RAG) for domain knowledge</a:t>
            </a:r>
            <a:endParaRPr lang="en-US" sz="1600" b="0" u="none" strike="noStrike">
              <a:solidFill>
                <a:srgbClr val="000000"/>
              </a:solidFill>
              <a:effectLst/>
              <a:uFillTx/>
              <a:latin typeface="+mn-lt"/>
            </a:endParaRPr>
          </a:p>
        </p:txBody>
      </p:sp>
      <p:sp>
        <p:nvSpPr>
          <p:cNvPr id="34" name="文本框 33">
            <a:extLst>
              <a:ext uri="{FF2B5EF4-FFF2-40B4-BE49-F238E27FC236}">
                <a16:creationId xmlns:a16="http://schemas.microsoft.com/office/drawing/2014/main" id="{B2C748FE-5949-C63F-4505-D5B27CE0E305}"/>
              </a:ext>
            </a:extLst>
          </p:cNvPr>
          <p:cNvSpPr txBox="1"/>
          <p:nvPr/>
        </p:nvSpPr>
        <p:spPr>
          <a:xfrm>
            <a:off x="4527806" y="3916542"/>
            <a:ext cx="1982915"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Database of validated</a:t>
            </a:r>
            <a:endParaRPr lang="en-US" sz="1600" b="0" u="none" strike="noStrike">
              <a:solidFill>
                <a:srgbClr val="000000"/>
              </a:solidFill>
              <a:effectLst/>
              <a:uFillTx/>
              <a:latin typeface="+mn-lt"/>
            </a:endParaRPr>
          </a:p>
        </p:txBody>
      </p:sp>
      <p:sp>
        <p:nvSpPr>
          <p:cNvPr id="35" name="文本框 34">
            <a:extLst>
              <a:ext uri="{FF2B5EF4-FFF2-40B4-BE49-F238E27FC236}">
                <a16:creationId xmlns:a16="http://schemas.microsoft.com/office/drawing/2014/main" id="{732F843F-9F39-C8F7-13F3-0D330F5F018F}"/>
              </a:ext>
            </a:extLst>
          </p:cNvPr>
          <p:cNvSpPr txBox="1"/>
          <p:nvPr/>
        </p:nvSpPr>
        <p:spPr>
          <a:xfrm>
            <a:off x="4527806" y="4117062"/>
            <a:ext cx="3432030"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methodologies (MNIS, HSCS, AOSM,</a:t>
            </a:r>
            <a:endParaRPr lang="en-US" sz="1600" b="0" u="none" strike="noStrike">
              <a:solidFill>
                <a:srgbClr val="000000"/>
              </a:solidFill>
              <a:effectLst/>
              <a:uFillTx/>
              <a:latin typeface="+mn-lt"/>
            </a:endParaRPr>
          </a:p>
        </p:txBody>
      </p:sp>
      <p:pic>
        <p:nvPicPr>
          <p:cNvPr id="36" name="图片 35">
            <a:extLst>
              <a:ext uri="{FF2B5EF4-FFF2-40B4-BE49-F238E27FC236}">
                <a16:creationId xmlns:a16="http://schemas.microsoft.com/office/drawing/2014/main" id="{9826AF73-6622-39F9-4AFB-7ECA3A76087C}"/>
              </a:ext>
            </a:extLst>
          </p:cNvPr>
          <p:cNvPicPr/>
          <p:nvPr/>
        </p:nvPicPr>
        <p:blipFill>
          <a:blip r:embed="rId4"/>
          <a:stretch/>
        </p:blipFill>
        <p:spPr>
          <a:xfrm>
            <a:off x="4324406" y="4742882"/>
            <a:ext cx="133200" cy="133200"/>
          </a:xfrm>
          <a:prstGeom prst="rect">
            <a:avLst/>
          </a:prstGeom>
          <a:noFill/>
          <a:ln w="0">
            <a:noFill/>
          </a:ln>
        </p:spPr>
      </p:pic>
      <p:sp>
        <p:nvSpPr>
          <p:cNvPr id="37" name="文本框 36">
            <a:extLst>
              <a:ext uri="{FF2B5EF4-FFF2-40B4-BE49-F238E27FC236}">
                <a16:creationId xmlns:a16="http://schemas.microsoft.com/office/drawing/2014/main" id="{52221D0C-363A-DF17-B261-0AA0C5C46B7F}"/>
              </a:ext>
            </a:extLst>
          </p:cNvPr>
          <p:cNvSpPr txBox="1"/>
          <p:nvPr/>
        </p:nvSpPr>
        <p:spPr>
          <a:xfrm>
            <a:off x="4527806" y="4317582"/>
            <a:ext cx="488916"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ACS)</a:t>
            </a:r>
            <a:endParaRPr lang="en-US" sz="1600" b="0" u="none" strike="noStrike">
              <a:solidFill>
                <a:srgbClr val="000000"/>
              </a:solidFill>
              <a:effectLst/>
              <a:uFillTx/>
              <a:latin typeface="+mn-lt"/>
            </a:endParaRPr>
          </a:p>
        </p:txBody>
      </p:sp>
      <p:sp>
        <p:nvSpPr>
          <p:cNvPr id="38" name="文本框 37">
            <a:extLst>
              <a:ext uri="{FF2B5EF4-FFF2-40B4-BE49-F238E27FC236}">
                <a16:creationId xmlns:a16="http://schemas.microsoft.com/office/drawing/2014/main" id="{E7D8A085-81CD-955A-C73F-57E284BEE6B9}"/>
              </a:ext>
            </a:extLst>
          </p:cNvPr>
          <p:cNvSpPr txBox="1"/>
          <p:nvPr/>
        </p:nvSpPr>
        <p:spPr>
          <a:xfrm>
            <a:off x="4527806" y="4618542"/>
            <a:ext cx="3334246" cy="246221"/>
          </a:xfrm>
          <a:prstGeom prst="rect">
            <a:avLst/>
          </a:prstGeom>
          <a:noFill/>
          <a:ln w="0">
            <a:noFill/>
          </a:ln>
        </p:spPr>
        <p:txBody>
          <a:bodyPr wrap="none" lIns="0" tIns="0" rIns="0" bIns="0" anchor="t">
            <a:spAutoFit/>
          </a:bodyPr>
          <a:lstStyle/>
          <a:p>
            <a:r>
              <a:rPr lang="en-US" sz="1600" b="0" u="none" strike="noStrike" dirty="0">
                <a:solidFill>
                  <a:srgbClr val="BFDBFE"/>
                </a:solidFill>
                <a:effectLst/>
                <a:uFillTx/>
                <a:latin typeface="+mn-lt"/>
                <a:ea typeface="DejaVuSans"/>
              </a:rPr>
              <a:t>Tree-structured </a:t>
            </a:r>
            <a:r>
              <a:rPr lang="en-US" sz="1600" b="0" u="none" strike="noStrike" dirty="0" err="1">
                <a:solidFill>
                  <a:srgbClr val="BFDBFE"/>
                </a:solidFill>
                <a:effectLst/>
                <a:uFillTx/>
                <a:latin typeface="+mn-lt"/>
                <a:ea typeface="DejaVuSans"/>
              </a:rPr>
              <a:t>Parzen</a:t>
            </a:r>
            <a:r>
              <a:rPr lang="en-US" sz="1600" b="0" u="none" strike="noStrike" dirty="0">
                <a:solidFill>
                  <a:srgbClr val="BFDBFE"/>
                </a:solidFill>
                <a:effectLst/>
                <a:uFillTx/>
                <a:latin typeface="+mn-lt"/>
                <a:ea typeface="DejaVuSans"/>
              </a:rPr>
              <a:t> Estimator for</a:t>
            </a:r>
            <a:endParaRPr lang="en-US" sz="1600" b="0" u="none" strike="noStrike" dirty="0">
              <a:solidFill>
                <a:srgbClr val="000000"/>
              </a:solidFill>
              <a:effectLst/>
              <a:uFillTx/>
              <a:latin typeface="+mn-lt"/>
            </a:endParaRPr>
          </a:p>
        </p:txBody>
      </p:sp>
      <p:sp>
        <p:nvSpPr>
          <p:cNvPr id="39" name="任意形状 38">
            <a:extLst>
              <a:ext uri="{FF2B5EF4-FFF2-40B4-BE49-F238E27FC236}">
                <a16:creationId xmlns:a16="http://schemas.microsoft.com/office/drawing/2014/main" id="{442B9266-E8E5-FBCA-B855-A7525150DCD6}"/>
              </a:ext>
            </a:extLst>
          </p:cNvPr>
          <p:cNvSpPr/>
          <p:nvPr/>
        </p:nvSpPr>
        <p:spPr>
          <a:xfrm>
            <a:off x="8158115" y="1850862"/>
            <a:ext cx="3354914" cy="3359880"/>
          </a:xfrm>
          <a:custGeom>
            <a:avLst/>
            <a:gdLst/>
            <a:ahLst/>
            <a:cxnLst/>
            <a:rect l="0" t="0" r="r" b="b"/>
            <a:pathLst>
              <a:path w="8659" h="9333">
                <a:moveTo>
                  <a:pt x="0" y="9147"/>
                </a:moveTo>
                <a:lnTo>
                  <a:pt x="0" y="186"/>
                </a:lnTo>
                <a:cubicBezTo>
                  <a:pt x="0" y="161"/>
                  <a:pt x="4" y="138"/>
                  <a:pt x="14" y="115"/>
                </a:cubicBezTo>
                <a:cubicBezTo>
                  <a:pt x="23" y="92"/>
                  <a:pt x="36" y="72"/>
                  <a:pt x="54" y="55"/>
                </a:cubicBezTo>
                <a:cubicBezTo>
                  <a:pt x="71" y="37"/>
                  <a:pt x="91" y="24"/>
                  <a:pt x="114" y="14"/>
                </a:cubicBezTo>
                <a:cubicBezTo>
                  <a:pt x="137" y="5"/>
                  <a:pt x="161" y="0"/>
                  <a:pt x="185" y="0"/>
                </a:cubicBezTo>
                <a:lnTo>
                  <a:pt x="8473" y="0"/>
                </a:lnTo>
                <a:cubicBezTo>
                  <a:pt x="8498" y="0"/>
                  <a:pt x="8522" y="5"/>
                  <a:pt x="8544" y="14"/>
                </a:cubicBezTo>
                <a:cubicBezTo>
                  <a:pt x="8567" y="24"/>
                  <a:pt x="8587" y="37"/>
                  <a:pt x="8605" y="55"/>
                </a:cubicBezTo>
                <a:cubicBezTo>
                  <a:pt x="8622" y="72"/>
                  <a:pt x="8635" y="92"/>
                  <a:pt x="8645" y="115"/>
                </a:cubicBezTo>
                <a:cubicBezTo>
                  <a:pt x="8654" y="138"/>
                  <a:pt x="8659" y="161"/>
                  <a:pt x="8659" y="186"/>
                </a:cubicBezTo>
                <a:lnTo>
                  <a:pt x="8659" y="9147"/>
                </a:lnTo>
                <a:cubicBezTo>
                  <a:pt x="8659" y="9172"/>
                  <a:pt x="8654" y="9195"/>
                  <a:pt x="8645" y="9218"/>
                </a:cubicBezTo>
                <a:cubicBezTo>
                  <a:pt x="8635" y="9241"/>
                  <a:pt x="8622" y="9261"/>
                  <a:pt x="8605" y="9278"/>
                </a:cubicBezTo>
                <a:cubicBezTo>
                  <a:pt x="8587" y="9296"/>
                  <a:pt x="8567" y="9309"/>
                  <a:pt x="8544" y="9319"/>
                </a:cubicBezTo>
                <a:cubicBezTo>
                  <a:pt x="8522" y="9328"/>
                  <a:pt x="8498" y="9333"/>
                  <a:pt x="8473" y="9333"/>
                </a:cubicBezTo>
                <a:lnTo>
                  <a:pt x="185" y="9333"/>
                </a:lnTo>
                <a:cubicBezTo>
                  <a:pt x="161" y="9333"/>
                  <a:pt x="137" y="9328"/>
                  <a:pt x="114" y="9319"/>
                </a:cubicBezTo>
                <a:cubicBezTo>
                  <a:pt x="91" y="9309"/>
                  <a:pt x="71" y="9296"/>
                  <a:pt x="54" y="9278"/>
                </a:cubicBezTo>
                <a:cubicBezTo>
                  <a:pt x="36" y="9261"/>
                  <a:pt x="23" y="9241"/>
                  <a:pt x="14" y="9218"/>
                </a:cubicBezTo>
                <a:cubicBezTo>
                  <a:pt x="4" y="9195"/>
                  <a:pt x="0" y="9172"/>
                  <a:pt x="0" y="9147"/>
                </a:cubicBezTo>
                <a:close/>
              </a:path>
            </a:pathLst>
          </a:custGeom>
          <a:solidFill>
            <a:schemeClr val="accent5">
              <a:lumMod val="60000"/>
              <a:lumOff val="40000"/>
              <a:alpha val="76000"/>
            </a:schemeClr>
          </a:solidFill>
          <a:ln w="0">
            <a:noFill/>
          </a:ln>
        </p:spPr>
        <p:txBody>
          <a:bodyPr lIns="0" tIns="0" rIns="0" bIns="0" anchor="t">
            <a:noAutofit/>
          </a:bodyPr>
          <a:lstStyle/>
          <a:p>
            <a:endParaRPr lang="en-US" sz="3600" b="0" u="none" strike="noStrike">
              <a:solidFill>
                <a:srgbClr val="FFFFFF"/>
              </a:solidFill>
              <a:effectLst/>
              <a:uFillTx/>
              <a:latin typeface="+mn-lt"/>
            </a:endParaRPr>
          </a:p>
        </p:txBody>
      </p:sp>
      <p:sp>
        <p:nvSpPr>
          <p:cNvPr id="40" name="任意形状 39">
            <a:extLst>
              <a:ext uri="{FF2B5EF4-FFF2-40B4-BE49-F238E27FC236}">
                <a16:creationId xmlns:a16="http://schemas.microsoft.com/office/drawing/2014/main" id="{717B1274-6F04-29A7-681E-CB0686A02D61}"/>
              </a:ext>
            </a:extLst>
          </p:cNvPr>
          <p:cNvSpPr/>
          <p:nvPr/>
        </p:nvSpPr>
        <p:spPr>
          <a:xfrm>
            <a:off x="7970036" y="1850862"/>
            <a:ext cx="3535567" cy="3359880"/>
          </a:xfrm>
          <a:custGeom>
            <a:avLst/>
            <a:gdLst/>
            <a:ahLst/>
            <a:cxnLst/>
            <a:rect l="0" t="0" r="r" b="b"/>
            <a:pathLst>
              <a:path w="8659" h="9333">
                <a:moveTo>
                  <a:pt x="0" y="9147"/>
                </a:moveTo>
                <a:lnTo>
                  <a:pt x="0" y="186"/>
                </a:lnTo>
                <a:cubicBezTo>
                  <a:pt x="0" y="161"/>
                  <a:pt x="4" y="138"/>
                  <a:pt x="14" y="115"/>
                </a:cubicBezTo>
                <a:cubicBezTo>
                  <a:pt x="23" y="92"/>
                  <a:pt x="36" y="72"/>
                  <a:pt x="54" y="55"/>
                </a:cubicBezTo>
                <a:cubicBezTo>
                  <a:pt x="71" y="37"/>
                  <a:pt x="91" y="24"/>
                  <a:pt x="114" y="14"/>
                </a:cubicBezTo>
                <a:cubicBezTo>
                  <a:pt x="137" y="5"/>
                  <a:pt x="161" y="0"/>
                  <a:pt x="185" y="0"/>
                </a:cubicBezTo>
                <a:lnTo>
                  <a:pt x="8473" y="0"/>
                </a:lnTo>
                <a:cubicBezTo>
                  <a:pt x="8498" y="0"/>
                  <a:pt x="8522" y="5"/>
                  <a:pt x="8544" y="14"/>
                </a:cubicBezTo>
                <a:cubicBezTo>
                  <a:pt x="8567" y="24"/>
                  <a:pt x="8587" y="37"/>
                  <a:pt x="8605" y="55"/>
                </a:cubicBezTo>
                <a:cubicBezTo>
                  <a:pt x="8622" y="72"/>
                  <a:pt x="8635" y="92"/>
                  <a:pt x="8645" y="115"/>
                </a:cubicBezTo>
                <a:cubicBezTo>
                  <a:pt x="8654" y="138"/>
                  <a:pt x="8659" y="161"/>
                  <a:pt x="8659" y="186"/>
                </a:cubicBezTo>
                <a:lnTo>
                  <a:pt x="8659" y="9147"/>
                </a:lnTo>
                <a:cubicBezTo>
                  <a:pt x="8659" y="9172"/>
                  <a:pt x="8654" y="9195"/>
                  <a:pt x="8645" y="9218"/>
                </a:cubicBezTo>
                <a:cubicBezTo>
                  <a:pt x="8635" y="9241"/>
                  <a:pt x="8622" y="9261"/>
                  <a:pt x="8605" y="9278"/>
                </a:cubicBezTo>
                <a:cubicBezTo>
                  <a:pt x="8587" y="9296"/>
                  <a:pt x="8567" y="9309"/>
                  <a:pt x="8544" y="9319"/>
                </a:cubicBezTo>
                <a:cubicBezTo>
                  <a:pt x="8522" y="9328"/>
                  <a:pt x="8498" y="9333"/>
                  <a:pt x="8473" y="9333"/>
                </a:cubicBezTo>
                <a:lnTo>
                  <a:pt x="185" y="9333"/>
                </a:lnTo>
                <a:cubicBezTo>
                  <a:pt x="161" y="9333"/>
                  <a:pt x="137" y="9328"/>
                  <a:pt x="114" y="9319"/>
                </a:cubicBezTo>
                <a:cubicBezTo>
                  <a:pt x="91" y="9309"/>
                  <a:pt x="71" y="9296"/>
                  <a:pt x="54" y="9278"/>
                </a:cubicBezTo>
                <a:cubicBezTo>
                  <a:pt x="36" y="9261"/>
                  <a:pt x="23" y="9241"/>
                  <a:pt x="14" y="9218"/>
                </a:cubicBezTo>
                <a:cubicBezTo>
                  <a:pt x="4" y="9195"/>
                  <a:pt x="0" y="9172"/>
                  <a:pt x="0" y="9147"/>
                </a:cubicBezTo>
                <a:moveTo>
                  <a:pt x="23" y="186"/>
                </a:moveTo>
                <a:lnTo>
                  <a:pt x="23" y="9147"/>
                </a:lnTo>
                <a:cubicBezTo>
                  <a:pt x="23" y="9158"/>
                  <a:pt x="24" y="9168"/>
                  <a:pt x="26" y="9179"/>
                </a:cubicBezTo>
                <a:cubicBezTo>
                  <a:pt x="28" y="9189"/>
                  <a:pt x="31" y="9199"/>
                  <a:pt x="35" y="9209"/>
                </a:cubicBezTo>
                <a:cubicBezTo>
                  <a:pt x="39" y="9219"/>
                  <a:pt x="44" y="9229"/>
                  <a:pt x="50" y="9237"/>
                </a:cubicBezTo>
                <a:cubicBezTo>
                  <a:pt x="56" y="9246"/>
                  <a:pt x="63" y="9255"/>
                  <a:pt x="70" y="9262"/>
                </a:cubicBezTo>
                <a:cubicBezTo>
                  <a:pt x="78" y="9270"/>
                  <a:pt x="86" y="9276"/>
                  <a:pt x="95" y="9282"/>
                </a:cubicBezTo>
                <a:cubicBezTo>
                  <a:pt x="104" y="9288"/>
                  <a:pt x="113" y="9293"/>
                  <a:pt x="123" y="9297"/>
                </a:cubicBezTo>
                <a:cubicBezTo>
                  <a:pt x="133" y="9301"/>
                  <a:pt x="143" y="9304"/>
                  <a:pt x="154" y="9307"/>
                </a:cubicBezTo>
                <a:cubicBezTo>
                  <a:pt x="164" y="9309"/>
                  <a:pt x="175" y="9310"/>
                  <a:pt x="185" y="9310"/>
                </a:cubicBezTo>
                <a:lnTo>
                  <a:pt x="8473" y="9310"/>
                </a:lnTo>
                <a:cubicBezTo>
                  <a:pt x="8484" y="9310"/>
                  <a:pt x="8495" y="9309"/>
                  <a:pt x="8505" y="9307"/>
                </a:cubicBezTo>
                <a:cubicBezTo>
                  <a:pt x="8515" y="9304"/>
                  <a:pt x="8526" y="9301"/>
                  <a:pt x="8535" y="9297"/>
                </a:cubicBezTo>
                <a:cubicBezTo>
                  <a:pt x="8545" y="9293"/>
                  <a:pt x="8555" y="9288"/>
                  <a:pt x="8564" y="9282"/>
                </a:cubicBezTo>
                <a:cubicBezTo>
                  <a:pt x="8572" y="9276"/>
                  <a:pt x="8581" y="9270"/>
                  <a:pt x="8588" y="9262"/>
                </a:cubicBezTo>
                <a:cubicBezTo>
                  <a:pt x="8596" y="9255"/>
                  <a:pt x="8602" y="9246"/>
                  <a:pt x="8608" y="9237"/>
                </a:cubicBezTo>
                <a:cubicBezTo>
                  <a:pt x="8614" y="9229"/>
                  <a:pt x="8619" y="9219"/>
                  <a:pt x="8623" y="9209"/>
                </a:cubicBezTo>
                <a:cubicBezTo>
                  <a:pt x="8627" y="9199"/>
                  <a:pt x="8631" y="9189"/>
                  <a:pt x="8633" y="9179"/>
                </a:cubicBezTo>
                <a:cubicBezTo>
                  <a:pt x="8635" y="9168"/>
                  <a:pt x="8636" y="9158"/>
                  <a:pt x="8636" y="9147"/>
                </a:cubicBezTo>
                <a:lnTo>
                  <a:pt x="8636" y="186"/>
                </a:lnTo>
                <a:cubicBezTo>
                  <a:pt x="8636" y="175"/>
                  <a:pt x="8635" y="165"/>
                  <a:pt x="8633" y="154"/>
                </a:cubicBezTo>
                <a:cubicBezTo>
                  <a:pt x="8631" y="144"/>
                  <a:pt x="8627" y="134"/>
                  <a:pt x="8623" y="124"/>
                </a:cubicBezTo>
                <a:cubicBezTo>
                  <a:pt x="8619" y="114"/>
                  <a:pt x="8614" y="105"/>
                  <a:pt x="8608" y="96"/>
                </a:cubicBezTo>
                <a:cubicBezTo>
                  <a:pt x="8602" y="87"/>
                  <a:pt x="8596" y="79"/>
                  <a:pt x="8588" y="71"/>
                </a:cubicBezTo>
                <a:cubicBezTo>
                  <a:pt x="8581" y="63"/>
                  <a:pt x="8572" y="57"/>
                  <a:pt x="8564" y="51"/>
                </a:cubicBezTo>
                <a:cubicBezTo>
                  <a:pt x="8555" y="45"/>
                  <a:pt x="8545" y="40"/>
                  <a:pt x="8535" y="36"/>
                </a:cubicBezTo>
                <a:cubicBezTo>
                  <a:pt x="8526" y="32"/>
                  <a:pt x="8515" y="29"/>
                  <a:pt x="8505" y="27"/>
                </a:cubicBezTo>
                <a:cubicBezTo>
                  <a:pt x="8495" y="24"/>
                  <a:pt x="8484" y="23"/>
                  <a:pt x="8473" y="23"/>
                </a:cubicBezTo>
                <a:lnTo>
                  <a:pt x="185" y="23"/>
                </a:lnTo>
                <a:cubicBezTo>
                  <a:pt x="175" y="23"/>
                  <a:pt x="164" y="24"/>
                  <a:pt x="154" y="27"/>
                </a:cubicBezTo>
                <a:cubicBezTo>
                  <a:pt x="143" y="29"/>
                  <a:pt x="133" y="32"/>
                  <a:pt x="123" y="36"/>
                </a:cubicBezTo>
                <a:cubicBezTo>
                  <a:pt x="113" y="40"/>
                  <a:pt x="104" y="45"/>
                  <a:pt x="95" y="51"/>
                </a:cubicBezTo>
                <a:cubicBezTo>
                  <a:pt x="86" y="57"/>
                  <a:pt x="78" y="63"/>
                  <a:pt x="70" y="71"/>
                </a:cubicBezTo>
                <a:cubicBezTo>
                  <a:pt x="63" y="79"/>
                  <a:pt x="56" y="87"/>
                  <a:pt x="50" y="96"/>
                </a:cubicBezTo>
                <a:cubicBezTo>
                  <a:pt x="44" y="105"/>
                  <a:pt x="39" y="114"/>
                  <a:pt x="35" y="124"/>
                </a:cubicBezTo>
                <a:cubicBezTo>
                  <a:pt x="31" y="134"/>
                  <a:pt x="28" y="144"/>
                  <a:pt x="26" y="154"/>
                </a:cubicBezTo>
                <a:cubicBezTo>
                  <a:pt x="24" y="165"/>
                  <a:pt x="23" y="175"/>
                  <a:pt x="23" y="186"/>
                </a:cubicBezTo>
                <a:close/>
              </a:path>
            </a:pathLst>
          </a:custGeom>
          <a:solidFill>
            <a:srgbClr val="4DA6FF">
              <a:alpha val="30000"/>
            </a:srgbClr>
          </a:solidFill>
          <a:ln w="0">
            <a:noFill/>
          </a:ln>
        </p:spPr>
        <p:txBody>
          <a:bodyPr lIns="0" tIns="0" rIns="0" bIns="0" anchor="t">
            <a:noAutofit/>
          </a:bodyPr>
          <a:lstStyle/>
          <a:p>
            <a:endParaRPr lang="en-US" sz="3600" b="0" u="none" strike="noStrike">
              <a:solidFill>
                <a:srgbClr val="000000"/>
              </a:solidFill>
              <a:effectLst/>
              <a:uFillTx/>
              <a:latin typeface="+mn-lt"/>
            </a:endParaRPr>
          </a:p>
        </p:txBody>
      </p:sp>
      <p:sp>
        <p:nvSpPr>
          <p:cNvPr id="41" name="任意形状 40">
            <a:extLst>
              <a:ext uri="{FF2B5EF4-FFF2-40B4-BE49-F238E27FC236}">
                <a16:creationId xmlns:a16="http://schemas.microsoft.com/office/drawing/2014/main" id="{38D6A88A-64B4-7ABF-FA81-25BB08AF91AA}"/>
              </a:ext>
            </a:extLst>
          </p:cNvPr>
          <p:cNvSpPr/>
          <p:nvPr/>
        </p:nvSpPr>
        <p:spPr>
          <a:xfrm>
            <a:off x="9386435" y="2068302"/>
            <a:ext cx="651960" cy="651960"/>
          </a:xfrm>
          <a:custGeom>
            <a:avLst/>
            <a:gdLst/>
            <a:ahLst/>
            <a:cxnLst/>
            <a:rect l="0" t="0" r="r" b="b"/>
            <a:pathLst>
              <a:path w="1811" h="1811">
                <a:moveTo>
                  <a:pt x="1811" y="905"/>
                </a:moveTo>
                <a:cubicBezTo>
                  <a:pt x="1811" y="935"/>
                  <a:pt x="1810" y="964"/>
                  <a:pt x="1807" y="994"/>
                </a:cubicBezTo>
                <a:cubicBezTo>
                  <a:pt x="1804" y="1023"/>
                  <a:pt x="1800" y="1053"/>
                  <a:pt x="1794" y="1082"/>
                </a:cubicBezTo>
                <a:cubicBezTo>
                  <a:pt x="1788" y="1111"/>
                  <a:pt x="1781" y="1139"/>
                  <a:pt x="1772" y="1168"/>
                </a:cubicBezTo>
                <a:cubicBezTo>
                  <a:pt x="1764" y="1196"/>
                  <a:pt x="1754" y="1224"/>
                  <a:pt x="1743" y="1253"/>
                </a:cubicBezTo>
                <a:cubicBezTo>
                  <a:pt x="1731" y="1280"/>
                  <a:pt x="1719" y="1307"/>
                  <a:pt x="1705" y="1333"/>
                </a:cubicBezTo>
                <a:cubicBezTo>
                  <a:pt x="1691" y="1359"/>
                  <a:pt x="1675" y="1384"/>
                  <a:pt x="1659" y="1409"/>
                </a:cubicBezTo>
                <a:cubicBezTo>
                  <a:pt x="1642" y="1434"/>
                  <a:pt x="1625" y="1457"/>
                  <a:pt x="1606" y="1480"/>
                </a:cubicBezTo>
                <a:cubicBezTo>
                  <a:pt x="1587" y="1503"/>
                  <a:pt x="1567" y="1525"/>
                  <a:pt x="1546" y="1546"/>
                </a:cubicBezTo>
                <a:cubicBezTo>
                  <a:pt x="1525" y="1567"/>
                  <a:pt x="1503" y="1587"/>
                  <a:pt x="1480" y="1606"/>
                </a:cubicBezTo>
                <a:cubicBezTo>
                  <a:pt x="1458" y="1625"/>
                  <a:pt x="1434" y="1642"/>
                  <a:pt x="1409" y="1659"/>
                </a:cubicBezTo>
                <a:cubicBezTo>
                  <a:pt x="1384" y="1675"/>
                  <a:pt x="1359" y="1690"/>
                  <a:pt x="1333" y="1704"/>
                </a:cubicBezTo>
                <a:cubicBezTo>
                  <a:pt x="1307" y="1718"/>
                  <a:pt x="1280" y="1731"/>
                  <a:pt x="1253" y="1742"/>
                </a:cubicBezTo>
                <a:cubicBezTo>
                  <a:pt x="1225" y="1754"/>
                  <a:pt x="1197" y="1764"/>
                  <a:pt x="1169" y="1772"/>
                </a:cubicBezTo>
                <a:cubicBezTo>
                  <a:pt x="1141" y="1781"/>
                  <a:pt x="1112" y="1788"/>
                  <a:pt x="1082" y="1794"/>
                </a:cubicBezTo>
                <a:cubicBezTo>
                  <a:pt x="1053" y="1800"/>
                  <a:pt x="1023" y="1804"/>
                  <a:pt x="994" y="1807"/>
                </a:cubicBezTo>
                <a:cubicBezTo>
                  <a:pt x="964" y="1810"/>
                  <a:pt x="935" y="1811"/>
                  <a:pt x="905" y="1811"/>
                </a:cubicBezTo>
                <a:cubicBezTo>
                  <a:pt x="875" y="1811"/>
                  <a:pt x="846" y="1810"/>
                  <a:pt x="816" y="1807"/>
                </a:cubicBezTo>
                <a:cubicBezTo>
                  <a:pt x="787" y="1804"/>
                  <a:pt x="758" y="1800"/>
                  <a:pt x="729" y="1794"/>
                </a:cubicBezTo>
                <a:cubicBezTo>
                  <a:pt x="699" y="1788"/>
                  <a:pt x="671" y="1781"/>
                  <a:pt x="642" y="1772"/>
                </a:cubicBezTo>
                <a:cubicBezTo>
                  <a:pt x="614" y="1764"/>
                  <a:pt x="586" y="1754"/>
                  <a:pt x="559" y="1742"/>
                </a:cubicBezTo>
                <a:cubicBezTo>
                  <a:pt x="531" y="1731"/>
                  <a:pt x="505" y="1718"/>
                  <a:pt x="478" y="1704"/>
                </a:cubicBezTo>
                <a:cubicBezTo>
                  <a:pt x="452" y="1690"/>
                  <a:pt x="427" y="1675"/>
                  <a:pt x="402" y="1659"/>
                </a:cubicBezTo>
                <a:cubicBezTo>
                  <a:pt x="378" y="1642"/>
                  <a:pt x="354" y="1625"/>
                  <a:pt x="331" y="1606"/>
                </a:cubicBezTo>
                <a:cubicBezTo>
                  <a:pt x="308" y="1587"/>
                  <a:pt x="286" y="1567"/>
                  <a:pt x="265" y="1546"/>
                </a:cubicBezTo>
                <a:cubicBezTo>
                  <a:pt x="244" y="1525"/>
                  <a:pt x="224" y="1503"/>
                  <a:pt x="205" y="1480"/>
                </a:cubicBezTo>
                <a:cubicBezTo>
                  <a:pt x="187" y="1457"/>
                  <a:pt x="169" y="1434"/>
                  <a:pt x="152" y="1409"/>
                </a:cubicBezTo>
                <a:cubicBezTo>
                  <a:pt x="136" y="1384"/>
                  <a:pt x="121" y="1359"/>
                  <a:pt x="107" y="1333"/>
                </a:cubicBezTo>
                <a:cubicBezTo>
                  <a:pt x="93" y="1307"/>
                  <a:pt x="80" y="1280"/>
                  <a:pt x="69" y="1253"/>
                </a:cubicBezTo>
                <a:cubicBezTo>
                  <a:pt x="57" y="1224"/>
                  <a:pt x="47" y="1196"/>
                  <a:pt x="39" y="1168"/>
                </a:cubicBezTo>
                <a:cubicBezTo>
                  <a:pt x="30" y="1139"/>
                  <a:pt x="23" y="1111"/>
                  <a:pt x="17" y="1082"/>
                </a:cubicBezTo>
                <a:cubicBezTo>
                  <a:pt x="11" y="1053"/>
                  <a:pt x="7" y="1023"/>
                  <a:pt x="4" y="994"/>
                </a:cubicBezTo>
                <a:cubicBezTo>
                  <a:pt x="1" y="964"/>
                  <a:pt x="0" y="935"/>
                  <a:pt x="0" y="905"/>
                </a:cubicBezTo>
                <a:cubicBezTo>
                  <a:pt x="0" y="875"/>
                  <a:pt x="1" y="846"/>
                  <a:pt x="4" y="816"/>
                </a:cubicBezTo>
                <a:cubicBezTo>
                  <a:pt x="7" y="787"/>
                  <a:pt x="11" y="758"/>
                  <a:pt x="17" y="728"/>
                </a:cubicBezTo>
                <a:cubicBezTo>
                  <a:pt x="23" y="699"/>
                  <a:pt x="30" y="671"/>
                  <a:pt x="39" y="642"/>
                </a:cubicBezTo>
                <a:cubicBezTo>
                  <a:pt x="47" y="614"/>
                  <a:pt x="57" y="586"/>
                  <a:pt x="69" y="559"/>
                </a:cubicBezTo>
                <a:cubicBezTo>
                  <a:pt x="80" y="531"/>
                  <a:pt x="93" y="504"/>
                  <a:pt x="107" y="478"/>
                </a:cubicBezTo>
                <a:cubicBezTo>
                  <a:pt x="121" y="452"/>
                  <a:pt x="136" y="427"/>
                  <a:pt x="152" y="402"/>
                </a:cubicBezTo>
                <a:cubicBezTo>
                  <a:pt x="169" y="377"/>
                  <a:pt x="187" y="354"/>
                  <a:pt x="205" y="331"/>
                </a:cubicBezTo>
                <a:cubicBezTo>
                  <a:pt x="224" y="308"/>
                  <a:pt x="244" y="286"/>
                  <a:pt x="265" y="265"/>
                </a:cubicBezTo>
                <a:cubicBezTo>
                  <a:pt x="286" y="244"/>
                  <a:pt x="308" y="224"/>
                  <a:pt x="331" y="205"/>
                </a:cubicBezTo>
                <a:cubicBezTo>
                  <a:pt x="354" y="186"/>
                  <a:pt x="378" y="169"/>
                  <a:pt x="402" y="152"/>
                </a:cubicBezTo>
                <a:cubicBezTo>
                  <a:pt x="427" y="136"/>
                  <a:pt x="452" y="121"/>
                  <a:pt x="478" y="107"/>
                </a:cubicBezTo>
                <a:cubicBezTo>
                  <a:pt x="505" y="93"/>
                  <a:pt x="531" y="80"/>
                  <a:pt x="559" y="69"/>
                </a:cubicBezTo>
                <a:cubicBezTo>
                  <a:pt x="586" y="57"/>
                  <a:pt x="614" y="47"/>
                  <a:pt x="642" y="39"/>
                </a:cubicBezTo>
                <a:cubicBezTo>
                  <a:pt x="671" y="30"/>
                  <a:pt x="699" y="23"/>
                  <a:pt x="729" y="17"/>
                </a:cubicBezTo>
                <a:cubicBezTo>
                  <a:pt x="758" y="11"/>
                  <a:pt x="787" y="7"/>
                  <a:pt x="816" y="4"/>
                </a:cubicBezTo>
                <a:cubicBezTo>
                  <a:pt x="846" y="1"/>
                  <a:pt x="875" y="0"/>
                  <a:pt x="905" y="0"/>
                </a:cubicBezTo>
                <a:cubicBezTo>
                  <a:pt x="935" y="0"/>
                  <a:pt x="964" y="1"/>
                  <a:pt x="994" y="4"/>
                </a:cubicBezTo>
                <a:cubicBezTo>
                  <a:pt x="1023" y="7"/>
                  <a:pt x="1053" y="11"/>
                  <a:pt x="1082" y="17"/>
                </a:cubicBezTo>
                <a:cubicBezTo>
                  <a:pt x="1112" y="23"/>
                  <a:pt x="1141" y="30"/>
                  <a:pt x="1169" y="39"/>
                </a:cubicBezTo>
                <a:cubicBezTo>
                  <a:pt x="1197" y="47"/>
                  <a:pt x="1225" y="57"/>
                  <a:pt x="1253" y="69"/>
                </a:cubicBezTo>
                <a:cubicBezTo>
                  <a:pt x="1280" y="80"/>
                  <a:pt x="1307" y="93"/>
                  <a:pt x="1333" y="107"/>
                </a:cubicBezTo>
                <a:cubicBezTo>
                  <a:pt x="1359" y="121"/>
                  <a:pt x="1384" y="136"/>
                  <a:pt x="1409" y="152"/>
                </a:cubicBezTo>
                <a:cubicBezTo>
                  <a:pt x="1434" y="169"/>
                  <a:pt x="1458" y="186"/>
                  <a:pt x="1480" y="205"/>
                </a:cubicBezTo>
                <a:cubicBezTo>
                  <a:pt x="1503" y="224"/>
                  <a:pt x="1525" y="244"/>
                  <a:pt x="1546" y="265"/>
                </a:cubicBezTo>
                <a:cubicBezTo>
                  <a:pt x="1567" y="286"/>
                  <a:pt x="1587" y="308"/>
                  <a:pt x="1606" y="331"/>
                </a:cubicBezTo>
                <a:cubicBezTo>
                  <a:pt x="1625" y="354"/>
                  <a:pt x="1642" y="377"/>
                  <a:pt x="1659" y="402"/>
                </a:cubicBezTo>
                <a:cubicBezTo>
                  <a:pt x="1675" y="427"/>
                  <a:pt x="1691" y="452"/>
                  <a:pt x="1705" y="478"/>
                </a:cubicBezTo>
                <a:cubicBezTo>
                  <a:pt x="1719" y="504"/>
                  <a:pt x="1731" y="531"/>
                  <a:pt x="1743" y="559"/>
                </a:cubicBezTo>
                <a:cubicBezTo>
                  <a:pt x="1754" y="586"/>
                  <a:pt x="1764" y="614"/>
                  <a:pt x="1772" y="642"/>
                </a:cubicBezTo>
                <a:cubicBezTo>
                  <a:pt x="1781" y="671"/>
                  <a:pt x="1788" y="699"/>
                  <a:pt x="1794" y="728"/>
                </a:cubicBezTo>
                <a:cubicBezTo>
                  <a:pt x="1800" y="758"/>
                  <a:pt x="1804" y="787"/>
                  <a:pt x="1807" y="816"/>
                </a:cubicBezTo>
                <a:cubicBezTo>
                  <a:pt x="1810" y="846"/>
                  <a:pt x="1811" y="875"/>
                  <a:pt x="1811" y="905"/>
                </a:cubicBezTo>
                <a:close/>
              </a:path>
            </a:pathLst>
          </a:custGeom>
          <a:solidFill>
            <a:srgbClr val="FF6600">
              <a:alpha val="20000"/>
            </a:srgbClr>
          </a:solidFill>
          <a:ln w="0">
            <a:noFill/>
          </a:ln>
        </p:spPr>
        <p:txBody>
          <a:bodyPr lIns="0" tIns="0" rIns="0" bIns="0" anchor="t">
            <a:noAutofit/>
          </a:bodyPr>
          <a:lstStyle/>
          <a:p>
            <a:endParaRPr lang="en-US" sz="3600" b="0" u="none" strike="noStrike">
              <a:solidFill>
                <a:srgbClr val="FFFFFF"/>
              </a:solidFill>
              <a:effectLst/>
              <a:uFillTx/>
              <a:latin typeface="+mn-lt"/>
            </a:endParaRPr>
          </a:p>
        </p:txBody>
      </p:sp>
      <p:sp>
        <p:nvSpPr>
          <p:cNvPr id="42" name="任意形状 41">
            <a:extLst>
              <a:ext uri="{FF2B5EF4-FFF2-40B4-BE49-F238E27FC236}">
                <a16:creationId xmlns:a16="http://schemas.microsoft.com/office/drawing/2014/main" id="{34A938DC-C9E9-3D36-B75D-DC32C56134BB}"/>
              </a:ext>
            </a:extLst>
          </p:cNvPr>
          <p:cNvSpPr/>
          <p:nvPr/>
        </p:nvSpPr>
        <p:spPr>
          <a:xfrm>
            <a:off x="9386435" y="2068302"/>
            <a:ext cx="651960" cy="651960"/>
          </a:xfrm>
          <a:custGeom>
            <a:avLst/>
            <a:gdLst/>
            <a:ahLst/>
            <a:cxnLst/>
            <a:rect l="0" t="0" r="r" b="b"/>
            <a:pathLst>
              <a:path w="1811" h="1811" fill="none">
                <a:moveTo>
                  <a:pt x="1811" y="905"/>
                </a:moveTo>
                <a:cubicBezTo>
                  <a:pt x="1811" y="935"/>
                  <a:pt x="1810" y="964"/>
                  <a:pt x="1807" y="994"/>
                </a:cubicBezTo>
                <a:cubicBezTo>
                  <a:pt x="1804" y="1023"/>
                  <a:pt x="1800" y="1053"/>
                  <a:pt x="1794" y="1082"/>
                </a:cubicBezTo>
                <a:cubicBezTo>
                  <a:pt x="1788" y="1111"/>
                  <a:pt x="1781" y="1139"/>
                  <a:pt x="1772" y="1168"/>
                </a:cubicBezTo>
                <a:cubicBezTo>
                  <a:pt x="1764" y="1196"/>
                  <a:pt x="1754" y="1224"/>
                  <a:pt x="1743" y="1253"/>
                </a:cubicBezTo>
                <a:cubicBezTo>
                  <a:pt x="1731" y="1280"/>
                  <a:pt x="1719" y="1307"/>
                  <a:pt x="1705" y="1333"/>
                </a:cubicBezTo>
                <a:cubicBezTo>
                  <a:pt x="1691" y="1359"/>
                  <a:pt x="1675" y="1384"/>
                  <a:pt x="1659" y="1409"/>
                </a:cubicBezTo>
                <a:cubicBezTo>
                  <a:pt x="1642" y="1434"/>
                  <a:pt x="1625" y="1457"/>
                  <a:pt x="1606" y="1480"/>
                </a:cubicBezTo>
                <a:cubicBezTo>
                  <a:pt x="1587" y="1503"/>
                  <a:pt x="1567" y="1525"/>
                  <a:pt x="1546" y="1546"/>
                </a:cubicBezTo>
                <a:cubicBezTo>
                  <a:pt x="1525" y="1567"/>
                  <a:pt x="1503" y="1587"/>
                  <a:pt x="1480" y="1606"/>
                </a:cubicBezTo>
                <a:cubicBezTo>
                  <a:pt x="1458" y="1625"/>
                  <a:pt x="1434" y="1642"/>
                  <a:pt x="1409" y="1659"/>
                </a:cubicBezTo>
                <a:cubicBezTo>
                  <a:pt x="1384" y="1675"/>
                  <a:pt x="1359" y="1690"/>
                  <a:pt x="1333" y="1704"/>
                </a:cubicBezTo>
                <a:cubicBezTo>
                  <a:pt x="1307" y="1718"/>
                  <a:pt x="1280" y="1731"/>
                  <a:pt x="1253" y="1742"/>
                </a:cubicBezTo>
                <a:cubicBezTo>
                  <a:pt x="1225" y="1754"/>
                  <a:pt x="1197" y="1764"/>
                  <a:pt x="1169" y="1772"/>
                </a:cubicBezTo>
                <a:cubicBezTo>
                  <a:pt x="1141" y="1781"/>
                  <a:pt x="1112" y="1788"/>
                  <a:pt x="1082" y="1794"/>
                </a:cubicBezTo>
                <a:cubicBezTo>
                  <a:pt x="1053" y="1800"/>
                  <a:pt x="1023" y="1804"/>
                  <a:pt x="994" y="1807"/>
                </a:cubicBezTo>
                <a:cubicBezTo>
                  <a:pt x="964" y="1810"/>
                  <a:pt x="935" y="1811"/>
                  <a:pt x="905" y="1811"/>
                </a:cubicBezTo>
                <a:cubicBezTo>
                  <a:pt x="875" y="1811"/>
                  <a:pt x="846" y="1810"/>
                  <a:pt x="816" y="1807"/>
                </a:cubicBezTo>
                <a:cubicBezTo>
                  <a:pt x="787" y="1804"/>
                  <a:pt x="758" y="1800"/>
                  <a:pt x="729" y="1794"/>
                </a:cubicBezTo>
                <a:cubicBezTo>
                  <a:pt x="699" y="1788"/>
                  <a:pt x="671" y="1781"/>
                  <a:pt x="642" y="1772"/>
                </a:cubicBezTo>
                <a:cubicBezTo>
                  <a:pt x="614" y="1764"/>
                  <a:pt x="586" y="1754"/>
                  <a:pt x="559" y="1742"/>
                </a:cubicBezTo>
                <a:cubicBezTo>
                  <a:pt x="531" y="1731"/>
                  <a:pt x="505" y="1718"/>
                  <a:pt x="478" y="1704"/>
                </a:cubicBezTo>
                <a:cubicBezTo>
                  <a:pt x="452" y="1690"/>
                  <a:pt x="427" y="1675"/>
                  <a:pt x="402" y="1659"/>
                </a:cubicBezTo>
                <a:cubicBezTo>
                  <a:pt x="378" y="1642"/>
                  <a:pt x="354" y="1625"/>
                  <a:pt x="331" y="1606"/>
                </a:cubicBezTo>
                <a:cubicBezTo>
                  <a:pt x="308" y="1587"/>
                  <a:pt x="286" y="1567"/>
                  <a:pt x="265" y="1546"/>
                </a:cubicBezTo>
                <a:cubicBezTo>
                  <a:pt x="244" y="1525"/>
                  <a:pt x="224" y="1503"/>
                  <a:pt x="205" y="1480"/>
                </a:cubicBezTo>
                <a:cubicBezTo>
                  <a:pt x="187" y="1457"/>
                  <a:pt x="169" y="1434"/>
                  <a:pt x="152" y="1409"/>
                </a:cubicBezTo>
                <a:cubicBezTo>
                  <a:pt x="136" y="1384"/>
                  <a:pt x="121" y="1359"/>
                  <a:pt x="107" y="1333"/>
                </a:cubicBezTo>
                <a:cubicBezTo>
                  <a:pt x="93" y="1307"/>
                  <a:pt x="80" y="1280"/>
                  <a:pt x="69" y="1253"/>
                </a:cubicBezTo>
                <a:cubicBezTo>
                  <a:pt x="57" y="1224"/>
                  <a:pt x="47" y="1196"/>
                  <a:pt x="39" y="1168"/>
                </a:cubicBezTo>
                <a:cubicBezTo>
                  <a:pt x="30" y="1139"/>
                  <a:pt x="23" y="1111"/>
                  <a:pt x="17" y="1082"/>
                </a:cubicBezTo>
                <a:cubicBezTo>
                  <a:pt x="11" y="1053"/>
                  <a:pt x="7" y="1023"/>
                  <a:pt x="4" y="994"/>
                </a:cubicBezTo>
                <a:cubicBezTo>
                  <a:pt x="1" y="964"/>
                  <a:pt x="0" y="935"/>
                  <a:pt x="0" y="905"/>
                </a:cubicBezTo>
                <a:cubicBezTo>
                  <a:pt x="0" y="875"/>
                  <a:pt x="1" y="846"/>
                  <a:pt x="4" y="816"/>
                </a:cubicBezTo>
                <a:cubicBezTo>
                  <a:pt x="7" y="787"/>
                  <a:pt x="11" y="758"/>
                  <a:pt x="17" y="728"/>
                </a:cubicBezTo>
                <a:cubicBezTo>
                  <a:pt x="23" y="699"/>
                  <a:pt x="30" y="671"/>
                  <a:pt x="39" y="642"/>
                </a:cubicBezTo>
                <a:cubicBezTo>
                  <a:pt x="47" y="614"/>
                  <a:pt x="57" y="586"/>
                  <a:pt x="69" y="559"/>
                </a:cubicBezTo>
                <a:cubicBezTo>
                  <a:pt x="80" y="531"/>
                  <a:pt x="93" y="504"/>
                  <a:pt x="107" y="478"/>
                </a:cubicBezTo>
                <a:cubicBezTo>
                  <a:pt x="121" y="452"/>
                  <a:pt x="136" y="427"/>
                  <a:pt x="152" y="402"/>
                </a:cubicBezTo>
                <a:cubicBezTo>
                  <a:pt x="169" y="377"/>
                  <a:pt x="187" y="354"/>
                  <a:pt x="205" y="331"/>
                </a:cubicBezTo>
                <a:cubicBezTo>
                  <a:pt x="224" y="308"/>
                  <a:pt x="244" y="286"/>
                  <a:pt x="265" y="265"/>
                </a:cubicBezTo>
                <a:cubicBezTo>
                  <a:pt x="286" y="244"/>
                  <a:pt x="308" y="224"/>
                  <a:pt x="331" y="205"/>
                </a:cubicBezTo>
                <a:cubicBezTo>
                  <a:pt x="354" y="186"/>
                  <a:pt x="378" y="169"/>
                  <a:pt x="402" y="152"/>
                </a:cubicBezTo>
                <a:cubicBezTo>
                  <a:pt x="427" y="136"/>
                  <a:pt x="452" y="121"/>
                  <a:pt x="478" y="107"/>
                </a:cubicBezTo>
                <a:cubicBezTo>
                  <a:pt x="505" y="93"/>
                  <a:pt x="531" y="80"/>
                  <a:pt x="559" y="69"/>
                </a:cubicBezTo>
                <a:cubicBezTo>
                  <a:pt x="586" y="57"/>
                  <a:pt x="614" y="47"/>
                  <a:pt x="642" y="39"/>
                </a:cubicBezTo>
                <a:cubicBezTo>
                  <a:pt x="671" y="30"/>
                  <a:pt x="699" y="23"/>
                  <a:pt x="729" y="17"/>
                </a:cubicBezTo>
                <a:cubicBezTo>
                  <a:pt x="758" y="11"/>
                  <a:pt x="787" y="7"/>
                  <a:pt x="816" y="4"/>
                </a:cubicBezTo>
                <a:cubicBezTo>
                  <a:pt x="846" y="1"/>
                  <a:pt x="875" y="0"/>
                  <a:pt x="905" y="0"/>
                </a:cubicBezTo>
                <a:cubicBezTo>
                  <a:pt x="935" y="0"/>
                  <a:pt x="964" y="1"/>
                  <a:pt x="994" y="4"/>
                </a:cubicBezTo>
                <a:cubicBezTo>
                  <a:pt x="1023" y="7"/>
                  <a:pt x="1053" y="11"/>
                  <a:pt x="1082" y="17"/>
                </a:cubicBezTo>
                <a:cubicBezTo>
                  <a:pt x="1112" y="23"/>
                  <a:pt x="1141" y="30"/>
                  <a:pt x="1169" y="39"/>
                </a:cubicBezTo>
                <a:cubicBezTo>
                  <a:pt x="1197" y="47"/>
                  <a:pt x="1225" y="57"/>
                  <a:pt x="1253" y="69"/>
                </a:cubicBezTo>
                <a:cubicBezTo>
                  <a:pt x="1280" y="80"/>
                  <a:pt x="1307" y="93"/>
                  <a:pt x="1333" y="107"/>
                </a:cubicBezTo>
                <a:cubicBezTo>
                  <a:pt x="1359" y="121"/>
                  <a:pt x="1384" y="136"/>
                  <a:pt x="1409" y="152"/>
                </a:cubicBezTo>
                <a:cubicBezTo>
                  <a:pt x="1434" y="169"/>
                  <a:pt x="1458" y="186"/>
                  <a:pt x="1480" y="205"/>
                </a:cubicBezTo>
                <a:cubicBezTo>
                  <a:pt x="1503" y="224"/>
                  <a:pt x="1525" y="244"/>
                  <a:pt x="1546" y="265"/>
                </a:cubicBezTo>
                <a:cubicBezTo>
                  <a:pt x="1567" y="286"/>
                  <a:pt x="1587" y="308"/>
                  <a:pt x="1606" y="331"/>
                </a:cubicBezTo>
                <a:cubicBezTo>
                  <a:pt x="1625" y="354"/>
                  <a:pt x="1642" y="377"/>
                  <a:pt x="1659" y="402"/>
                </a:cubicBezTo>
                <a:cubicBezTo>
                  <a:pt x="1675" y="427"/>
                  <a:pt x="1691" y="452"/>
                  <a:pt x="1705" y="478"/>
                </a:cubicBezTo>
                <a:cubicBezTo>
                  <a:pt x="1719" y="504"/>
                  <a:pt x="1731" y="531"/>
                  <a:pt x="1743" y="559"/>
                </a:cubicBezTo>
                <a:cubicBezTo>
                  <a:pt x="1754" y="586"/>
                  <a:pt x="1764" y="614"/>
                  <a:pt x="1772" y="642"/>
                </a:cubicBezTo>
                <a:cubicBezTo>
                  <a:pt x="1781" y="671"/>
                  <a:pt x="1788" y="699"/>
                  <a:pt x="1794" y="728"/>
                </a:cubicBezTo>
                <a:cubicBezTo>
                  <a:pt x="1800" y="758"/>
                  <a:pt x="1804" y="787"/>
                  <a:pt x="1807" y="816"/>
                </a:cubicBezTo>
                <a:cubicBezTo>
                  <a:pt x="1810" y="846"/>
                  <a:pt x="1811" y="875"/>
                  <a:pt x="1811" y="905"/>
                </a:cubicBezTo>
              </a:path>
            </a:pathLst>
          </a:custGeom>
          <a:ln w="16560">
            <a:solidFill>
              <a:srgbClr val="FF6600"/>
            </a:solidFill>
            <a:miter/>
          </a:ln>
        </p:spPr>
        <p:txBody>
          <a:bodyPr lIns="8280" tIns="8280" rIns="8280" bIns="8280" anchor="t">
            <a:noAutofit/>
          </a:bodyPr>
          <a:lstStyle/>
          <a:p>
            <a:endParaRPr lang="en-US" sz="3600" b="0" u="none" strike="noStrike">
              <a:solidFill>
                <a:srgbClr val="000000"/>
              </a:solidFill>
              <a:effectLst/>
              <a:uFillTx/>
              <a:latin typeface="+mn-lt"/>
            </a:endParaRPr>
          </a:p>
        </p:txBody>
      </p:sp>
      <p:pic>
        <p:nvPicPr>
          <p:cNvPr id="43" name="图片 42">
            <a:extLst>
              <a:ext uri="{FF2B5EF4-FFF2-40B4-BE49-F238E27FC236}">
                <a16:creationId xmlns:a16="http://schemas.microsoft.com/office/drawing/2014/main" id="{AA8B6E12-22DB-FBE5-9DC8-9F3AD1A2EBB5}"/>
              </a:ext>
            </a:extLst>
          </p:cNvPr>
          <p:cNvPicPr/>
          <p:nvPr/>
        </p:nvPicPr>
        <p:blipFill>
          <a:blip r:embed="rId6"/>
          <a:stretch/>
        </p:blipFill>
        <p:spPr>
          <a:xfrm>
            <a:off x="9562115" y="2243982"/>
            <a:ext cx="300600" cy="300600"/>
          </a:xfrm>
          <a:prstGeom prst="rect">
            <a:avLst/>
          </a:prstGeom>
          <a:noFill/>
          <a:ln w="0">
            <a:noFill/>
          </a:ln>
        </p:spPr>
      </p:pic>
      <p:sp>
        <p:nvSpPr>
          <p:cNvPr id="44" name="文本框 43">
            <a:extLst>
              <a:ext uri="{FF2B5EF4-FFF2-40B4-BE49-F238E27FC236}">
                <a16:creationId xmlns:a16="http://schemas.microsoft.com/office/drawing/2014/main" id="{D96C0B7B-FF7B-0AEA-09F7-F11BE4BF9CEB}"/>
              </a:ext>
            </a:extLst>
          </p:cNvPr>
          <p:cNvSpPr txBox="1"/>
          <p:nvPr/>
        </p:nvSpPr>
        <p:spPr>
          <a:xfrm>
            <a:off x="4527806" y="4819062"/>
            <a:ext cx="2600071"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hyperparameter optimization</a:t>
            </a:r>
            <a:endParaRPr lang="en-US" sz="1600" b="0" u="none" strike="noStrike">
              <a:solidFill>
                <a:srgbClr val="000000"/>
              </a:solidFill>
              <a:effectLst/>
              <a:uFillTx/>
              <a:latin typeface="+mn-lt"/>
            </a:endParaRPr>
          </a:p>
        </p:txBody>
      </p:sp>
      <p:sp>
        <p:nvSpPr>
          <p:cNvPr id="45" name="文本框 44">
            <a:extLst>
              <a:ext uri="{FF2B5EF4-FFF2-40B4-BE49-F238E27FC236}">
                <a16:creationId xmlns:a16="http://schemas.microsoft.com/office/drawing/2014/main" id="{4DA19A2E-9D62-4027-33B8-837C7BED63AD}"/>
              </a:ext>
            </a:extLst>
          </p:cNvPr>
          <p:cNvSpPr txBox="1"/>
          <p:nvPr/>
        </p:nvSpPr>
        <p:spPr>
          <a:xfrm>
            <a:off x="8742395" y="2742942"/>
            <a:ext cx="2253822" cy="307777"/>
          </a:xfrm>
          <a:prstGeom prst="rect">
            <a:avLst/>
          </a:prstGeom>
          <a:noFill/>
          <a:ln w="0">
            <a:noFill/>
          </a:ln>
        </p:spPr>
        <p:txBody>
          <a:bodyPr wrap="none" lIns="0" tIns="0" rIns="0" bIns="0" anchor="t">
            <a:spAutoFit/>
          </a:bodyPr>
          <a:lstStyle/>
          <a:p>
            <a:r>
              <a:rPr lang="en-US" sz="2000" b="1" u="none" strike="noStrike" dirty="0">
                <a:solidFill>
                  <a:srgbClr val="FFFFFF"/>
                </a:solidFill>
                <a:effectLst/>
                <a:uFillTx/>
                <a:latin typeface="+mn-lt"/>
                <a:ea typeface="DejaVuSans"/>
              </a:rPr>
              <a:t>Cross-Technology</a:t>
            </a:r>
            <a:endParaRPr lang="en-US" sz="2000" b="0" u="none" strike="noStrike" dirty="0">
              <a:solidFill>
                <a:srgbClr val="000000"/>
              </a:solidFill>
              <a:effectLst/>
              <a:uFillTx/>
              <a:latin typeface="+mn-lt"/>
            </a:endParaRPr>
          </a:p>
        </p:txBody>
      </p:sp>
      <p:pic>
        <p:nvPicPr>
          <p:cNvPr id="46" name="图片 45">
            <a:extLst>
              <a:ext uri="{FF2B5EF4-FFF2-40B4-BE49-F238E27FC236}">
                <a16:creationId xmlns:a16="http://schemas.microsoft.com/office/drawing/2014/main" id="{B76DBA80-41D8-F142-3742-096620A6CD70}"/>
              </a:ext>
            </a:extLst>
          </p:cNvPr>
          <p:cNvPicPr/>
          <p:nvPr/>
        </p:nvPicPr>
        <p:blipFill>
          <a:blip r:embed="rId7"/>
          <a:stretch/>
        </p:blipFill>
        <p:spPr>
          <a:xfrm>
            <a:off x="8192739" y="3539402"/>
            <a:ext cx="133200" cy="133200"/>
          </a:xfrm>
          <a:prstGeom prst="rect">
            <a:avLst/>
          </a:prstGeom>
          <a:noFill/>
          <a:ln w="0">
            <a:noFill/>
          </a:ln>
        </p:spPr>
      </p:pic>
      <p:sp>
        <p:nvSpPr>
          <p:cNvPr id="47" name="文本框 46">
            <a:extLst>
              <a:ext uri="{FF2B5EF4-FFF2-40B4-BE49-F238E27FC236}">
                <a16:creationId xmlns:a16="http://schemas.microsoft.com/office/drawing/2014/main" id="{01188C3E-AA4A-8EEA-E28A-D758E551991E}"/>
              </a:ext>
            </a:extLst>
          </p:cNvPr>
          <p:cNvSpPr txBox="1"/>
          <p:nvPr/>
        </p:nvSpPr>
        <p:spPr>
          <a:xfrm>
            <a:off x="9144515" y="3010422"/>
            <a:ext cx="1224694" cy="307777"/>
          </a:xfrm>
          <a:prstGeom prst="rect">
            <a:avLst/>
          </a:prstGeom>
          <a:noFill/>
          <a:ln w="0">
            <a:noFill/>
          </a:ln>
        </p:spPr>
        <p:txBody>
          <a:bodyPr wrap="none" lIns="0" tIns="0" rIns="0" bIns="0" anchor="t">
            <a:spAutoFit/>
          </a:bodyPr>
          <a:lstStyle/>
          <a:p>
            <a:r>
              <a:rPr lang="en-US" sz="2000" b="1" u="none" strike="noStrike">
                <a:solidFill>
                  <a:srgbClr val="FFFFFF"/>
                </a:solidFill>
                <a:effectLst/>
                <a:uFillTx/>
                <a:latin typeface="+mn-lt"/>
                <a:ea typeface="DejaVuSans"/>
              </a:rPr>
              <a:t>Validation</a:t>
            </a:r>
            <a:endParaRPr lang="en-US" sz="2000" b="0" u="none" strike="noStrike">
              <a:solidFill>
                <a:srgbClr val="000000"/>
              </a:solidFill>
              <a:effectLst/>
              <a:uFillTx/>
              <a:latin typeface="+mn-lt"/>
            </a:endParaRPr>
          </a:p>
        </p:txBody>
      </p:sp>
      <p:sp>
        <p:nvSpPr>
          <p:cNvPr id="48" name="文本框 47">
            <a:extLst>
              <a:ext uri="{FF2B5EF4-FFF2-40B4-BE49-F238E27FC236}">
                <a16:creationId xmlns:a16="http://schemas.microsoft.com/office/drawing/2014/main" id="{0C553804-36A6-E360-A966-85CFA68934F2}"/>
              </a:ext>
            </a:extLst>
          </p:cNvPr>
          <p:cNvSpPr txBox="1"/>
          <p:nvPr/>
        </p:nvSpPr>
        <p:spPr>
          <a:xfrm>
            <a:off x="8390379" y="3415062"/>
            <a:ext cx="3122650"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Validated across TSMC 12nm and</a:t>
            </a:r>
            <a:endParaRPr lang="en-US" sz="1600" b="0" u="none" strike="noStrike">
              <a:solidFill>
                <a:srgbClr val="000000"/>
              </a:solidFill>
              <a:effectLst/>
              <a:uFillTx/>
              <a:latin typeface="+mn-lt"/>
            </a:endParaRPr>
          </a:p>
        </p:txBody>
      </p:sp>
      <p:pic>
        <p:nvPicPr>
          <p:cNvPr id="49" name="图片 48">
            <a:extLst>
              <a:ext uri="{FF2B5EF4-FFF2-40B4-BE49-F238E27FC236}">
                <a16:creationId xmlns:a16="http://schemas.microsoft.com/office/drawing/2014/main" id="{C19396EE-FA7C-3BC9-14B0-82699121CF56}"/>
              </a:ext>
            </a:extLst>
          </p:cNvPr>
          <p:cNvPicPr/>
          <p:nvPr/>
        </p:nvPicPr>
        <p:blipFill>
          <a:blip r:embed="rId7"/>
          <a:stretch/>
        </p:blipFill>
        <p:spPr>
          <a:xfrm>
            <a:off x="8192739" y="4040882"/>
            <a:ext cx="133200" cy="133200"/>
          </a:xfrm>
          <a:prstGeom prst="rect">
            <a:avLst/>
          </a:prstGeom>
          <a:noFill/>
          <a:ln w="0">
            <a:noFill/>
          </a:ln>
        </p:spPr>
      </p:pic>
      <p:sp>
        <p:nvSpPr>
          <p:cNvPr id="50" name="文本框 49">
            <a:extLst>
              <a:ext uri="{FF2B5EF4-FFF2-40B4-BE49-F238E27FC236}">
                <a16:creationId xmlns:a16="http://schemas.microsoft.com/office/drawing/2014/main" id="{EEBD92EA-D626-3D5B-8FBD-0C2B329BEB24}"/>
              </a:ext>
            </a:extLst>
          </p:cNvPr>
          <p:cNvSpPr txBox="1"/>
          <p:nvPr/>
        </p:nvSpPr>
        <p:spPr>
          <a:xfrm>
            <a:off x="8390379" y="3615582"/>
            <a:ext cx="1699183"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SMIC 40nm nodes</a:t>
            </a:r>
            <a:endParaRPr lang="en-US" sz="1600" b="0" u="none" strike="noStrike">
              <a:solidFill>
                <a:srgbClr val="000000"/>
              </a:solidFill>
              <a:effectLst/>
              <a:uFillTx/>
              <a:latin typeface="+mn-lt"/>
            </a:endParaRPr>
          </a:p>
        </p:txBody>
      </p:sp>
      <p:sp>
        <p:nvSpPr>
          <p:cNvPr id="51" name="文本框 50">
            <a:extLst>
              <a:ext uri="{FF2B5EF4-FFF2-40B4-BE49-F238E27FC236}">
                <a16:creationId xmlns:a16="http://schemas.microsoft.com/office/drawing/2014/main" id="{65C1A4B9-B5CD-DE89-B069-3B6D14C39C60}"/>
              </a:ext>
            </a:extLst>
          </p:cNvPr>
          <p:cNvSpPr txBox="1"/>
          <p:nvPr/>
        </p:nvSpPr>
        <p:spPr>
          <a:xfrm>
            <a:off x="8390379" y="3916542"/>
            <a:ext cx="3045706"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5.84× to 20× reduction in required</a:t>
            </a:r>
            <a:endParaRPr lang="en-US" sz="1600" b="0" u="none" strike="noStrike">
              <a:solidFill>
                <a:srgbClr val="000000"/>
              </a:solidFill>
              <a:effectLst/>
              <a:uFillTx/>
              <a:latin typeface="+mn-lt"/>
            </a:endParaRPr>
          </a:p>
        </p:txBody>
      </p:sp>
      <p:pic>
        <p:nvPicPr>
          <p:cNvPr id="52" name="图片 51">
            <a:extLst>
              <a:ext uri="{FF2B5EF4-FFF2-40B4-BE49-F238E27FC236}">
                <a16:creationId xmlns:a16="http://schemas.microsoft.com/office/drawing/2014/main" id="{3601FF18-9E02-9275-97CE-871186B84FBB}"/>
              </a:ext>
            </a:extLst>
          </p:cNvPr>
          <p:cNvPicPr/>
          <p:nvPr/>
        </p:nvPicPr>
        <p:blipFill>
          <a:blip r:embed="rId7"/>
          <a:stretch/>
        </p:blipFill>
        <p:spPr>
          <a:xfrm>
            <a:off x="8192739" y="4542362"/>
            <a:ext cx="133200" cy="133200"/>
          </a:xfrm>
          <a:prstGeom prst="rect">
            <a:avLst/>
          </a:prstGeom>
          <a:noFill/>
          <a:ln w="0">
            <a:noFill/>
          </a:ln>
        </p:spPr>
      </p:pic>
      <p:sp>
        <p:nvSpPr>
          <p:cNvPr id="53" name="文本框 52">
            <a:extLst>
              <a:ext uri="{FF2B5EF4-FFF2-40B4-BE49-F238E27FC236}">
                <a16:creationId xmlns:a16="http://schemas.microsoft.com/office/drawing/2014/main" id="{536AF914-F9E0-6C8D-6DC8-5160F9EBB8B1}"/>
              </a:ext>
            </a:extLst>
          </p:cNvPr>
          <p:cNvSpPr txBox="1"/>
          <p:nvPr/>
        </p:nvSpPr>
        <p:spPr>
          <a:xfrm>
            <a:off x="8390379" y="4117062"/>
            <a:ext cx="1024319"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simulations</a:t>
            </a:r>
            <a:endParaRPr lang="en-US" sz="1600" b="0" u="none" strike="noStrike">
              <a:solidFill>
                <a:srgbClr val="000000"/>
              </a:solidFill>
              <a:effectLst/>
              <a:uFillTx/>
              <a:latin typeface="+mn-lt"/>
            </a:endParaRPr>
          </a:p>
        </p:txBody>
      </p:sp>
      <p:sp>
        <p:nvSpPr>
          <p:cNvPr id="54" name="文本框 53">
            <a:extLst>
              <a:ext uri="{FF2B5EF4-FFF2-40B4-BE49-F238E27FC236}">
                <a16:creationId xmlns:a16="http://schemas.microsoft.com/office/drawing/2014/main" id="{C56CBD74-1E69-4631-5C10-59C7E2A1C3E6}"/>
              </a:ext>
            </a:extLst>
          </p:cNvPr>
          <p:cNvSpPr txBox="1"/>
          <p:nvPr/>
        </p:nvSpPr>
        <p:spPr>
          <a:xfrm>
            <a:off x="8390379" y="4418022"/>
            <a:ext cx="2999219"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Maintains or improves estimation</a:t>
            </a:r>
            <a:endParaRPr lang="en-US" sz="1600" b="0" u="none" strike="noStrike">
              <a:solidFill>
                <a:srgbClr val="000000"/>
              </a:solidFill>
              <a:effectLst/>
              <a:uFillTx/>
              <a:latin typeface="+mn-lt"/>
            </a:endParaRPr>
          </a:p>
        </p:txBody>
      </p:sp>
      <p:pic>
        <p:nvPicPr>
          <p:cNvPr id="55" name="图片 54">
            <a:extLst>
              <a:ext uri="{FF2B5EF4-FFF2-40B4-BE49-F238E27FC236}">
                <a16:creationId xmlns:a16="http://schemas.microsoft.com/office/drawing/2014/main" id="{BAEACFB3-6689-630E-AAF4-C5DDB2AE353C}"/>
              </a:ext>
            </a:extLst>
          </p:cNvPr>
          <p:cNvPicPr/>
          <p:nvPr/>
        </p:nvPicPr>
        <p:blipFill>
          <a:blip r:embed="rId8"/>
          <a:stretch/>
        </p:blipFill>
        <p:spPr>
          <a:xfrm>
            <a:off x="1389909" y="5473680"/>
            <a:ext cx="124920" cy="166680"/>
          </a:xfrm>
          <a:prstGeom prst="rect">
            <a:avLst/>
          </a:prstGeom>
          <a:noFill/>
          <a:ln w="0">
            <a:noFill/>
          </a:ln>
        </p:spPr>
      </p:pic>
      <p:sp>
        <p:nvSpPr>
          <p:cNvPr id="56" name="文本框 55">
            <a:extLst>
              <a:ext uri="{FF2B5EF4-FFF2-40B4-BE49-F238E27FC236}">
                <a16:creationId xmlns:a16="http://schemas.microsoft.com/office/drawing/2014/main" id="{448CA4BF-9CA4-ECD1-884C-A1BC8F5B1CCE}"/>
              </a:ext>
            </a:extLst>
          </p:cNvPr>
          <p:cNvSpPr txBox="1"/>
          <p:nvPr/>
        </p:nvSpPr>
        <p:spPr>
          <a:xfrm>
            <a:off x="8390379" y="4618542"/>
            <a:ext cx="2689839" cy="246221"/>
          </a:xfrm>
          <a:prstGeom prst="rect">
            <a:avLst/>
          </a:prstGeom>
          <a:noFill/>
          <a:ln w="0">
            <a:noFill/>
          </a:ln>
        </p:spPr>
        <p:txBody>
          <a:bodyPr wrap="none" lIns="0" tIns="0" rIns="0" bIns="0" anchor="t">
            <a:spAutoFit/>
          </a:bodyPr>
          <a:lstStyle/>
          <a:p>
            <a:r>
              <a:rPr lang="en-US" sz="1600" b="0" u="none" strike="noStrike">
                <a:solidFill>
                  <a:srgbClr val="BFDBFE"/>
                </a:solidFill>
                <a:effectLst/>
                <a:uFillTx/>
                <a:latin typeface="+mn-lt"/>
                <a:ea typeface="DejaVuSans"/>
              </a:rPr>
              <a:t>accuracy across technologies</a:t>
            </a:r>
            <a:endParaRPr lang="en-US" sz="1600" b="0" u="none" strike="noStrike">
              <a:solidFill>
                <a:srgbClr val="000000"/>
              </a:solidFill>
              <a:effectLst/>
              <a:uFillTx/>
              <a:latin typeface="+mn-lt"/>
            </a:endParaRPr>
          </a:p>
        </p:txBody>
      </p:sp>
      <p:sp>
        <p:nvSpPr>
          <p:cNvPr id="57" name="文本框 56">
            <a:extLst>
              <a:ext uri="{FF2B5EF4-FFF2-40B4-BE49-F238E27FC236}">
                <a16:creationId xmlns:a16="http://schemas.microsoft.com/office/drawing/2014/main" id="{54D5676D-2837-D310-5B5B-DAC9625716AF}"/>
              </a:ext>
            </a:extLst>
          </p:cNvPr>
          <p:cNvSpPr txBox="1"/>
          <p:nvPr/>
        </p:nvSpPr>
        <p:spPr>
          <a:xfrm>
            <a:off x="1584669" y="5423142"/>
            <a:ext cx="9451305" cy="276999"/>
          </a:xfrm>
          <a:prstGeom prst="rect">
            <a:avLst/>
          </a:prstGeom>
          <a:noFill/>
          <a:ln w="0">
            <a:noFill/>
          </a:ln>
        </p:spPr>
        <p:txBody>
          <a:bodyPr wrap="none" lIns="0" tIns="0" rIns="0" bIns="0" anchor="t">
            <a:spAutoFit/>
          </a:bodyPr>
          <a:lstStyle/>
          <a:p>
            <a:r>
              <a:rPr lang="en-US" sz="1800" b="0" u="none" strike="noStrike" dirty="0">
                <a:solidFill>
                  <a:srgbClr val="FFFFFF"/>
                </a:solidFill>
                <a:effectLst/>
                <a:uFillTx/>
                <a:latin typeface="+mn-lt"/>
                <a:ea typeface="DejaVuSans"/>
              </a:rPr>
              <a:t> </a:t>
            </a:r>
            <a:r>
              <a:rPr lang="en-US" sz="1800" b="0" u="none" strike="noStrike" dirty="0" err="1">
                <a:solidFill>
                  <a:srgbClr val="FFFFFF"/>
                </a:solidFill>
                <a:effectLst/>
                <a:uFillTx/>
                <a:latin typeface="+mn-lt"/>
                <a:ea typeface="DejaVuSans"/>
              </a:rPr>
              <a:t>YieldAgent</a:t>
            </a:r>
            <a:r>
              <a:rPr lang="en-US" sz="1800" b="0" u="none" strike="noStrike" dirty="0">
                <a:solidFill>
                  <a:srgbClr val="FFFFFF"/>
                </a:solidFill>
                <a:effectLst/>
                <a:uFillTx/>
                <a:latin typeface="+mn-lt"/>
                <a:ea typeface="DejaVuSans"/>
              </a:rPr>
              <a:t> establishes a new paradigm for semiconductor yield estimation, achieving a 2.9×</a:t>
            </a:r>
            <a:endParaRPr lang="en-US" sz="1800" b="0" u="none" strike="noStrike" dirty="0">
              <a:solidFill>
                <a:srgbClr val="000000"/>
              </a:solidFill>
              <a:effectLst/>
              <a:uFillTx/>
              <a:latin typeface="+mn-lt"/>
            </a:endParaRPr>
          </a:p>
        </p:txBody>
      </p:sp>
      <p:sp>
        <p:nvSpPr>
          <p:cNvPr id="58" name="文本框 57">
            <a:extLst>
              <a:ext uri="{FF2B5EF4-FFF2-40B4-BE49-F238E27FC236}">
                <a16:creationId xmlns:a16="http://schemas.microsoft.com/office/drawing/2014/main" id="{3E63EC87-6B73-0A74-66B0-34FA8242AFBF}"/>
              </a:ext>
            </a:extLst>
          </p:cNvPr>
          <p:cNvSpPr txBox="1"/>
          <p:nvPr/>
        </p:nvSpPr>
        <p:spPr>
          <a:xfrm>
            <a:off x="3074583" y="5679899"/>
            <a:ext cx="6540252" cy="276999"/>
          </a:xfrm>
          <a:prstGeom prst="rect">
            <a:avLst/>
          </a:prstGeom>
          <a:noFill/>
          <a:ln w="0">
            <a:noFill/>
          </a:ln>
        </p:spPr>
        <p:txBody>
          <a:bodyPr wrap="none" lIns="0" tIns="0" rIns="0" bIns="0" anchor="t">
            <a:spAutoFit/>
          </a:bodyPr>
          <a:lstStyle/>
          <a:p>
            <a:r>
              <a:rPr lang="en-US" altLang="zh-CN" sz="1800" dirty="0">
                <a:solidFill>
                  <a:srgbClr val="FFFFFF"/>
                </a:solidFill>
                <a:latin typeface="+mn-lt"/>
                <a:ea typeface="DejaVuSans"/>
              </a:rPr>
              <a:t>reduction in </a:t>
            </a:r>
            <a:r>
              <a:rPr lang="en-US" sz="1800" b="0" u="none" strike="noStrike" dirty="0">
                <a:solidFill>
                  <a:srgbClr val="FFFFFF"/>
                </a:solidFill>
                <a:effectLst/>
                <a:uFillTx/>
                <a:latin typeface="+mn-lt"/>
                <a:ea typeface="DejaVuSans"/>
              </a:rPr>
              <a:t>computational overhead while maintaining accuracy</a:t>
            </a:r>
            <a:endParaRPr lang="en-US" sz="1800" b="0" u="none" strike="noStrike" dirty="0">
              <a:solidFill>
                <a:srgbClr val="000000"/>
              </a:solidFill>
              <a:effectLst/>
              <a:uFillTx/>
              <a:latin typeface="+mn-lt"/>
            </a:endParaRPr>
          </a:p>
        </p:txBody>
      </p:sp>
    </p:spTree>
    <p:extLst>
      <p:ext uri="{BB962C8B-B14F-4D97-AF65-F5344CB8AC3E}">
        <p14:creationId xmlns:p14="http://schemas.microsoft.com/office/powerpoint/2010/main" val="2657231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31158" y="2418654"/>
            <a:ext cx="5866901" cy="23280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Conclusions &amp; Future 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任意形状 44">
            <a:extLst>
              <a:ext uri="{FF2B5EF4-FFF2-40B4-BE49-F238E27FC236}">
                <a16:creationId xmlns:a16="http://schemas.microsoft.com/office/drawing/2014/main" id="{C5C22F1E-3342-E21A-3A45-5BF4608C6B8F}"/>
              </a:ext>
            </a:extLst>
          </p:cNvPr>
          <p:cNvSpPr/>
          <p:nvPr/>
        </p:nvSpPr>
        <p:spPr>
          <a:xfrm>
            <a:off x="6261872" y="1878119"/>
            <a:ext cx="5930128" cy="4785737"/>
          </a:xfrm>
          <a:custGeom>
            <a:avLst/>
            <a:gdLst/>
            <a:ahLst/>
            <a:cxnLst/>
            <a:rect l="0" t="0" r="r" b="b"/>
            <a:pathLst>
              <a:path w="12605" h="14138">
                <a:moveTo>
                  <a:pt x="0" y="13963"/>
                </a:moveTo>
                <a:lnTo>
                  <a:pt x="0" y="174"/>
                </a:lnTo>
                <a:cubicBezTo>
                  <a:pt x="0" y="162"/>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12431" y="0"/>
                </a:lnTo>
                <a:cubicBezTo>
                  <a:pt x="12443" y="0"/>
                  <a:pt x="12454" y="1"/>
                  <a:pt x="12465" y="3"/>
                </a:cubicBezTo>
                <a:cubicBezTo>
                  <a:pt x="12477" y="5"/>
                  <a:pt x="12487" y="9"/>
                  <a:pt x="12498" y="13"/>
                </a:cubicBezTo>
                <a:cubicBezTo>
                  <a:pt x="12509" y="17"/>
                  <a:pt x="12519" y="23"/>
                  <a:pt x="12528" y="29"/>
                </a:cubicBezTo>
                <a:cubicBezTo>
                  <a:pt x="12538" y="36"/>
                  <a:pt x="12546" y="43"/>
                  <a:pt x="12554" y="51"/>
                </a:cubicBezTo>
                <a:cubicBezTo>
                  <a:pt x="12563" y="59"/>
                  <a:pt x="12570" y="68"/>
                  <a:pt x="12576" y="77"/>
                </a:cubicBezTo>
                <a:cubicBezTo>
                  <a:pt x="12582" y="87"/>
                  <a:pt x="12588" y="97"/>
                  <a:pt x="12592" y="107"/>
                </a:cubicBezTo>
                <a:cubicBezTo>
                  <a:pt x="12597" y="118"/>
                  <a:pt x="12600" y="129"/>
                  <a:pt x="12602" y="140"/>
                </a:cubicBezTo>
                <a:cubicBezTo>
                  <a:pt x="12604" y="151"/>
                  <a:pt x="12605" y="162"/>
                  <a:pt x="12605" y="174"/>
                </a:cubicBezTo>
                <a:lnTo>
                  <a:pt x="12605" y="13963"/>
                </a:lnTo>
                <a:cubicBezTo>
                  <a:pt x="12605" y="13975"/>
                  <a:pt x="12604" y="13986"/>
                  <a:pt x="12602" y="13997"/>
                </a:cubicBezTo>
                <a:cubicBezTo>
                  <a:pt x="12600" y="14009"/>
                  <a:pt x="12597" y="14020"/>
                  <a:pt x="12592" y="14030"/>
                </a:cubicBezTo>
                <a:cubicBezTo>
                  <a:pt x="12588" y="14041"/>
                  <a:pt x="12582" y="14051"/>
                  <a:pt x="12576" y="14060"/>
                </a:cubicBezTo>
                <a:cubicBezTo>
                  <a:pt x="12570" y="14070"/>
                  <a:pt x="12563" y="14078"/>
                  <a:pt x="12554" y="14087"/>
                </a:cubicBezTo>
                <a:cubicBezTo>
                  <a:pt x="12546" y="14095"/>
                  <a:pt x="12538" y="14102"/>
                  <a:pt x="12528" y="14108"/>
                </a:cubicBezTo>
                <a:cubicBezTo>
                  <a:pt x="12519" y="14115"/>
                  <a:pt x="12509" y="14120"/>
                  <a:pt x="12498" y="14124"/>
                </a:cubicBezTo>
                <a:cubicBezTo>
                  <a:pt x="12487" y="14129"/>
                  <a:pt x="12477" y="14132"/>
                  <a:pt x="12465" y="14134"/>
                </a:cubicBezTo>
                <a:cubicBezTo>
                  <a:pt x="12454" y="14136"/>
                  <a:pt x="12443" y="14138"/>
                  <a:pt x="12431" y="14138"/>
                </a:cubicBezTo>
                <a:lnTo>
                  <a:pt x="174" y="14138"/>
                </a:lnTo>
                <a:cubicBezTo>
                  <a:pt x="162" y="14138"/>
                  <a:pt x="151" y="14136"/>
                  <a:pt x="140" y="14134"/>
                </a:cubicBezTo>
                <a:cubicBezTo>
                  <a:pt x="129" y="14132"/>
                  <a:pt x="118" y="14129"/>
                  <a:pt x="107" y="14124"/>
                </a:cubicBezTo>
                <a:cubicBezTo>
                  <a:pt x="97" y="14120"/>
                  <a:pt x="87" y="14115"/>
                  <a:pt x="77" y="14108"/>
                </a:cubicBezTo>
                <a:cubicBezTo>
                  <a:pt x="68" y="14102"/>
                  <a:pt x="59" y="14095"/>
                  <a:pt x="51" y="14087"/>
                </a:cubicBezTo>
                <a:cubicBezTo>
                  <a:pt x="43" y="14078"/>
                  <a:pt x="35" y="14070"/>
                  <a:pt x="29" y="14060"/>
                </a:cubicBezTo>
                <a:cubicBezTo>
                  <a:pt x="23" y="14051"/>
                  <a:pt x="17" y="14041"/>
                  <a:pt x="13" y="14030"/>
                </a:cubicBezTo>
                <a:cubicBezTo>
                  <a:pt x="9" y="14020"/>
                  <a:pt x="5" y="14009"/>
                  <a:pt x="3" y="13997"/>
                </a:cubicBezTo>
                <a:cubicBezTo>
                  <a:pt x="1" y="13986"/>
                  <a:pt x="0" y="13975"/>
                  <a:pt x="0" y="13963"/>
                </a:cubicBezTo>
                <a:close/>
              </a:path>
            </a:pathLst>
          </a:custGeom>
          <a:solidFill>
            <a:schemeClr val="accent5">
              <a:lumMod val="60000"/>
              <a:lumOff val="40000"/>
              <a:alpha val="30000"/>
            </a:scheme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44" name="任意形状 43">
            <a:extLst>
              <a:ext uri="{FF2B5EF4-FFF2-40B4-BE49-F238E27FC236}">
                <a16:creationId xmlns:a16="http://schemas.microsoft.com/office/drawing/2014/main" id="{D6E9CFDE-83B0-6BE5-1C9E-AF56338BD71D}"/>
              </a:ext>
            </a:extLst>
          </p:cNvPr>
          <p:cNvSpPr/>
          <p:nvPr/>
        </p:nvSpPr>
        <p:spPr>
          <a:xfrm>
            <a:off x="224477" y="1521373"/>
            <a:ext cx="5760951" cy="4769075"/>
          </a:xfrm>
          <a:custGeom>
            <a:avLst/>
            <a:gdLst/>
            <a:ahLst/>
            <a:cxnLst/>
            <a:rect l="0" t="0" r="r" b="b"/>
            <a:pathLst>
              <a:path w="12605" h="14138">
                <a:moveTo>
                  <a:pt x="0" y="13963"/>
                </a:moveTo>
                <a:lnTo>
                  <a:pt x="0" y="174"/>
                </a:lnTo>
                <a:cubicBezTo>
                  <a:pt x="0" y="162"/>
                  <a:pt x="1" y="151"/>
                  <a:pt x="3" y="140"/>
                </a:cubicBezTo>
                <a:cubicBezTo>
                  <a:pt x="5" y="129"/>
                  <a:pt x="9" y="118"/>
                  <a:pt x="13" y="107"/>
                </a:cubicBezTo>
                <a:cubicBezTo>
                  <a:pt x="17" y="97"/>
                  <a:pt x="23" y="87"/>
                  <a:pt x="29" y="77"/>
                </a:cubicBezTo>
                <a:cubicBezTo>
                  <a:pt x="35" y="68"/>
                  <a:pt x="43" y="59"/>
                  <a:pt x="51" y="51"/>
                </a:cubicBezTo>
                <a:cubicBezTo>
                  <a:pt x="59" y="43"/>
                  <a:pt x="68" y="36"/>
                  <a:pt x="77" y="29"/>
                </a:cubicBezTo>
                <a:cubicBezTo>
                  <a:pt x="87" y="23"/>
                  <a:pt x="97" y="17"/>
                  <a:pt x="107" y="13"/>
                </a:cubicBezTo>
                <a:cubicBezTo>
                  <a:pt x="118" y="9"/>
                  <a:pt x="129" y="5"/>
                  <a:pt x="140" y="3"/>
                </a:cubicBezTo>
                <a:cubicBezTo>
                  <a:pt x="151" y="1"/>
                  <a:pt x="162" y="0"/>
                  <a:pt x="174" y="0"/>
                </a:cubicBezTo>
                <a:lnTo>
                  <a:pt x="12431" y="0"/>
                </a:lnTo>
                <a:cubicBezTo>
                  <a:pt x="12443" y="0"/>
                  <a:pt x="12454" y="1"/>
                  <a:pt x="12465" y="3"/>
                </a:cubicBezTo>
                <a:cubicBezTo>
                  <a:pt x="12477" y="5"/>
                  <a:pt x="12487" y="9"/>
                  <a:pt x="12498" y="13"/>
                </a:cubicBezTo>
                <a:cubicBezTo>
                  <a:pt x="12509" y="17"/>
                  <a:pt x="12519" y="23"/>
                  <a:pt x="12528" y="29"/>
                </a:cubicBezTo>
                <a:cubicBezTo>
                  <a:pt x="12538" y="36"/>
                  <a:pt x="12546" y="43"/>
                  <a:pt x="12554" y="51"/>
                </a:cubicBezTo>
                <a:cubicBezTo>
                  <a:pt x="12563" y="59"/>
                  <a:pt x="12570" y="68"/>
                  <a:pt x="12576" y="77"/>
                </a:cubicBezTo>
                <a:cubicBezTo>
                  <a:pt x="12582" y="87"/>
                  <a:pt x="12588" y="97"/>
                  <a:pt x="12592" y="107"/>
                </a:cubicBezTo>
                <a:cubicBezTo>
                  <a:pt x="12597" y="118"/>
                  <a:pt x="12600" y="129"/>
                  <a:pt x="12602" y="140"/>
                </a:cubicBezTo>
                <a:cubicBezTo>
                  <a:pt x="12604" y="151"/>
                  <a:pt x="12605" y="162"/>
                  <a:pt x="12605" y="174"/>
                </a:cubicBezTo>
                <a:lnTo>
                  <a:pt x="12605" y="13963"/>
                </a:lnTo>
                <a:cubicBezTo>
                  <a:pt x="12605" y="13975"/>
                  <a:pt x="12604" y="13986"/>
                  <a:pt x="12602" y="13997"/>
                </a:cubicBezTo>
                <a:cubicBezTo>
                  <a:pt x="12600" y="14009"/>
                  <a:pt x="12597" y="14020"/>
                  <a:pt x="12592" y="14030"/>
                </a:cubicBezTo>
                <a:cubicBezTo>
                  <a:pt x="12588" y="14041"/>
                  <a:pt x="12582" y="14051"/>
                  <a:pt x="12576" y="14060"/>
                </a:cubicBezTo>
                <a:cubicBezTo>
                  <a:pt x="12570" y="14070"/>
                  <a:pt x="12563" y="14078"/>
                  <a:pt x="12554" y="14087"/>
                </a:cubicBezTo>
                <a:cubicBezTo>
                  <a:pt x="12546" y="14095"/>
                  <a:pt x="12538" y="14102"/>
                  <a:pt x="12528" y="14108"/>
                </a:cubicBezTo>
                <a:cubicBezTo>
                  <a:pt x="12519" y="14115"/>
                  <a:pt x="12509" y="14120"/>
                  <a:pt x="12498" y="14124"/>
                </a:cubicBezTo>
                <a:cubicBezTo>
                  <a:pt x="12487" y="14129"/>
                  <a:pt x="12477" y="14132"/>
                  <a:pt x="12465" y="14134"/>
                </a:cubicBezTo>
                <a:cubicBezTo>
                  <a:pt x="12454" y="14136"/>
                  <a:pt x="12443" y="14138"/>
                  <a:pt x="12431" y="14138"/>
                </a:cubicBezTo>
                <a:lnTo>
                  <a:pt x="174" y="14138"/>
                </a:lnTo>
                <a:cubicBezTo>
                  <a:pt x="162" y="14138"/>
                  <a:pt x="151" y="14136"/>
                  <a:pt x="140" y="14134"/>
                </a:cubicBezTo>
                <a:cubicBezTo>
                  <a:pt x="129" y="14132"/>
                  <a:pt x="118" y="14129"/>
                  <a:pt x="107" y="14124"/>
                </a:cubicBezTo>
                <a:cubicBezTo>
                  <a:pt x="97" y="14120"/>
                  <a:pt x="87" y="14115"/>
                  <a:pt x="77" y="14108"/>
                </a:cubicBezTo>
                <a:cubicBezTo>
                  <a:pt x="68" y="14102"/>
                  <a:pt x="59" y="14095"/>
                  <a:pt x="51" y="14087"/>
                </a:cubicBezTo>
                <a:cubicBezTo>
                  <a:pt x="43" y="14078"/>
                  <a:pt x="35" y="14070"/>
                  <a:pt x="29" y="14060"/>
                </a:cubicBezTo>
                <a:cubicBezTo>
                  <a:pt x="23" y="14051"/>
                  <a:pt x="17" y="14041"/>
                  <a:pt x="13" y="14030"/>
                </a:cubicBezTo>
                <a:cubicBezTo>
                  <a:pt x="9" y="14020"/>
                  <a:pt x="5" y="14009"/>
                  <a:pt x="3" y="13997"/>
                </a:cubicBezTo>
                <a:cubicBezTo>
                  <a:pt x="1" y="13986"/>
                  <a:pt x="0" y="13975"/>
                  <a:pt x="0" y="13963"/>
                </a:cubicBezTo>
                <a:close/>
              </a:path>
            </a:pathLst>
          </a:custGeom>
          <a:solidFill>
            <a:schemeClr val="accent5">
              <a:lumMod val="60000"/>
              <a:lumOff val="40000"/>
              <a:alpha val="30000"/>
            </a:schemeClr>
          </a:solidFill>
          <a:ln w="0">
            <a:noFill/>
          </a:ln>
        </p:spPr>
        <p:txBody>
          <a:bodyPr lIns="0" tIns="0" rIns="0" bIns="0" anchor="t">
            <a:noAutofit/>
          </a:bodyPr>
          <a:lstStyle/>
          <a:p>
            <a:endParaRPr lang="en-US" sz="2400" b="0" u="none" strike="noStrike">
              <a:solidFill>
                <a:srgbClr val="FFFFFF"/>
              </a:solidFill>
              <a:effectLst/>
              <a:uFillTx/>
              <a:latin typeface="Times New Roman"/>
            </a:endParaRPr>
          </a:p>
        </p:txBody>
      </p:sp>
      <p:sp>
        <p:nvSpPr>
          <p:cNvPr id="2" name="标题 1">
            <a:extLst>
              <a:ext uri="{FF2B5EF4-FFF2-40B4-BE49-F238E27FC236}">
                <a16:creationId xmlns:a16="http://schemas.microsoft.com/office/drawing/2014/main" id="{D6A6609B-20A4-35DA-605A-8239C61151E0}"/>
              </a:ext>
            </a:extLst>
          </p:cNvPr>
          <p:cNvSpPr>
            <a:spLocks noGrp="1"/>
          </p:cNvSpPr>
          <p:nvPr>
            <p:ph type="title"/>
          </p:nvPr>
        </p:nvSpPr>
        <p:spPr>
          <a:xfrm>
            <a:off x="340060" y="5202"/>
            <a:ext cx="11333315" cy="1325563"/>
          </a:xfrm>
        </p:spPr>
        <p:txBody>
          <a:bodyPr/>
          <a:lstStyle/>
          <a:p>
            <a:r>
              <a:rPr lang="en-US" altLang="zh-CN" dirty="0">
                <a:sym typeface="+mn-ea"/>
              </a:rPr>
              <a:t>Conclusions &amp; Future Work</a:t>
            </a:r>
            <a:endParaRPr kumimoji="1" lang="zh-CN" altLang="en-US" dirty="0"/>
          </a:p>
        </p:txBody>
      </p:sp>
      <p:sp>
        <p:nvSpPr>
          <p:cNvPr id="3" name="灯片编号占位符 2">
            <a:extLst>
              <a:ext uri="{FF2B5EF4-FFF2-40B4-BE49-F238E27FC236}">
                <a16:creationId xmlns:a16="http://schemas.microsoft.com/office/drawing/2014/main" id="{8C21368D-B480-C38D-4531-60BEEBFA04A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23</a:t>
            </a:fld>
            <a:endParaRPr lang="en-US"/>
          </a:p>
        </p:txBody>
      </p:sp>
      <p:pic>
        <p:nvPicPr>
          <p:cNvPr id="4" name="图片 3">
            <a:extLst>
              <a:ext uri="{FF2B5EF4-FFF2-40B4-BE49-F238E27FC236}">
                <a16:creationId xmlns:a16="http://schemas.microsoft.com/office/drawing/2014/main" id="{D3EB37E2-6020-FD3A-C5DA-CBE741AEB1D3}"/>
              </a:ext>
            </a:extLst>
          </p:cNvPr>
          <p:cNvPicPr>
            <a:picLocks noChangeAspect="1"/>
          </p:cNvPicPr>
          <p:nvPr/>
        </p:nvPicPr>
        <p:blipFill>
          <a:blip r:embed="rId3"/>
          <a:stretch/>
        </p:blipFill>
        <p:spPr>
          <a:xfrm>
            <a:off x="322578" y="1649247"/>
            <a:ext cx="288000" cy="288000"/>
          </a:xfrm>
          <a:prstGeom prst="rect">
            <a:avLst/>
          </a:prstGeom>
          <a:noFill/>
          <a:ln w="0">
            <a:noFill/>
          </a:ln>
        </p:spPr>
      </p:pic>
      <p:pic>
        <p:nvPicPr>
          <p:cNvPr id="5" name="图片 4">
            <a:extLst>
              <a:ext uri="{FF2B5EF4-FFF2-40B4-BE49-F238E27FC236}">
                <a16:creationId xmlns:a16="http://schemas.microsoft.com/office/drawing/2014/main" id="{6BDD33A3-0D00-05B8-C9C5-4F2941F37AA3}"/>
              </a:ext>
            </a:extLst>
          </p:cNvPr>
          <p:cNvPicPr>
            <a:picLocks noChangeAspect="1"/>
          </p:cNvPicPr>
          <p:nvPr/>
        </p:nvPicPr>
        <p:blipFill>
          <a:blip r:embed="rId4"/>
          <a:stretch/>
        </p:blipFill>
        <p:spPr>
          <a:xfrm>
            <a:off x="6274913" y="2005716"/>
            <a:ext cx="288000" cy="288000"/>
          </a:xfrm>
          <a:prstGeom prst="rect">
            <a:avLst/>
          </a:prstGeom>
          <a:noFill/>
          <a:ln w="0">
            <a:noFill/>
          </a:ln>
        </p:spPr>
      </p:pic>
      <p:sp>
        <p:nvSpPr>
          <p:cNvPr id="6" name="文本框 5">
            <a:extLst>
              <a:ext uri="{FF2B5EF4-FFF2-40B4-BE49-F238E27FC236}">
                <a16:creationId xmlns:a16="http://schemas.microsoft.com/office/drawing/2014/main" id="{CCD4EDFC-4D85-C739-2BF8-68521FB7052D}"/>
              </a:ext>
            </a:extLst>
          </p:cNvPr>
          <p:cNvSpPr txBox="1"/>
          <p:nvPr/>
        </p:nvSpPr>
        <p:spPr>
          <a:xfrm>
            <a:off x="633726" y="1557298"/>
            <a:ext cx="2157642" cy="430887"/>
          </a:xfrm>
          <a:prstGeom prst="rect">
            <a:avLst/>
          </a:prstGeom>
          <a:noFill/>
          <a:ln w="0">
            <a:noFill/>
          </a:ln>
        </p:spPr>
        <p:txBody>
          <a:bodyPr wrap="none" lIns="0" tIns="0" rIns="0" bIns="0" anchor="t">
            <a:spAutoFit/>
          </a:bodyPr>
          <a:lstStyle/>
          <a:p>
            <a:r>
              <a:rPr lang="en-US" sz="2800" b="1" u="none" strike="noStrike" dirty="0">
                <a:solidFill>
                  <a:schemeClr val="tx1"/>
                </a:solidFill>
                <a:effectLst/>
                <a:uFillTx/>
                <a:latin typeface="+mn-lt"/>
                <a:ea typeface="DejaVuSans"/>
              </a:rPr>
              <a:t>Conclusions</a:t>
            </a:r>
            <a:endParaRPr lang="en-US" sz="2800" b="0" u="none" strike="noStrike" dirty="0">
              <a:solidFill>
                <a:schemeClr val="tx1"/>
              </a:solidFill>
              <a:effectLst/>
              <a:uFillTx/>
              <a:latin typeface="+mn-lt"/>
            </a:endParaRPr>
          </a:p>
        </p:txBody>
      </p:sp>
      <p:sp>
        <p:nvSpPr>
          <p:cNvPr id="7" name="文本框 6">
            <a:extLst>
              <a:ext uri="{FF2B5EF4-FFF2-40B4-BE49-F238E27FC236}">
                <a16:creationId xmlns:a16="http://schemas.microsoft.com/office/drawing/2014/main" id="{3C342A8B-F12B-BD10-5798-5A5BABABFC97}"/>
              </a:ext>
            </a:extLst>
          </p:cNvPr>
          <p:cNvSpPr txBox="1"/>
          <p:nvPr/>
        </p:nvSpPr>
        <p:spPr>
          <a:xfrm>
            <a:off x="6617922" y="1878120"/>
            <a:ext cx="2976777" cy="430887"/>
          </a:xfrm>
          <a:prstGeom prst="rect">
            <a:avLst/>
          </a:prstGeom>
          <a:noFill/>
          <a:ln w="0">
            <a:noFill/>
          </a:ln>
        </p:spPr>
        <p:txBody>
          <a:bodyPr wrap="none" lIns="0" tIns="0" rIns="0" bIns="0" anchor="t">
            <a:spAutoFit/>
          </a:bodyPr>
          <a:lstStyle/>
          <a:p>
            <a:r>
              <a:rPr lang="en-US" sz="2800" b="1" u="none" strike="noStrike">
                <a:solidFill>
                  <a:schemeClr val="tx1"/>
                </a:solidFill>
                <a:effectLst/>
                <a:uFillTx/>
                <a:latin typeface="+mn-lt"/>
                <a:ea typeface="DejaVuSans"/>
              </a:rPr>
              <a:t>Future Directions</a:t>
            </a:r>
            <a:endParaRPr lang="en-US" sz="2800" b="0" u="none" strike="noStrike">
              <a:solidFill>
                <a:schemeClr val="tx1"/>
              </a:solidFill>
              <a:effectLst/>
              <a:uFillTx/>
              <a:latin typeface="+mn-lt"/>
            </a:endParaRPr>
          </a:p>
        </p:txBody>
      </p:sp>
      <p:sp>
        <p:nvSpPr>
          <p:cNvPr id="8" name="文本框 7">
            <a:extLst>
              <a:ext uri="{FF2B5EF4-FFF2-40B4-BE49-F238E27FC236}">
                <a16:creationId xmlns:a16="http://schemas.microsoft.com/office/drawing/2014/main" id="{EA03D34C-FB10-7413-58F4-70E0A251605A}"/>
              </a:ext>
            </a:extLst>
          </p:cNvPr>
          <p:cNvSpPr txBox="1"/>
          <p:nvPr/>
        </p:nvSpPr>
        <p:spPr>
          <a:xfrm>
            <a:off x="668822" y="2174569"/>
            <a:ext cx="4860305"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YieldAgent establishes a new paradigm for</a:t>
            </a:r>
            <a:endParaRPr lang="en-US" sz="2000" b="0" u="none" strike="noStrike">
              <a:solidFill>
                <a:schemeClr val="tx1"/>
              </a:solidFill>
              <a:effectLst/>
              <a:uFillTx/>
              <a:latin typeface="+mn-lt"/>
            </a:endParaRPr>
          </a:p>
        </p:txBody>
      </p:sp>
      <p:pic>
        <p:nvPicPr>
          <p:cNvPr id="9" name="图片 8">
            <a:extLst>
              <a:ext uri="{FF2B5EF4-FFF2-40B4-BE49-F238E27FC236}">
                <a16:creationId xmlns:a16="http://schemas.microsoft.com/office/drawing/2014/main" id="{AD5B2BB0-82F2-DCBA-E4BB-4751D4A1FE93}"/>
              </a:ext>
            </a:extLst>
          </p:cNvPr>
          <p:cNvPicPr>
            <a:picLocks noChangeAspect="1"/>
          </p:cNvPicPr>
          <p:nvPr/>
        </p:nvPicPr>
        <p:blipFill>
          <a:blip r:embed="rId5"/>
          <a:stretch/>
        </p:blipFill>
        <p:spPr>
          <a:xfrm>
            <a:off x="347907" y="2327756"/>
            <a:ext cx="202865" cy="180000"/>
          </a:xfrm>
          <a:prstGeom prst="rect">
            <a:avLst/>
          </a:prstGeom>
          <a:noFill/>
          <a:ln w="0">
            <a:noFill/>
          </a:ln>
        </p:spPr>
      </p:pic>
      <p:sp>
        <p:nvSpPr>
          <p:cNvPr id="10" name="文本框 9">
            <a:extLst>
              <a:ext uri="{FF2B5EF4-FFF2-40B4-BE49-F238E27FC236}">
                <a16:creationId xmlns:a16="http://schemas.microsoft.com/office/drawing/2014/main" id="{542B6481-5BC9-0626-F509-13854138C03B}"/>
              </a:ext>
            </a:extLst>
          </p:cNvPr>
          <p:cNvSpPr txBox="1"/>
          <p:nvPr/>
        </p:nvSpPr>
        <p:spPr>
          <a:xfrm>
            <a:off x="668822" y="2408569"/>
            <a:ext cx="3505768"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semiconductor yield estimation</a:t>
            </a:r>
            <a:endParaRPr lang="en-US" sz="2000" b="0" u="none" strike="noStrike">
              <a:solidFill>
                <a:schemeClr val="tx1"/>
              </a:solidFill>
              <a:effectLst/>
              <a:uFillTx/>
              <a:latin typeface="+mn-lt"/>
            </a:endParaRPr>
          </a:p>
        </p:txBody>
      </p:sp>
      <p:sp>
        <p:nvSpPr>
          <p:cNvPr id="11" name="文本框 10">
            <a:extLst>
              <a:ext uri="{FF2B5EF4-FFF2-40B4-BE49-F238E27FC236}">
                <a16:creationId xmlns:a16="http://schemas.microsoft.com/office/drawing/2014/main" id="{0510F3E8-7BF0-514E-F43E-763EF60744FA}"/>
              </a:ext>
            </a:extLst>
          </p:cNvPr>
          <p:cNvSpPr txBox="1"/>
          <p:nvPr/>
        </p:nvSpPr>
        <p:spPr>
          <a:xfrm>
            <a:off x="633726" y="2834257"/>
            <a:ext cx="5358839" cy="307777"/>
          </a:xfrm>
          <a:prstGeom prst="rect">
            <a:avLst/>
          </a:prstGeom>
          <a:noFill/>
          <a:ln w="0">
            <a:noFill/>
          </a:ln>
        </p:spPr>
        <p:txBody>
          <a:bodyPr wrap="none" lIns="0" tIns="0" rIns="0" bIns="0" anchor="t">
            <a:spAutoFit/>
          </a:bodyPr>
          <a:lstStyle/>
          <a:p>
            <a:r>
              <a:rPr lang="en-US" sz="2000" b="0" u="none" strike="noStrike" dirty="0">
                <a:solidFill>
                  <a:schemeClr val="tx1"/>
                </a:solidFill>
                <a:effectLst/>
                <a:uFillTx/>
                <a:latin typeface="+mn-lt"/>
                <a:ea typeface="DejaVuSans"/>
              </a:rPr>
              <a:t>Successfully balances computational eﬃciency</a:t>
            </a:r>
            <a:endParaRPr lang="en-US" sz="2000" b="0" u="none" strike="noStrike" dirty="0">
              <a:solidFill>
                <a:schemeClr val="tx1"/>
              </a:solidFill>
              <a:effectLst/>
              <a:uFillTx/>
              <a:latin typeface="+mn-lt"/>
            </a:endParaRPr>
          </a:p>
        </p:txBody>
      </p:sp>
      <p:pic>
        <p:nvPicPr>
          <p:cNvPr id="12" name="图片 11">
            <a:extLst>
              <a:ext uri="{FF2B5EF4-FFF2-40B4-BE49-F238E27FC236}">
                <a16:creationId xmlns:a16="http://schemas.microsoft.com/office/drawing/2014/main" id="{BF02BA4E-5C9F-CABE-C3CE-9E3E980975C8}"/>
              </a:ext>
            </a:extLst>
          </p:cNvPr>
          <p:cNvPicPr>
            <a:picLocks noChangeAspect="1"/>
          </p:cNvPicPr>
          <p:nvPr/>
        </p:nvPicPr>
        <p:blipFill>
          <a:blip r:embed="rId6"/>
          <a:stretch/>
        </p:blipFill>
        <p:spPr>
          <a:xfrm>
            <a:off x="347907" y="3000976"/>
            <a:ext cx="225244" cy="180000"/>
          </a:xfrm>
          <a:prstGeom prst="rect">
            <a:avLst/>
          </a:prstGeom>
          <a:noFill/>
          <a:ln w="0">
            <a:noFill/>
          </a:ln>
        </p:spPr>
      </p:pic>
      <p:sp>
        <p:nvSpPr>
          <p:cNvPr id="13" name="文本框 12">
            <a:extLst>
              <a:ext uri="{FF2B5EF4-FFF2-40B4-BE49-F238E27FC236}">
                <a16:creationId xmlns:a16="http://schemas.microsoft.com/office/drawing/2014/main" id="{61AB5791-4359-2C71-BC0D-7B15500681DF}"/>
              </a:ext>
            </a:extLst>
          </p:cNvPr>
          <p:cNvSpPr txBox="1"/>
          <p:nvPr/>
        </p:nvSpPr>
        <p:spPr>
          <a:xfrm>
            <a:off x="668822" y="3077089"/>
            <a:ext cx="4332917"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and precision across circuit topologies</a:t>
            </a:r>
            <a:endParaRPr lang="en-US" sz="2000" b="0" u="none" strike="noStrike">
              <a:solidFill>
                <a:schemeClr val="tx1"/>
              </a:solidFill>
              <a:effectLst/>
              <a:uFillTx/>
              <a:latin typeface="+mn-lt"/>
            </a:endParaRPr>
          </a:p>
        </p:txBody>
      </p:sp>
      <p:sp>
        <p:nvSpPr>
          <p:cNvPr id="14" name="文本框 13">
            <a:extLst>
              <a:ext uri="{FF2B5EF4-FFF2-40B4-BE49-F238E27FC236}">
                <a16:creationId xmlns:a16="http://schemas.microsoft.com/office/drawing/2014/main" id="{679CE102-4BFF-94C7-20CD-3A281C7E2DB8}"/>
              </a:ext>
            </a:extLst>
          </p:cNvPr>
          <p:cNvSpPr txBox="1"/>
          <p:nvPr/>
        </p:nvSpPr>
        <p:spPr>
          <a:xfrm>
            <a:off x="668822" y="3511609"/>
            <a:ext cx="4914807"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Achieves 5.84× to 20× reduction in required</a:t>
            </a:r>
            <a:endParaRPr lang="en-US" sz="2000" b="0" u="none" strike="noStrike">
              <a:solidFill>
                <a:schemeClr val="tx1"/>
              </a:solidFill>
              <a:effectLst/>
              <a:uFillTx/>
              <a:latin typeface="+mn-lt"/>
            </a:endParaRPr>
          </a:p>
        </p:txBody>
      </p:sp>
      <p:sp>
        <p:nvSpPr>
          <p:cNvPr id="15" name="文本框 14">
            <a:extLst>
              <a:ext uri="{FF2B5EF4-FFF2-40B4-BE49-F238E27FC236}">
                <a16:creationId xmlns:a16="http://schemas.microsoft.com/office/drawing/2014/main" id="{C8989D91-463E-0B06-7626-6CC761ADAAD8}"/>
              </a:ext>
            </a:extLst>
          </p:cNvPr>
          <p:cNvSpPr txBox="1"/>
          <p:nvPr/>
        </p:nvSpPr>
        <p:spPr>
          <a:xfrm>
            <a:off x="668822" y="3745609"/>
            <a:ext cx="4805803"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simulations while maintaining or improving</a:t>
            </a:r>
            <a:endParaRPr lang="en-US" sz="2000" b="0" u="none" strike="noStrike">
              <a:solidFill>
                <a:schemeClr val="tx1"/>
              </a:solidFill>
              <a:effectLst/>
              <a:uFillTx/>
              <a:latin typeface="+mn-lt"/>
            </a:endParaRPr>
          </a:p>
        </p:txBody>
      </p:sp>
      <p:pic>
        <p:nvPicPr>
          <p:cNvPr id="16" name="图片 15">
            <a:extLst>
              <a:ext uri="{FF2B5EF4-FFF2-40B4-BE49-F238E27FC236}">
                <a16:creationId xmlns:a16="http://schemas.microsoft.com/office/drawing/2014/main" id="{53A59814-17CA-F87C-533B-0B5D5B117E92}"/>
              </a:ext>
            </a:extLst>
          </p:cNvPr>
          <p:cNvPicPr>
            <a:picLocks noChangeAspect="1"/>
          </p:cNvPicPr>
          <p:nvPr/>
        </p:nvPicPr>
        <p:blipFill>
          <a:blip r:embed="rId7"/>
          <a:stretch/>
        </p:blipFill>
        <p:spPr>
          <a:xfrm>
            <a:off x="334742" y="3707637"/>
            <a:ext cx="180000" cy="180000"/>
          </a:xfrm>
          <a:prstGeom prst="rect">
            <a:avLst/>
          </a:prstGeom>
          <a:noFill/>
          <a:ln w="0">
            <a:noFill/>
          </a:ln>
        </p:spPr>
      </p:pic>
      <p:sp>
        <p:nvSpPr>
          <p:cNvPr id="17" name="文本框 16">
            <a:extLst>
              <a:ext uri="{FF2B5EF4-FFF2-40B4-BE49-F238E27FC236}">
                <a16:creationId xmlns:a16="http://schemas.microsoft.com/office/drawing/2014/main" id="{65AE5DE0-51EE-92EC-7AF0-F44CF06CDAC2}"/>
              </a:ext>
            </a:extLst>
          </p:cNvPr>
          <p:cNvSpPr txBox="1"/>
          <p:nvPr/>
        </p:nvSpPr>
        <p:spPr>
          <a:xfrm>
            <a:off x="668822" y="3979609"/>
            <a:ext cx="1025922"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accuracy</a:t>
            </a:r>
            <a:endParaRPr lang="en-US" sz="2000" b="0" u="none" strike="noStrike">
              <a:solidFill>
                <a:schemeClr val="tx1"/>
              </a:solidFill>
              <a:effectLst/>
              <a:uFillTx/>
              <a:latin typeface="+mn-lt"/>
            </a:endParaRPr>
          </a:p>
        </p:txBody>
      </p:sp>
      <p:sp>
        <p:nvSpPr>
          <p:cNvPr id="18" name="文本框 17">
            <a:extLst>
              <a:ext uri="{FF2B5EF4-FFF2-40B4-BE49-F238E27FC236}">
                <a16:creationId xmlns:a16="http://schemas.microsoft.com/office/drawing/2014/main" id="{E2AAFCFE-C737-D169-5B82-A75B1D3A7B96}"/>
              </a:ext>
            </a:extLst>
          </p:cNvPr>
          <p:cNvSpPr txBox="1"/>
          <p:nvPr/>
        </p:nvSpPr>
        <p:spPr>
          <a:xfrm>
            <a:off x="668822" y="4414129"/>
            <a:ext cx="4743286"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Multi-agent architecture provides dynamic</a:t>
            </a:r>
            <a:endParaRPr lang="en-US" sz="2000" b="0" u="none" strike="noStrike">
              <a:solidFill>
                <a:schemeClr val="tx1"/>
              </a:solidFill>
              <a:effectLst/>
              <a:uFillTx/>
              <a:latin typeface="+mn-lt"/>
            </a:endParaRPr>
          </a:p>
        </p:txBody>
      </p:sp>
      <p:sp>
        <p:nvSpPr>
          <p:cNvPr id="19" name="文本框 18">
            <a:extLst>
              <a:ext uri="{FF2B5EF4-FFF2-40B4-BE49-F238E27FC236}">
                <a16:creationId xmlns:a16="http://schemas.microsoft.com/office/drawing/2014/main" id="{94FDF69F-F64C-3859-5AB1-7F5BEB639792}"/>
              </a:ext>
            </a:extLst>
          </p:cNvPr>
          <p:cNvSpPr txBox="1"/>
          <p:nvPr/>
        </p:nvSpPr>
        <p:spPr>
          <a:xfrm>
            <a:off x="668822" y="4648129"/>
            <a:ext cx="4433906"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knowledge integration and optimization</a:t>
            </a:r>
            <a:endParaRPr lang="en-US" sz="2000" b="0" u="none" strike="noStrike">
              <a:solidFill>
                <a:schemeClr val="tx1"/>
              </a:solidFill>
              <a:effectLst/>
              <a:uFillTx/>
              <a:latin typeface="+mn-lt"/>
            </a:endParaRPr>
          </a:p>
        </p:txBody>
      </p:sp>
      <p:pic>
        <p:nvPicPr>
          <p:cNvPr id="20" name="图片 19">
            <a:extLst>
              <a:ext uri="{FF2B5EF4-FFF2-40B4-BE49-F238E27FC236}">
                <a16:creationId xmlns:a16="http://schemas.microsoft.com/office/drawing/2014/main" id="{CC8F255C-E40D-6560-B373-4A01EC0AA3BB}"/>
              </a:ext>
            </a:extLst>
          </p:cNvPr>
          <p:cNvPicPr>
            <a:picLocks noChangeAspect="1"/>
          </p:cNvPicPr>
          <p:nvPr/>
        </p:nvPicPr>
        <p:blipFill>
          <a:blip r:embed="rId8"/>
          <a:stretch/>
        </p:blipFill>
        <p:spPr>
          <a:xfrm>
            <a:off x="334742" y="4610157"/>
            <a:ext cx="180000" cy="180000"/>
          </a:xfrm>
          <a:prstGeom prst="rect">
            <a:avLst/>
          </a:prstGeom>
          <a:noFill/>
          <a:ln w="0">
            <a:noFill/>
          </a:ln>
        </p:spPr>
      </p:pic>
      <p:sp>
        <p:nvSpPr>
          <p:cNvPr id="21" name="文本框 20">
            <a:extLst>
              <a:ext uri="{FF2B5EF4-FFF2-40B4-BE49-F238E27FC236}">
                <a16:creationId xmlns:a16="http://schemas.microsoft.com/office/drawing/2014/main" id="{A6659DE3-8877-65D3-D554-871A3DD6D184}"/>
              </a:ext>
            </a:extLst>
          </p:cNvPr>
          <p:cNvSpPr txBox="1"/>
          <p:nvPr/>
        </p:nvSpPr>
        <p:spPr>
          <a:xfrm>
            <a:off x="668822" y="4882129"/>
            <a:ext cx="1271182"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capabilities</a:t>
            </a:r>
            <a:endParaRPr lang="en-US" sz="2000" b="0" u="none" strike="noStrike">
              <a:solidFill>
                <a:schemeClr val="tx1"/>
              </a:solidFill>
              <a:effectLst/>
              <a:uFillTx/>
              <a:latin typeface="+mn-lt"/>
            </a:endParaRPr>
          </a:p>
        </p:txBody>
      </p:sp>
      <p:sp>
        <p:nvSpPr>
          <p:cNvPr id="22" name="文本框 21">
            <a:extLst>
              <a:ext uri="{FF2B5EF4-FFF2-40B4-BE49-F238E27FC236}">
                <a16:creationId xmlns:a16="http://schemas.microsoft.com/office/drawing/2014/main" id="{6C9692AC-A240-566A-45BB-52D34A9D4070}"/>
              </a:ext>
            </a:extLst>
          </p:cNvPr>
          <p:cNvSpPr txBox="1"/>
          <p:nvPr/>
        </p:nvSpPr>
        <p:spPr>
          <a:xfrm>
            <a:off x="668822" y="5316649"/>
            <a:ext cx="4642296"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Demonstrates eﬀective cross-technology</a:t>
            </a:r>
            <a:endParaRPr lang="en-US" sz="2000" b="0" u="none" strike="noStrike">
              <a:solidFill>
                <a:schemeClr val="tx1"/>
              </a:solidFill>
              <a:effectLst/>
              <a:uFillTx/>
              <a:latin typeface="+mn-lt"/>
            </a:endParaRPr>
          </a:p>
        </p:txBody>
      </p:sp>
      <p:pic>
        <p:nvPicPr>
          <p:cNvPr id="23" name="图片 22">
            <a:extLst>
              <a:ext uri="{FF2B5EF4-FFF2-40B4-BE49-F238E27FC236}">
                <a16:creationId xmlns:a16="http://schemas.microsoft.com/office/drawing/2014/main" id="{4D06C94D-EECF-1F91-71CE-B1193CC95839}"/>
              </a:ext>
            </a:extLst>
          </p:cNvPr>
          <p:cNvPicPr>
            <a:picLocks noChangeAspect="1"/>
          </p:cNvPicPr>
          <p:nvPr/>
        </p:nvPicPr>
        <p:blipFill>
          <a:blip r:embed="rId9"/>
          <a:stretch/>
        </p:blipFill>
        <p:spPr>
          <a:xfrm>
            <a:off x="334742" y="5512677"/>
            <a:ext cx="180000" cy="180000"/>
          </a:xfrm>
          <a:prstGeom prst="rect">
            <a:avLst/>
          </a:prstGeom>
          <a:noFill/>
          <a:ln w="0">
            <a:noFill/>
          </a:ln>
        </p:spPr>
      </p:pic>
      <p:sp>
        <p:nvSpPr>
          <p:cNvPr id="24" name="文本框 23">
            <a:extLst>
              <a:ext uri="{FF2B5EF4-FFF2-40B4-BE49-F238E27FC236}">
                <a16:creationId xmlns:a16="http://schemas.microsoft.com/office/drawing/2014/main" id="{79A3B58B-9005-4656-DF98-D85B230BB21F}"/>
              </a:ext>
            </a:extLst>
          </p:cNvPr>
          <p:cNvSpPr txBox="1"/>
          <p:nvPr/>
        </p:nvSpPr>
        <p:spPr>
          <a:xfrm>
            <a:off x="668822" y="5550649"/>
            <a:ext cx="4289636"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validation across multiple circuit types</a:t>
            </a:r>
            <a:endParaRPr lang="en-US" sz="2000" b="0" u="none" strike="noStrike">
              <a:solidFill>
                <a:schemeClr val="tx1"/>
              </a:solidFill>
              <a:effectLst/>
              <a:uFillTx/>
              <a:latin typeface="+mn-lt"/>
            </a:endParaRPr>
          </a:p>
        </p:txBody>
      </p:sp>
      <p:sp>
        <p:nvSpPr>
          <p:cNvPr id="25" name="文本框 24">
            <a:extLst>
              <a:ext uri="{FF2B5EF4-FFF2-40B4-BE49-F238E27FC236}">
                <a16:creationId xmlns:a16="http://schemas.microsoft.com/office/drawing/2014/main" id="{21201833-5829-57DF-80BA-451E93957F0C}"/>
              </a:ext>
            </a:extLst>
          </p:cNvPr>
          <p:cNvSpPr txBox="1"/>
          <p:nvPr/>
        </p:nvSpPr>
        <p:spPr>
          <a:xfrm>
            <a:off x="6651402" y="2292480"/>
            <a:ext cx="5185715" cy="307777"/>
          </a:xfrm>
          <a:prstGeom prst="rect">
            <a:avLst/>
          </a:prstGeom>
          <a:noFill/>
          <a:ln w="0">
            <a:noFill/>
          </a:ln>
        </p:spPr>
        <p:txBody>
          <a:bodyPr wrap="none" lIns="0" tIns="0" rIns="0" bIns="0" anchor="t">
            <a:spAutoFit/>
          </a:bodyPr>
          <a:lstStyle/>
          <a:p>
            <a:r>
              <a:rPr lang="en-US" sz="2000" b="1" u="none" strike="noStrike">
                <a:solidFill>
                  <a:schemeClr val="tx1"/>
                </a:solidFill>
                <a:effectLst/>
                <a:uFillTx/>
                <a:latin typeface="+mn-lt"/>
                <a:ea typeface="DejaVuSans"/>
              </a:rPr>
              <a:t>EDA Integration: </a:t>
            </a:r>
            <a:r>
              <a:rPr lang="en-US" sz="2000" b="0" u="none" strike="noStrike">
                <a:solidFill>
                  <a:schemeClr val="tx1"/>
                </a:solidFill>
                <a:effectLst/>
                <a:uFillTx/>
                <a:latin typeface="+mn-lt"/>
                <a:ea typeface="DejaVuSans"/>
              </a:rPr>
              <a:t>Incorporate YieldAgent into</a:t>
            </a:r>
            <a:endParaRPr lang="en-US" sz="2000" b="0" u="none" strike="noStrike">
              <a:solidFill>
                <a:schemeClr val="tx1"/>
              </a:solidFill>
              <a:effectLst/>
              <a:uFillTx/>
              <a:latin typeface="+mn-lt"/>
            </a:endParaRPr>
          </a:p>
        </p:txBody>
      </p:sp>
      <p:pic>
        <p:nvPicPr>
          <p:cNvPr id="26" name="图片 25">
            <a:extLst>
              <a:ext uri="{FF2B5EF4-FFF2-40B4-BE49-F238E27FC236}">
                <a16:creationId xmlns:a16="http://schemas.microsoft.com/office/drawing/2014/main" id="{C7F85289-D6D2-1BE5-03A2-CC9B9D4021C9}"/>
              </a:ext>
            </a:extLst>
          </p:cNvPr>
          <p:cNvPicPr>
            <a:picLocks noChangeAspect="1"/>
          </p:cNvPicPr>
          <p:nvPr/>
        </p:nvPicPr>
        <p:blipFill>
          <a:blip r:embed="rId10"/>
          <a:stretch/>
        </p:blipFill>
        <p:spPr>
          <a:xfrm>
            <a:off x="6316962" y="2521164"/>
            <a:ext cx="180000" cy="180000"/>
          </a:xfrm>
          <a:prstGeom prst="rect">
            <a:avLst/>
          </a:prstGeom>
          <a:noFill/>
          <a:ln w="0">
            <a:noFill/>
          </a:ln>
        </p:spPr>
      </p:pic>
      <p:sp>
        <p:nvSpPr>
          <p:cNvPr id="27" name="文本框 26">
            <a:extLst>
              <a:ext uri="{FF2B5EF4-FFF2-40B4-BE49-F238E27FC236}">
                <a16:creationId xmlns:a16="http://schemas.microsoft.com/office/drawing/2014/main" id="{C40E0A01-0F36-1B81-08AC-D9160F944ED4}"/>
              </a:ext>
            </a:extLst>
          </p:cNvPr>
          <p:cNvSpPr txBox="1"/>
          <p:nvPr/>
        </p:nvSpPr>
        <p:spPr>
          <a:xfrm>
            <a:off x="6651402" y="2526480"/>
            <a:ext cx="5414944"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broader electronic design automation workﬂows</a:t>
            </a:r>
            <a:endParaRPr lang="en-US" sz="2000" b="0" u="none" strike="noStrike">
              <a:solidFill>
                <a:schemeClr val="tx1"/>
              </a:solidFill>
              <a:effectLst/>
              <a:uFillTx/>
              <a:latin typeface="+mn-lt"/>
            </a:endParaRPr>
          </a:p>
        </p:txBody>
      </p:sp>
      <p:sp>
        <p:nvSpPr>
          <p:cNvPr id="28" name="文本框 27">
            <a:extLst>
              <a:ext uri="{FF2B5EF4-FFF2-40B4-BE49-F238E27FC236}">
                <a16:creationId xmlns:a16="http://schemas.microsoft.com/office/drawing/2014/main" id="{4662923F-4E76-6330-336D-72320C5AD75E}"/>
              </a:ext>
            </a:extLst>
          </p:cNvPr>
          <p:cNvSpPr txBox="1"/>
          <p:nvPr/>
        </p:nvSpPr>
        <p:spPr>
          <a:xfrm>
            <a:off x="6651402" y="2961000"/>
            <a:ext cx="4360168" cy="307777"/>
          </a:xfrm>
          <a:prstGeom prst="rect">
            <a:avLst/>
          </a:prstGeom>
          <a:noFill/>
          <a:ln w="0">
            <a:noFill/>
          </a:ln>
        </p:spPr>
        <p:txBody>
          <a:bodyPr wrap="none" lIns="0" tIns="0" rIns="0" bIns="0" anchor="t">
            <a:spAutoFit/>
          </a:bodyPr>
          <a:lstStyle/>
          <a:p>
            <a:r>
              <a:rPr lang="en-US" sz="2000" b="1" u="none" strike="noStrike">
                <a:solidFill>
                  <a:schemeClr val="tx1"/>
                </a:solidFill>
                <a:effectLst/>
                <a:uFillTx/>
                <a:latin typeface="+mn-lt"/>
                <a:ea typeface="DejaVuSans"/>
              </a:rPr>
              <a:t>Circuit Topology Expansion: </a:t>
            </a:r>
            <a:r>
              <a:rPr lang="en-US" sz="2000" b="0" u="none" strike="noStrike">
                <a:solidFill>
                  <a:schemeClr val="tx1"/>
                </a:solidFill>
                <a:effectLst/>
                <a:uFillTx/>
                <a:latin typeface="+mn-lt"/>
                <a:ea typeface="DejaVuSans"/>
              </a:rPr>
              <a:t>Extend</a:t>
            </a:r>
            <a:endParaRPr lang="en-US" sz="2000" b="0" u="none" strike="noStrike">
              <a:solidFill>
                <a:schemeClr val="tx1"/>
              </a:solidFill>
              <a:effectLst/>
              <a:uFillTx/>
              <a:latin typeface="+mn-lt"/>
            </a:endParaRPr>
          </a:p>
        </p:txBody>
      </p:sp>
      <p:sp>
        <p:nvSpPr>
          <p:cNvPr id="29" name="文本框 28">
            <a:extLst>
              <a:ext uri="{FF2B5EF4-FFF2-40B4-BE49-F238E27FC236}">
                <a16:creationId xmlns:a16="http://schemas.microsoft.com/office/drawing/2014/main" id="{1FBC33CE-C6A6-0807-8E16-D75C42EE1EE1}"/>
              </a:ext>
            </a:extLst>
          </p:cNvPr>
          <p:cNvSpPr txBox="1"/>
          <p:nvPr/>
        </p:nvSpPr>
        <p:spPr>
          <a:xfrm>
            <a:off x="6651402" y="3195000"/>
            <a:ext cx="5556008"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capabilities to support more diverse and complex</a:t>
            </a:r>
            <a:endParaRPr lang="en-US" sz="2000" b="0" u="none" strike="noStrike">
              <a:solidFill>
                <a:schemeClr val="tx1"/>
              </a:solidFill>
              <a:effectLst/>
              <a:uFillTx/>
              <a:latin typeface="+mn-lt"/>
            </a:endParaRPr>
          </a:p>
        </p:txBody>
      </p:sp>
      <p:pic>
        <p:nvPicPr>
          <p:cNvPr id="30" name="图片 29">
            <a:extLst>
              <a:ext uri="{FF2B5EF4-FFF2-40B4-BE49-F238E27FC236}">
                <a16:creationId xmlns:a16="http://schemas.microsoft.com/office/drawing/2014/main" id="{C539558E-F29B-3185-1983-F3D309EF99D1}"/>
              </a:ext>
            </a:extLst>
          </p:cNvPr>
          <p:cNvPicPr>
            <a:picLocks noChangeAspect="1"/>
          </p:cNvPicPr>
          <p:nvPr/>
        </p:nvPicPr>
        <p:blipFill>
          <a:blip r:embed="rId11"/>
          <a:stretch/>
        </p:blipFill>
        <p:spPr>
          <a:xfrm>
            <a:off x="6316962" y="3189684"/>
            <a:ext cx="202865" cy="180000"/>
          </a:xfrm>
          <a:prstGeom prst="rect">
            <a:avLst/>
          </a:prstGeom>
          <a:noFill/>
          <a:ln w="0">
            <a:noFill/>
          </a:ln>
        </p:spPr>
      </p:pic>
      <p:sp>
        <p:nvSpPr>
          <p:cNvPr id="31" name="文本框 30">
            <a:extLst>
              <a:ext uri="{FF2B5EF4-FFF2-40B4-BE49-F238E27FC236}">
                <a16:creationId xmlns:a16="http://schemas.microsoft.com/office/drawing/2014/main" id="{05BBC5A7-3D78-76CB-B091-EBE154D84B29}"/>
              </a:ext>
            </a:extLst>
          </p:cNvPr>
          <p:cNvSpPr txBox="1"/>
          <p:nvPr/>
        </p:nvSpPr>
        <p:spPr>
          <a:xfrm>
            <a:off x="6651402" y="3429000"/>
            <a:ext cx="2207336"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circuit architectures</a:t>
            </a:r>
            <a:endParaRPr lang="en-US" sz="2000" b="0" u="none" strike="noStrike">
              <a:solidFill>
                <a:schemeClr val="tx1"/>
              </a:solidFill>
              <a:effectLst/>
              <a:uFillTx/>
              <a:latin typeface="+mn-lt"/>
            </a:endParaRPr>
          </a:p>
        </p:txBody>
      </p:sp>
      <p:sp>
        <p:nvSpPr>
          <p:cNvPr id="32" name="文本框 31">
            <a:extLst>
              <a:ext uri="{FF2B5EF4-FFF2-40B4-BE49-F238E27FC236}">
                <a16:creationId xmlns:a16="http://schemas.microsoft.com/office/drawing/2014/main" id="{55F4EFFC-C9BF-49E0-EE8C-24AF625A0754}"/>
              </a:ext>
            </a:extLst>
          </p:cNvPr>
          <p:cNvSpPr txBox="1"/>
          <p:nvPr/>
        </p:nvSpPr>
        <p:spPr>
          <a:xfrm>
            <a:off x="6651402" y="3863520"/>
            <a:ext cx="5600892" cy="307777"/>
          </a:xfrm>
          <a:prstGeom prst="rect">
            <a:avLst/>
          </a:prstGeom>
          <a:noFill/>
          <a:ln w="0">
            <a:noFill/>
          </a:ln>
        </p:spPr>
        <p:txBody>
          <a:bodyPr wrap="none" lIns="0" tIns="0" rIns="0" bIns="0" anchor="t">
            <a:spAutoFit/>
          </a:bodyPr>
          <a:lstStyle/>
          <a:p>
            <a:r>
              <a:rPr lang="en-US" sz="2000" b="1" u="none" strike="noStrike">
                <a:solidFill>
                  <a:schemeClr val="tx1"/>
                </a:solidFill>
                <a:effectLst/>
                <a:uFillTx/>
                <a:latin typeface="+mn-lt"/>
                <a:ea typeface="DejaVuSans"/>
              </a:rPr>
              <a:t>Enhanced Reasoning: </a:t>
            </a:r>
            <a:r>
              <a:rPr lang="en-US" sz="2000" b="0" u="none" strike="noStrike">
                <a:solidFill>
                  <a:schemeClr val="tx1"/>
                </a:solidFill>
                <a:effectLst/>
                <a:uFillTx/>
                <a:latin typeface="+mn-lt"/>
                <a:ea typeface="DejaVuSans"/>
              </a:rPr>
              <a:t>Improve agent reasoning</a:t>
            </a:r>
            <a:endParaRPr lang="en-US" sz="2000" b="0" u="none" strike="noStrike">
              <a:solidFill>
                <a:schemeClr val="tx1"/>
              </a:solidFill>
              <a:effectLst/>
              <a:uFillTx/>
              <a:latin typeface="+mn-lt"/>
            </a:endParaRPr>
          </a:p>
        </p:txBody>
      </p:sp>
      <p:sp>
        <p:nvSpPr>
          <p:cNvPr id="33" name="文本框 32">
            <a:extLst>
              <a:ext uri="{FF2B5EF4-FFF2-40B4-BE49-F238E27FC236}">
                <a16:creationId xmlns:a16="http://schemas.microsoft.com/office/drawing/2014/main" id="{E0097E75-A95E-51EC-0A47-128DEF87C64C}"/>
              </a:ext>
            </a:extLst>
          </p:cNvPr>
          <p:cNvSpPr txBox="1"/>
          <p:nvPr/>
        </p:nvSpPr>
        <p:spPr>
          <a:xfrm>
            <a:off x="6651402" y="4097520"/>
            <a:ext cx="4845878"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capabilities for more nuanced analysis and</a:t>
            </a:r>
            <a:endParaRPr lang="en-US" sz="2000" b="0" u="none" strike="noStrike">
              <a:solidFill>
                <a:schemeClr val="tx1"/>
              </a:solidFill>
              <a:effectLst/>
              <a:uFillTx/>
              <a:latin typeface="+mn-lt"/>
            </a:endParaRPr>
          </a:p>
        </p:txBody>
      </p:sp>
      <p:pic>
        <p:nvPicPr>
          <p:cNvPr id="34" name="图片 33">
            <a:extLst>
              <a:ext uri="{FF2B5EF4-FFF2-40B4-BE49-F238E27FC236}">
                <a16:creationId xmlns:a16="http://schemas.microsoft.com/office/drawing/2014/main" id="{0BB28361-DEDD-994A-34E2-F2374726809D}"/>
              </a:ext>
            </a:extLst>
          </p:cNvPr>
          <p:cNvPicPr>
            <a:picLocks noChangeAspect="1"/>
          </p:cNvPicPr>
          <p:nvPr/>
        </p:nvPicPr>
        <p:blipFill>
          <a:blip r:embed="rId12"/>
          <a:stretch/>
        </p:blipFill>
        <p:spPr>
          <a:xfrm>
            <a:off x="6316962" y="4092204"/>
            <a:ext cx="180000" cy="180000"/>
          </a:xfrm>
          <a:prstGeom prst="rect">
            <a:avLst/>
          </a:prstGeom>
          <a:noFill/>
          <a:ln w="0">
            <a:noFill/>
          </a:ln>
        </p:spPr>
      </p:pic>
      <p:sp>
        <p:nvSpPr>
          <p:cNvPr id="35" name="文本框 34">
            <a:extLst>
              <a:ext uri="{FF2B5EF4-FFF2-40B4-BE49-F238E27FC236}">
                <a16:creationId xmlns:a16="http://schemas.microsoft.com/office/drawing/2014/main" id="{8011AE6C-D7D8-AB5E-FF7D-F565F2D2ED51}"/>
              </a:ext>
            </a:extLst>
          </p:cNvPr>
          <p:cNvSpPr txBox="1"/>
          <p:nvPr/>
        </p:nvSpPr>
        <p:spPr>
          <a:xfrm>
            <a:off x="6651402" y="4331520"/>
            <a:ext cx="2037417"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recommendations</a:t>
            </a:r>
            <a:endParaRPr lang="en-US" sz="2000" b="0" u="none" strike="noStrike">
              <a:solidFill>
                <a:schemeClr val="tx1"/>
              </a:solidFill>
              <a:effectLst/>
              <a:uFillTx/>
              <a:latin typeface="+mn-lt"/>
            </a:endParaRPr>
          </a:p>
        </p:txBody>
      </p:sp>
      <p:sp>
        <p:nvSpPr>
          <p:cNvPr id="36" name="文本框 35">
            <a:extLst>
              <a:ext uri="{FF2B5EF4-FFF2-40B4-BE49-F238E27FC236}">
                <a16:creationId xmlns:a16="http://schemas.microsoft.com/office/drawing/2014/main" id="{BE848B77-98B0-7C5F-7D05-B8B34B209C57}"/>
              </a:ext>
            </a:extLst>
          </p:cNvPr>
          <p:cNvSpPr txBox="1"/>
          <p:nvPr/>
        </p:nvSpPr>
        <p:spPr>
          <a:xfrm>
            <a:off x="6651402" y="4766040"/>
            <a:ext cx="4257576" cy="307777"/>
          </a:xfrm>
          <a:prstGeom prst="rect">
            <a:avLst/>
          </a:prstGeom>
          <a:noFill/>
          <a:ln w="0">
            <a:noFill/>
          </a:ln>
        </p:spPr>
        <p:txBody>
          <a:bodyPr wrap="none" lIns="0" tIns="0" rIns="0" bIns="0" anchor="t">
            <a:spAutoFit/>
          </a:bodyPr>
          <a:lstStyle/>
          <a:p>
            <a:r>
              <a:rPr lang="en-US" sz="2000" b="1" u="none" strike="noStrike">
                <a:solidFill>
                  <a:schemeClr val="tx1"/>
                </a:solidFill>
                <a:effectLst/>
                <a:uFillTx/>
                <a:latin typeface="+mn-lt"/>
                <a:ea typeface="DejaVuSans"/>
              </a:rPr>
              <a:t>Industry Collaboration: </a:t>
            </a:r>
            <a:r>
              <a:rPr lang="en-US" sz="2000" b="0" u="none" strike="noStrike">
                <a:solidFill>
                  <a:schemeClr val="tx1"/>
                </a:solidFill>
                <a:effectLst/>
                <a:uFillTx/>
                <a:latin typeface="+mn-lt"/>
                <a:ea typeface="DejaVuSans"/>
              </a:rPr>
              <a:t>Partner with</a:t>
            </a:r>
            <a:endParaRPr lang="en-US" sz="2000" b="0" u="none" strike="noStrike">
              <a:solidFill>
                <a:schemeClr val="tx1"/>
              </a:solidFill>
              <a:effectLst/>
              <a:uFillTx/>
              <a:latin typeface="+mn-lt"/>
            </a:endParaRPr>
          </a:p>
        </p:txBody>
      </p:sp>
      <p:sp>
        <p:nvSpPr>
          <p:cNvPr id="37" name="文本框 36">
            <a:extLst>
              <a:ext uri="{FF2B5EF4-FFF2-40B4-BE49-F238E27FC236}">
                <a16:creationId xmlns:a16="http://schemas.microsoft.com/office/drawing/2014/main" id="{9A8E50E8-B8B1-4997-1CF0-6155ECE8971F}"/>
              </a:ext>
            </a:extLst>
          </p:cNvPr>
          <p:cNvSpPr txBox="1"/>
          <p:nvPr/>
        </p:nvSpPr>
        <p:spPr>
          <a:xfrm>
            <a:off x="6651402" y="5000040"/>
            <a:ext cx="5111977"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semiconductor manufacturers to validate and</a:t>
            </a:r>
            <a:endParaRPr lang="en-US" sz="2000" b="0" u="none" strike="noStrike">
              <a:solidFill>
                <a:schemeClr val="tx1"/>
              </a:solidFill>
              <a:effectLst/>
              <a:uFillTx/>
              <a:latin typeface="+mn-lt"/>
            </a:endParaRPr>
          </a:p>
        </p:txBody>
      </p:sp>
      <p:pic>
        <p:nvPicPr>
          <p:cNvPr id="38" name="图片 37">
            <a:extLst>
              <a:ext uri="{FF2B5EF4-FFF2-40B4-BE49-F238E27FC236}">
                <a16:creationId xmlns:a16="http://schemas.microsoft.com/office/drawing/2014/main" id="{B841D41C-2360-A10E-F4F6-89DF173FDAAD}"/>
              </a:ext>
            </a:extLst>
          </p:cNvPr>
          <p:cNvPicPr>
            <a:picLocks noChangeAspect="1"/>
          </p:cNvPicPr>
          <p:nvPr/>
        </p:nvPicPr>
        <p:blipFill>
          <a:blip r:embed="rId13"/>
          <a:stretch/>
        </p:blipFill>
        <p:spPr>
          <a:xfrm>
            <a:off x="6316962" y="4994724"/>
            <a:ext cx="202865" cy="180000"/>
          </a:xfrm>
          <a:prstGeom prst="rect">
            <a:avLst/>
          </a:prstGeom>
          <a:noFill/>
          <a:ln w="0">
            <a:noFill/>
          </a:ln>
        </p:spPr>
      </p:pic>
      <p:sp>
        <p:nvSpPr>
          <p:cNvPr id="39" name="文本框 38">
            <a:extLst>
              <a:ext uri="{FF2B5EF4-FFF2-40B4-BE49-F238E27FC236}">
                <a16:creationId xmlns:a16="http://schemas.microsoft.com/office/drawing/2014/main" id="{E4EF13A5-97AA-0779-372D-D98BA40B11CF}"/>
              </a:ext>
            </a:extLst>
          </p:cNvPr>
          <p:cNvSpPr txBox="1"/>
          <p:nvPr/>
        </p:nvSpPr>
        <p:spPr>
          <a:xfrm>
            <a:off x="6651402" y="5234040"/>
            <a:ext cx="2380460"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reﬁne methodologies</a:t>
            </a:r>
            <a:endParaRPr lang="en-US" sz="2000" b="0" u="none" strike="noStrike">
              <a:solidFill>
                <a:schemeClr val="tx1"/>
              </a:solidFill>
              <a:effectLst/>
              <a:uFillTx/>
              <a:latin typeface="+mn-lt"/>
            </a:endParaRPr>
          </a:p>
        </p:txBody>
      </p:sp>
      <p:sp>
        <p:nvSpPr>
          <p:cNvPr id="40" name="文本框 39">
            <a:extLst>
              <a:ext uri="{FF2B5EF4-FFF2-40B4-BE49-F238E27FC236}">
                <a16:creationId xmlns:a16="http://schemas.microsoft.com/office/drawing/2014/main" id="{B6767876-16EC-E4AE-5F76-FF7394BD3812}"/>
              </a:ext>
            </a:extLst>
          </p:cNvPr>
          <p:cNvSpPr txBox="1"/>
          <p:nvPr/>
        </p:nvSpPr>
        <p:spPr>
          <a:xfrm>
            <a:off x="6651402" y="5668560"/>
            <a:ext cx="4461158" cy="307777"/>
          </a:xfrm>
          <a:prstGeom prst="rect">
            <a:avLst/>
          </a:prstGeom>
          <a:noFill/>
          <a:ln w="0">
            <a:noFill/>
          </a:ln>
        </p:spPr>
        <p:txBody>
          <a:bodyPr wrap="none" lIns="0" tIns="0" rIns="0" bIns="0" anchor="t">
            <a:spAutoFit/>
          </a:bodyPr>
          <a:lstStyle/>
          <a:p>
            <a:r>
              <a:rPr lang="en-US" sz="2000" b="1" u="none" strike="noStrike">
                <a:solidFill>
                  <a:schemeClr val="tx1"/>
                </a:solidFill>
                <a:effectLst/>
                <a:uFillTx/>
                <a:latin typeface="+mn-lt"/>
                <a:ea typeface="DejaVuSans"/>
              </a:rPr>
              <a:t>Academic Research: </a:t>
            </a:r>
            <a:r>
              <a:rPr lang="en-US" sz="2000" b="0" u="none" strike="noStrike">
                <a:solidFill>
                  <a:schemeClr val="tx1"/>
                </a:solidFill>
                <a:effectLst/>
                <a:uFillTx/>
                <a:latin typeface="+mn-lt"/>
                <a:ea typeface="DejaVuSans"/>
              </a:rPr>
              <a:t>Explore novel AI</a:t>
            </a:r>
            <a:endParaRPr lang="en-US" sz="2000" b="0" u="none" strike="noStrike">
              <a:solidFill>
                <a:schemeClr val="tx1"/>
              </a:solidFill>
              <a:effectLst/>
              <a:uFillTx/>
              <a:latin typeface="+mn-lt"/>
            </a:endParaRPr>
          </a:p>
        </p:txBody>
      </p:sp>
      <p:sp>
        <p:nvSpPr>
          <p:cNvPr id="41" name="文本框 40">
            <a:extLst>
              <a:ext uri="{FF2B5EF4-FFF2-40B4-BE49-F238E27FC236}">
                <a16:creationId xmlns:a16="http://schemas.microsoft.com/office/drawing/2014/main" id="{B07A8586-8AA7-CF87-7DB8-CEE1871990FB}"/>
              </a:ext>
            </a:extLst>
          </p:cNvPr>
          <p:cNvSpPr txBox="1"/>
          <p:nvPr/>
        </p:nvSpPr>
        <p:spPr>
          <a:xfrm>
            <a:off x="6651402" y="5902560"/>
            <a:ext cx="4655121"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techniques to further improve multi-agent</a:t>
            </a:r>
            <a:endParaRPr lang="en-US" sz="2000" b="0" u="none" strike="noStrike">
              <a:solidFill>
                <a:schemeClr val="tx1"/>
              </a:solidFill>
              <a:effectLst/>
              <a:uFillTx/>
              <a:latin typeface="+mn-lt"/>
            </a:endParaRPr>
          </a:p>
        </p:txBody>
      </p:sp>
      <p:pic>
        <p:nvPicPr>
          <p:cNvPr id="42" name="图片 41">
            <a:extLst>
              <a:ext uri="{FF2B5EF4-FFF2-40B4-BE49-F238E27FC236}">
                <a16:creationId xmlns:a16="http://schemas.microsoft.com/office/drawing/2014/main" id="{9F507FB3-D481-6D02-CA30-C9D570BC7B8D}"/>
              </a:ext>
            </a:extLst>
          </p:cNvPr>
          <p:cNvPicPr>
            <a:picLocks noChangeAspect="1"/>
          </p:cNvPicPr>
          <p:nvPr/>
        </p:nvPicPr>
        <p:blipFill>
          <a:blip r:embed="rId14"/>
          <a:stretch/>
        </p:blipFill>
        <p:spPr>
          <a:xfrm>
            <a:off x="6316961" y="5897244"/>
            <a:ext cx="225244" cy="180000"/>
          </a:xfrm>
          <a:prstGeom prst="rect">
            <a:avLst/>
          </a:prstGeom>
          <a:noFill/>
          <a:ln w="0">
            <a:noFill/>
          </a:ln>
        </p:spPr>
      </p:pic>
      <p:sp>
        <p:nvSpPr>
          <p:cNvPr id="43" name="文本框 42">
            <a:extLst>
              <a:ext uri="{FF2B5EF4-FFF2-40B4-BE49-F238E27FC236}">
                <a16:creationId xmlns:a16="http://schemas.microsoft.com/office/drawing/2014/main" id="{2C713B18-B661-FA55-353D-F784FB969642}"/>
              </a:ext>
            </a:extLst>
          </p:cNvPr>
          <p:cNvSpPr txBox="1"/>
          <p:nvPr/>
        </p:nvSpPr>
        <p:spPr>
          <a:xfrm>
            <a:off x="6651402" y="6136560"/>
            <a:ext cx="1397819" cy="307777"/>
          </a:xfrm>
          <a:prstGeom prst="rect">
            <a:avLst/>
          </a:prstGeom>
          <a:noFill/>
          <a:ln w="0">
            <a:noFill/>
          </a:ln>
        </p:spPr>
        <p:txBody>
          <a:bodyPr wrap="none" lIns="0" tIns="0" rIns="0" bIns="0" anchor="t">
            <a:spAutoFit/>
          </a:bodyPr>
          <a:lstStyle/>
          <a:p>
            <a:r>
              <a:rPr lang="en-US" sz="2000" b="0" u="none" strike="noStrike">
                <a:solidFill>
                  <a:schemeClr val="tx1"/>
                </a:solidFill>
                <a:effectLst/>
                <a:uFillTx/>
                <a:latin typeface="+mn-lt"/>
                <a:ea typeface="DejaVuSans"/>
              </a:rPr>
              <a:t>coordination</a:t>
            </a:r>
            <a:endParaRPr lang="en-US" sz="2000" b="0" u="none" strike="noStrike">
              <a:solidFill>
                <a:schemeClr val="tx1"/>
              </a:solidFill>
              <a:effectLst/>
              <a:uFillTx/>
              <a:latin typeface="+mn-lt"/>
            </a:endParaRPr>
          </a:p>
        </p:txBody>
      </p:sp>
    </p:spTree>
    <p:extLst>
      <p:ext uri="{BB962C8B-B14F-4D97-AF65-F5344CB8AC3E}">
        <p14:creationId xmlns:p14="http://schemas.microsoft.com/office/powerpoint/2010/main" val="234848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41999-1E2A-E7CC-C4A2-47A2EBDC95F6}"/>
              </a:ext>
            </a:extLst>
          </p:cNvPr>
          <p:cNvSpPr>
            <a:spLocks noGrp="1"/>
          </p:cNvSpPr>
          <p:nvPr>
            <p:ph type="title"/>
          </p:nvPr>
        </p:nvSpPr>
        <p:spPr/>
        <p:txBody>
          <a:bodyPr/>
          <a:lstStyle/>
          <a:p>
            <a:r>
              <a:rPr kumimoji="1" lang="en" altLang="zh-CN" dirty="0"/>
              <a:t>Research Team Introduction</a:t>
            </a:r>
            <a:endParaRPr kumimoji="1" lang="zh-CN" altLang="en-US" dirty="0"/>
          </a:p>
        </p:txBody>
      </p:sp>
      <p:sp>
        <p:nvSpPr>
          <p:cNvPr id="4" name="灯片编号占位符 3">
            <a:extLst>
              <a:ext uri="{FF2B5EF4-FFF2-40B4-BE49-F238E27FC236}">
                <a16:creationId xmlns:a16="http://schemas.microsoft.com/office/drawing/2014/main" id="{CA3A6BA7-50CC-C711-E6B7-574F1032E6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latin typeface="+mn-lt"/>
              </a:rPr>
              <a:t>24</a:t>
            </a:fld>
            <a:endParaRPr lang="en-US">
              <a:latin typeface="+mn-lt"/>
            </a:endParaRPr>
          </a:p>
        </p:txBody>
      </p:sp>
      <p:sp>
        <p:nvSpPr>
          <p:cNvPr id="6" name="任意形状 5">
            <a:extLst>
              <a:ext uri="{FF2B5EF4-FFF2-40B4-BE49-F238E27FC236}">
                <a16:creationId xmlns:a16="http://schemas.microsoft.com/office/drawing/2014/main" id="{89FC4FA3-3B3B-D013-41AA-F05054A0832F}"/>
              </a:ext>
            </a:extLst>
          </p:cNvPr>
          <p:cNvSpPr/>
          <p:nvPr/>
        </p:nvSpPr>
        <p:spPr>
          <a:xfrm>
            <a:off x="175667" y="1784277"/>
            <a:ext cx="5745671" cy="4053240"/>
          </a:xfrm>
          <a:custGeom>
            <a:avLst/>
            <a:gdLst/>
            <a:ahLst/>
            <a:cxnLst/>
            <a:rect l="0" t="0" r="r" b="b"/>
            <a:pathLst>
              <a:path w="12605" h="11259">
                <a:moveTo>
                  <a:pt x="0" y="11085"/>
                </a:moveTo>
                <a:lnTo>
                  <a:pt x="0" y="174"/>
                </a:lnTo>
                <a:cubicBezTo>
                  <a:pt x="0" y="162"/>
                  <a:pt x="1" y="151"/>
                  <a:pt x="3" y="140"/>
                </a:cubicBezTo>
                <a:cubicBezTo>
                  <a:pt x="5" y="128"/>
                  <a:pt x="9" y="118"/>
                  <a:pt x="13" y="107"/>
                </a:cubicBezTo>
                <a:cubicBezTo>
                  <a:pt x="17" y="96"/>
                  <a:pt x="23" y="86"/>
                  <a:pt x="29" y="77"/>
                </a:cubicBezTo>
                <a:cubicBezTo>
                  <a:pt x="35" y="67"/>
                  <a:pt x="43" y="59"/>
                  <a:pt x="51" y="51"/>
                </a:cubicBezTo>
                <a:cubicBezTo>
                  <a:pt x="59" y="42"/>
                  <a:pt x="68" y="35"/>
                  <a:pt x="77" y="29"/>
                </a:cubicBezTo>
                <a:cubicBezTo>
                  <a:pt x="87" y="23"/>
                  <a:pt x="97" y="17"/>
                  <a:pt x="107" y="13"/>
                </a:cubicBezTo>
                <a:cubicBezTo>
                  <a:pt x="118" y="8"/>
                  <a:pt x="129" y="5"/>
                  <a:pt x="140" y="3"/>
                </a:cubicBezTo>
                <a:cubicBezTo>
                  <a:pt x="151" y="1"/>
                  <a:pt x="162" y="0"/>
                  <a:pt x="174" y="0"/>
                </a:cubicBezTo>
                <a:lnTo>
                  <a:pt x="12431" y="0"/>
                </a:lnTo>
                <a:cubicBezTo>
                  <a:pt x="12443" y="0"/>
                  <a:pt x="12454" y="1"/>
                  <a:pt x="12465" y="3"/>
                </a:cubicBezTo>
                <a:cubicBezTo>
                  <a:pt x="12477" y="5"/>
                  <a:pt x="12487" y="8"/>
                  <a:pt x="12498" y="13"/>
                </a:cubicBezTo>
                <a:cubicBezTo>
                  <a:pt x="12509" y="17"/>
                  <a:pt x="12519" y="23"/>
                  <a:pt x="12528" y="29"/>
                </a:cubicBezTo>
                <a:cubicBezTo>
                  <a:pt x="12538" y="35"/>
                  <a:pt x="12546" y="42"/>
                  <a:pt x="12554" y="51"/>
                </a:cubicBezTo>
                <a:cubicBezTo>
                  <a:pt x="12563" y="59"/>
                  <a:pt x="12570" y="67"/>
                  <a:pt x="12576" y="77"/>
                </a:cubicBezTo>
                <a:cubicBezTo>
                  <a:pt x="12582" y="86"/>
                  <a:pt x="12588" y="96"/>
                  <a:pt x="12592" y="107"/>
                </a:cubicBezTo>
                <a:cubicBezTo>
                  <a:pt x="12597" y="118"/>
                  <a:pt x="12600" y="128"/>
                  <a:pt x="12602" y="140"/>
                </a:cubicBezTo>
                <a:cubicBezTo>
                  <a:pt x="12604" y="151"/>
                  <a:pt x="12605" y="162"/>
                  <a:pt x="12605" y="174"/>
                </a:cubicBezTo>
                <a:lnTo>
                  <a:pt x="12605" y="11085"/>
                </a:lnTo>
                <a:cubicBezTo>
                  <a:pt x="12605" y="11096"/>
                  <a:pt x="12604" y="11108"/>
                  <a:pt x="12602" y="11119"/>
                </a:cubicBezTo>
                <a:cubicBezTo>
                  <a:pt x="12600" y="11130"/>
                  <a:pt x="12597" y="11141"/>
                  <a:pt x="12592" y="11151"/>
                </a:cubicBezTo>
                <a:cubicBezTo>
                  <a:pt x="12588" y="11162"/>
                  <a:pt x="12582" y="11172"/>
                  <a:pt x="12576" y="11181"/>
                </a:cubicBezTo>
                <a:cubicBezTo>
                  <a:pt x="12570" y="11191"/>
                  <a:pt x="12563" y="11200"/>
                  <a:pt x="12554" y="11208"/>
                </a:cubicBezTo>
                <a:cubicBezTo>
                  <a:pt x="12546" y="11216"/>
                  <a:pt x="12538" y="11223"/>
                  <a:pt x="12528" y="11230"/>
                </a:cubicBezTo>
                <a:cubicBezTo>
                  <a:pt x="12519" y="11236"/>
                  <a:pt x="12509" y="11241"/>
                  <a:pt x="12498" y="11246"/>
                </a:cubicBezTo>
                <a:cubicBezTo>
                  <a:pt x="12487" y="11250"/>
                  <a:pt x="12477" y="11253"/>
                  <a:pt x="12465" y="11256"/>
                </a:cubicBezTo>
                <a:cubicBezTo>
                  <a:pt x="12454" y="11258"/>
                  <a:pt x="12443" y="11259"/>
                  <a:pt x="12431" y="11259"/>
                </a:cubicBezTo>
                <a:lnTo>
                  <a:pt x="174" y="11259"/>
                </a:lnTo>
                <a:cubicBezTo>
                  <a:pt x="162" y="11259"/>
                  <a:pt x="151" y="11258"/>
                  <a:pt x="140" y="11256"/>
                </a:cubicBezTo>
                <a:cubicBezTo>
                  <a:pt x="129" y="11253"/>
                  <a:pt x="118" y="11250"/>
                  <a:pt x="107" y="11246"/>
                </a:cubicBezTo>
                <a:cubicBezTo>
                  <a:pt x="97" y="11241"/>
                  <a:pt x="87" y="11236"/>
                  <a:pt x="77" y="11230"/>
                </a:cubicBezTo>
                <a:cubicBezTo>
                  <a:pt x="68" y="11223"/>
                  <a:pt x="59" y="11216"/>
                  <a:pt x="51" y="11208"/>
                </a:cubicBezTo>
                <a:cubicBezTo>
                  <a:pt x="43" y="11200"/>
                  <a:pt x="35" y="11191"/>
                  <a:pt x="29" y="11181"/>
                </a:cubicBezTo>
                <a:cubicBezTo>
                  <a:pt x="23" y="11172"/>
                  <a:pt x="17" y="11162"/>
                  <a:pt x="13" y="11151"/>
                </a:cubicBezTo>
                <a:cubicBezTo>
                  <a:pt x="9" y="11141"/>
                  <a:pt x="5" y="11130"/>
                  <a:pt x="3" y="11119"/>
                </a:cubicBezTo>
                <a:cubicBezTo>
                  <a:pt x="1" y="11108"/>
                  <a:pt x="0" y="11096"/>
                  <a:pt x="0" y="11085"/>
                </a:cubicBezTo>
                <a:close/>
              </a:path>
            </a:pathLst>
          </a:custGeom>
          <a:solidFill>
            <a:schemeClr val="accent5">
              <a:lumMod val="60000"/>
              <a:lumOff val="40000"/>
              <a:alpha val="3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7" name="任意形状 6">
            <a:extLst>
              <a:ext uri="{FF2B5EF4-FFF2-40B4-BE49-F238E27FC236}">
                <a16:creationId xmlns:a16="http://schemas.microsoft.com/office/drawing/2014/main" id="{F2A45063-C117-3095-A1A0-5BBB4427E505}"/>
              </a:ext>
            </a:extLst>
          </p:cNvPr>
          <p:cNvSpPr/>
          <p:nvPr/>
        </p:nvSpPr>
        <p:spPr>
          <a:xfrm>
            <a:off x="175668" y="1784277"/>
            <a:ext cx="5745670" cy="4053240"/>
          </a:xfrm>
          <a:custGeom>
            <a:avLst/>
            <a:gdLst/>
            <a:ahLst/>
            <a:cxnLst/>
            <a:rect l="0" t="0" r="r" b="b"/>
            <a:pathLst>
              <a:path w="12605" h="11259" fill="none">
                <a:moveTo>
                  <a:pt x="0" y="11085"/>
                </a:moveTo>
                <a:lnTo>
                  <a:pt x="0" y="174"/>
                </a:lnTo>
                <a:cubicBezTo>
                  <a:pt x="0" y="162"/>
                  <a:pt x="1" y="151"/>
                  <a:pt x="3" y="140"/>
                </a:cubicBezTo>
                <a:cubicBezTo>
                  <a:pt x="5" y="128"/>
                  <a:pt x="9" y="118"/>
                  <a:pt x="13" y="107"/>
                </a:cubicBezTo>
                <a:cubicBezTo>
                  <a:pt x="17" y="96"/>
                  <a:pt x="23" y="86"/>
                  <a:pt x="29" y="77"/>
                </a:cubicBezTo>
                <a:cubicBezTo>
                  <a:pt x="35" y="67"/>
                  <a:pt x="43" y="59"/>
                  <a:pt x="51" y="51"/>
                </a:cubicBezTo>
                <a:cubicBezTo>
                  <a:pt x="59" y="42"/>
                  <a:pt x="68" y="35"/>
                  <a:pt x="77" y="29"/>
                </a:cubicBezTo>
                <a:cubicBezTo>
                  <a:pt x="87" y="23"/>
                  <a:pt x="97" y="17"/>
                  <a:pt x="107" y="13"/>
                </a:cubicBezTo>
                <a:cubicBezTo>
                  <a:pt x="118" y="8"/>
                  <a:pt x="129" y="5"/>
                  <a:pt x="140" y="3"/>
                </a:cubicBezTo>
                <a:cubicBezTo>
                  <a:pt x="151" y="1"/>
                  <a:pt x="162" y="0"/>
                  <a:pt x="174" y="0"/>
                </a:cubicBezTo>
                <a:lnTo>
                  <a:pt x="12431" y="0"/>
                </a:lnTo>
                <a:cubicBezTo>
                  <a:pt x="12443" y="0"/>
                  <a:pt x="12454" y="1"/>
                  <a:pt x="12465" y="3"/>
                </a:cubicBezTo>
                <a:cubicBezTo>
                  <a:pt x="12477" y="5"/>
                  <a:pt x="12487" y="8"/>
                  <a:pt x="12498" y="13"/>
                </a:cubicBezTo>
                <a:cubicBezTo>
                  <a:pt x="12509" y="17"/>
                  <a:pt x="12519" y="23"/>
                  <a:pt x="12528" y="29"/>
                </a:cubicBezTo>
                <a:cubicBezTo>
                  <a:pt x="12538" y="35"/>
                  <a:pt x="12546" y="42"/>
                  <a:pt x="12554" y="51"/>
                </a:cubicBezTo>
                <a:cubicBezTo>
                  <a:pt x="12563" y="59"/>
                  <a:pt x="12570" y="67"/>
                  <a:pt x="12576" y="77"/>
                </a:cubicBezTo>
                <a:cubicBezTo>
                  <a:pt x="12582" y="86"/>
                  <a:pt x="12588" y="96"/>
                  <a:pt x="12592" y="107"/>
                </a:cubicBezTo>
                <a:cubicBezTo>
                  <a:pt x="12597" y="118"/>
                  <a:pt x="12600" y="128"/>
                  <a:pt x="12602" y="140"/>
                </a:cubicBezTo>
                <a:cubicBezTo>
                  <a:pt x="12604" y="151"/>
                  <a:pt x="12605" y="162"/>
                  <a:pt x="12605" y="174"/>
                </a:cubicBezTo>
                <a:lnTo>
                  <a:pt x="12605" y="11085"/>
                </a:lnTo>
                <a:cubicBezTo>
                  <a:pt x="12605" y="11096"/>
                  <a:pt x="12604" y="11108"/>
                  <a:pt x="12602" y="11119"/>
                </a:cubicBezTo>
                <a:cubicBezTo>
                  <a:pt x="12600" y="11130"/>
                  <a:pt x="12597" y="11141"/>
                  <a:pt x="12592" y="11151"/>
                </a:cubicBezTo>
                <a:cubicBezTo>
                  <a:pt x="12588" y="11162"/>
                  <a:pt x="12582" y="11172"/>
                  <a:pt x="12576" y="11181"/>
                </a:cubicBezTo>
                <a:cubicBezTo>
                  <a:pt x="12570" y="11191"/>
                  <a:pt x="12563" y="11200"/>
                  <a:pt x="12554" y="11208"/>
                </a:cubicBezTo>
                <a:cubicBezTo>
                  <a:pt x="12546" y="11216"/>
                  <a:pt x="12538" y="11223"/>
                  <a:pt x="12528" y="11230"/>
                </a:cubicBezTo>
                <a:cubicBezTo>
                  <a:pt x="12519" y="11236"/>
                  <a:pt x="12509" y="11241"/>
                  <a:pt x="12498" y="11246"/>
                </a:cubicBezTo>
                <a:cubicBezTo>
                  <a:pt x="12487" y="11250"/>
                  <a:pt x="12477" y="11253"/>
                  <a:pt x="12465" y="11256"/>
                </a:cubicBezTo>
                <a:cubicBezTo>
                  <a:pt x="12454" y="11258"/>
                  <a:pt x="12443" y="11259"/>
                  <a:pt x="12431" y="11259"/>
                </a:cubicBezTo>
                <a:lnTo>
                  <a:pt x="174" y="11259"/>
                </a:lnTo>
                <a:cubicBezTo>
                  <a:pt x="162" y="11259"/>
                  <a:pt x="151" y="11258"/>
                  <a:pt x="140" y="11256"/>
                </a:cubicBezTo>
                <a:cubicBezTo>
                  <a:pt x="129" y="11253"/>
                  <a:pt x="118" y="11250"/>
                  <a:pt x="107" y="11246"/>
                </a:cubicBezTo>
                <a:cubicBezTo>
                  <a:pt x="97" y="11241"/>
                  <a:pt x="87" y="11236"/>
                  <a:pt x="77" y="11230"/>
                </a:cubicBezTo>
                <a:cubicBezTo>
                  <a:pt x="68" y="11223"/>
                  <a:pt x="59" y="11216"/>
                  <a:pt x="51" y="11208"/>
                </a:cubicBezTo>
                <a:cubicBezTo>
                  <a:pt x="43" y="11200"/>
                  <a:pt x="35" y="11191"/>
                  <a:pt x="29" y="11181"/>
                </a:cubicBezTo>
                <a:cubicBezTo>
                  <a:pt x="23" y="11172"/>
                  <a:pt x="17" y="11162"/>
                  <a:pt x="13" y="11151"/>
                </a:cubicBezTo>
                <a:cubicBezTo>
                  <a:pt x="9" y="11141"/>
                  <a:pt x="5" y="11130"/>
                  <a:pt x="3" y="11119"/>
                </a:cubicBezTo>
                <a:cubicBezTo>
                  <a:pt x="1" y="11108"/>
                  <a:pt x="0" y="11096"/>
                  <a:pt x="0" y="11085"/>
                </a:cubicBezTo>
              </a:path>
            </a:pathLst>
          </a:custGeom>
          <a:ln w="8280">
            <a:solidFill>
              <a:srgbClr val="1E40AF"/>
            </a:solidFill>
            <a:miter/>
          </a:ln>
        </p:spPr>
        <p:txBody>
          <a:bodyPr lIns="3960" tIns="3960" rIns="3960" bIns="3960" anchor="t">
            <a:noAutofit/>
          </a:bodyPr>
          <a:lstStyle/>
          <a:p>
            <a:endParaRPr lang="en-US" sz="4400" b="0" u="none" strike="noStrike">
              <a:solidFill>
                <a:srgbClr val="000000"/>
              </a:solidFill>
              <a:effectLst/>
              <a:uFillTx/>
              <a:latin typeface="+mn-lt"/>
            </a:endParaRPr>
          </a:p>
        </p:txBody>
      </p:sp>
      <p:pic>
        <p:nvPicPr>
          <p:cNvPr id="8" name="图片 7">
            <a:extLst>
              <a:ext uri="{FF2B5EF4-FFF2-40B4-BE49-F238E27FC236}">
                <a16:creationId xmlns:a16="http://schemas.microsoft.com/office/drawing/2014/main" id="{5C5F6323-84D5-1565-83C3-94CBCFCEDF63}"/>
              </a:ext>
            </a:extLst>
          </p:cNvPr>
          <p:cNvPicPr>
            <a:picLocks noChangeAspect="1"/>
          </p:cNvPicPr>
          <p:nvPr/>
        </p:nvPicPr>
        <p:blipFill>
          <a:blip r:embed="rId3"/>
          <a:stretch/>
        </p:blipFill>
        <p:spPr>
          <a:xfrm>
            <a:off x="380508" y="1997397"/>
            <a:ext cx="249877" cy="288000"/>
          </a:xfrm>
          <a:prstGeom prst="rect">
            <a:avLst/>
          </a:prstGeom>
          <a:noFill/>
          <a:ln w="0">
            <a:noFill/>
          </a:ln>
        </p:spPr>
      </p:pic>
      <p:sp>
        <p:nvSpPr>
          <p:cNvPr id="9" name="文本框 8">
            <a:extLst>
              <a:ext uri="{FF2B5EF4-FFF2-40B4-BE49-F238E27FC236}">
                <a16:creationId xmlns:a16="http://schemas.microsoft.com/office/drawing/2014/main" id="{1DA063E8-9CBC-1094-69A9-6D9C578CD7B0}"/>
              </a:ext>
            </a:extLst>
          </p:cNvPr>
          <p:cNvSpPr txBox="1"/>
          <p:nvPr/>
        </p:nvSpPr>
        <p:spPr>
          <a:xfrm>
            <a:off x="717854" y="1913567"/>
            <a:ext cx="2893421" cy="430887"/>
          </a:xfrm>
          <a:prstGeom prst="rect">
            <a:avLst/>
          </a:prstGeom>
          <a:noFill/>
          <a:ln w="0">
            <a:noFill/>
          </a:ln>
        </p:spPr>
        <p:txBody>
          <a:bodyPr wrap="none" lIns="0" tIns="0" rIns="0" bIns="0" anchor="t">
            <a:spAutoFit/>
          </a:bodyPr>
          <a:lstStyle/>
          <a:p>
            <a:r>
              <a:rPr lang="en-US" sz="2800" b="1" u="none" strike="noStrike" dirty="0">
                <a:solidFill>
                  <a:srgbClr val="FFFFFF"/>
                </a:solidFill>
                <a:effectLst/>
                <a:uFillTx/>
                <a:latin typeface="+mn-lt"/>
                <a:ea typeface="DejaVuSans"/>
              </a:rPr>
              <a:t>Prof. Wang Kang</a:t>
            </a:r>
            <a:endParaRPr lang="en-US" sz="2800" b="0" u="none" strike="noStrike" dirty="0">
              <a:solidFill>
                <a:srgbClr val="000000"/>
              </a:solidFill>
              <a:effectLst/>
              <a:uFillTx/>
              <a:latin typeface="+mn-lt"/>
            </a:endParaRPr>
          </a:p>
        </p:txBody>
      </p:sp>
      <p:sp>
        <p:nvSpPr>
          <p:cNvPr id="10" name="文本框 9">
            <a:extLst>
              <a:ext uri="{FF2B5EF4-FFF2-40B4-BE49-F238E27FC236}">
                <a16:creationId xmlns:a16="http://schemas.microsoft.com/office/drawing/2014/main" id="{8C9DF65A-478F-7F7B-50A5-6BD2DAF730F0}"/>
              </a:ext>
            </a:extLst>
          </p:cNvPr>
          <p:cNvSpPr txBox="1"/>
          <p:nvPr/>
        </p:nvSpPr>
        <p:spPr>
          <a:xfrm>
            <a:off x="380508" y="2408157"/>
            <a:ext cx="5411738"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School of Integrated Circuit Science and Engineering</a:t>
            </a:r>
            <a:endParaRPr lang="en-US" sz="1800" b="0" u="none" strike="noStrike">
              <a:solidFill>
                <a:schemeClr val="tx1"/>
              </a:solidFill>
              <a:effectLst/>
              <a:uFillTx/>
              <a:latin typeface="+mn-lt"/>
            </a:endParaRPr>
          </a:p>
        </p:txBody>
      </p:sp>
      <p:sp>
        <p:nvSpPr>
          <p:cNvPr id="11" name="文本框 10">
            <a:extLst>
              <a:ext uri="{FF2B5EF4-FFF2-40B4-BE49-F238E27FC236}">
                <a16:creationId xmlns:a16="http://schemas.microsoft.com/office/drawing/2014/main" id="{6CC5C1F1-ADA5-CEB6-8655-1B51237E67BA}"/>
              </a:ext>
            </a:extLst>
          </p:cNvPr>
          <p:cNvSpPr txBox="1"/>
          <p:nvPr/>
        </p:nvSpPr>
        <p:spPr>
          <a:xfrm>
            <a:off x="380508" y="2709117"/>
            <a:ext cx="3475310" cy="276999"/>
          </a:xfrm>
          <a:prstGeom prst="rect">
            <a:avLst/>
          </a:prstGeom>
          <a:noFill/>
          <a:ln w="0">
            <a:noFill/>
          </a:ln>
        </p:spPr>
        <p:txBody>
          <a:bodyPr wrap="none" lIns="0" tIns="0" rIns="0" bIns="0" anchor="t">
            <a:spAutoFit/>
          </a:bodyPr>
          <a:lstStyle/>
          <a:p>
            <a:r>
              <a:rPr lang="en-US" sz="1800" b="0" u="none" strike="noStrike" dirty="0" err="1">
                <a:solidFill>
                  <a:schemeClr val="tx1"/>
                </a:solidFill>
                <a:effectLst/>
                <a:uFillTx/>
                <a:latin typeface="+mn-lt"/>
                <a:ea typeface="DejaVuSans"/>
              </a:rPr>
              <a:t>Beihang</a:t>
            </a:r>
            <a:r>
              <a:rPr lang="en-US" sz="1800" b="0" u="none" strike="noStrike" dirty="0">
                <a:solidFill>
                  <a:schemeClr val="tx1"/>
                </a:solidFill>
                <a:effectLst/>
                <a:uFillTx/>
                <a:latin typeface="+mn-lt"/>
                <a:ea typeface="DejaVuSans"/>
              </a:rPr>
              <a:t> University, Beijing, China</a:t>
            </a:r>
            <a:endParaRPr lang="en-US" sz="1800" b="0" u="none" strike="noStrike" dirty="0">
              <a:solidFill>
                <a:schemeClr val="tx1"/>
              </a:solidFill>
              <a:effectLst/>
              <a:uFillTx/>
              <a:latin typeface="+mn-lt"/>
            </a:endParaRPr>
          </a:p>
        </p:txBody>
      </p:sp>
      <p:sp>
        <p:nvSpPr>
          <p:cNvPr id="12" name="文本框 11">
            <a:extLst>
              <a:ext uri="{FF2B5EF4-FFF2-40B4-BE49-F238E27FC236}">
                <a16:creationId xmlns:a16="http://schemas.microsoft.com/office/drawing/2014/main" id="{9427A95B-077A-6E18-16AA-B8717825BFEA}"/>
              </a:ext>
            </a:extLst>
          </p:cNvPr>
          <p:cNvSpPr txBox="1"/>
          <p:nvPr/>
        </p:nvSpPr>
        <p:spPr>
          <a:xfrm>
            <a:off x="380508" y="3009717"/>
            <a:ext cx="4988545" cy="276999"/>
          </a:xfrm>
          <a:prstGeom prst="rect">
            <a:avLst/>
          </a:prstGeom>
          <a:noFill/>
          <a:ln w="0">
            <a:noFill/>
          </a:ln>
        </p:spPr>
        <p:txBody>
          <a:bodyPr wrap="none" lIns="0" tIns="0" rIns="0" bIns="0" anchor="t">
            <a:spAutoFit/>
          </a:bodyPr>
          <a:lstStyle/>
          <a:p>
            <a:r>
              <a:rPr lang="en-US" sz="1800" b="0" u="none" strike="noStrike">
                <a:solidFill>
                  <a:srgbClr val="FFFFFF"/>
                </a:solidFill>
                <a:effectLst/>
                <a:uFillTx/>
                <a:latin typeface="+mn-lt"/>
                <a:ea typeface="DejaVuSans"/>
              </a:rPr>
              <a:t>Leading researcher in post-Moore era computing</a:t>
            </a:r>
            <a:endParaRPr lang="en-US" sz="1800" b="0" u="none" strike="noStrike">
              <a:solidFill>
                <a:srgbClr val="000000"/>
              </a:solidFill>
              <a:effectLst/>
              <a:uFillTx/>
              <a:latin typeface="+mn-lt"/>
            </a:endParaRPr>
          </a:p>
        </p:txBody>
      </p:sp>
      <p:sp>
        <p:nvSpPr>
          <p:cNvPr id="13" name="文本框 12">
            <a:extLst>
              <a:ext uri="{FF2B5EF4-FFF2-40B4-BE49-F238E27FC236}">
                <a16:creationId xmlns:a16="http://schemas.microsoft.com/office/drawing/2014/main" id="{B4F30D3E-2A23-5F41-8840-C6F732ABA703}"/>
              </a:ext>
            </a:extLst>
          </p:cNvPr>
          <p:cNvSpPr txBox="1"/>
          <p:nvPr/>
        </p:nvSpPr>
        <p:spPr>
          <a:xfrm>
            <a:off x="380508" y="3210237"/>
            <a:ext cx="4655121" cy="276999"/>
          </a:xfrm>
          <a:prstGeom prst="rect">
            <a:avLst/>
          </a:prstGeom>
          <a:noFill/>
          <a:ln w="0">
            <a:noFill/>
          </a:ln>
        </p:spPr>
        <p:txBody>
          <a:bodyPr wrap="none" lIns="0" tIns="0" rIns="0" bIns="0" anchor="t">
            <a:spAutoFit/>
          </a:bodyPr>
          <a:lstStyle/>
          <a:p>
            <a:r>
              <a:rPr lang="en-US" sz="1800" b="0" u="none" strike="noStrike" dirty="0">
                <a:solidFill>
                  <a:srgbClr val="FFFFFF"/>
                </a:solidFill>
                <a:effectLst/>
                <a:uFillTx/>
                <a:latin typeface="+mn-lt"/>
                <a:ea typeface="DejaVuSans"/>
              </a:rPr>
              <a:t>technologies with focus on next-generation AI</a:t>
            </a:r>
            <a:endParaRPr lang="en-US" sz="1800" b="0" u="none" strike="noStrike" dirty="0">
              <a:solidFill>
                <a:srgbClr val="000000"/>
              </a:solidFill>
              <a:effectLst/>
              <a:uFillTx/>
              <a:latin typeface="+mn-lt"/>
            </a:endParaRPr>
          </a:p>
        </p:txBody>
      </p:sp>
      <p:sp>
        <p:nvSpPr>
          <p:cNvPr id="14" name="文本框 13">
            <a:extLst>
              <a:ext uri="{FF2B5EF4-FFF2-40B4-BE49-F238E27FC236}">
                <a16:creationId xmlns:a16="http://schemas.microsoft.com/office/drawing/2014/main" id="{404DE186-73A6-0625-6AFB-87209203B7B7}"/>
              </a:ext>
            </a:extLst>
          </p:cNvPr>
          <p:cNvSpPr txBox="1"/>
          <p:nvPr/>
        </p:nvSpPr>
        <p:spPr>
          <a:xfrm>
            <a:off x="380508" y="3410757"/>
            <a:ext cx="3783087" cy="276999"/>
          </a:xfrm>
          <a:prstGeom prst="rect">
            <a:avLst/>
          </a:prstGeom>
          <a:noFill/>
          <a:ln w="0">
            <a:noFill/>
          </a:ln>
        </p:spPr>
        <p:txBody>
          <a:bodyPr wrap="none" lIns="0" tIns="0" rIns="0" bIns="0" anchor="t">
            <a:spAutoFit/>
          </a:bodyPr>
          <a:lstStyle/>
          <a:p>
            <a:r>
              <a:rPr lang="en-US" altLang="zh-CN" sz="1800" dirty="0">
                <a:solidFill>
                  <a:srgbClr val="FFFFFF"/>
                </a:solidFill>
                <a:ea typeface="DejaVuSans"/>
              </a:rPr>
              <a:t>hardware </a:t>
            </a:r>
            <a:r>
              <a:rPr lang="en-US" altLang="zh-CN" sz="1800" dirty="0">
                <a:solidFill>
                  <a:srgbClr val="FFFFFF"/>
                </a:solidFill>
                <a:latin typeface="+mn-lt"/>
                <a:ea typeface="DejaVuSans"/>
              </a:rPr>
              <a:t>and </a:t>
            </a:r>
            <a:r>
              <a:rPr lang="en-US" sz="1800" b="0" u="none" strike="noStrike" dirty="0">
                <a:solidFill>
                  <a:srgbClr val="FFFFFF"/>
                </a:solidFill>
                <a:effectLst/>
                <a:uFillTx/>
                <a:latin typeface="+mn-lt"/>
                <a:ea typeface="DejaVuSans"/>
              </a:rPr>
              <a:t>design methodologies.</a:t>
            </a:r>
            <a:endParaRPr lang="en-US" sz="1800" b="0" u="none" strike="noStrike" dirty="0">
              <a:solidFill>
                <a:srgbClr val="000000"/>
              </a:solidFill>
              <a:effectLst/>
              <a:uFillTx/>
              <a:latin typeface="+mn-lt"/>
            </a:endParaRPr>
          </a:p>
        </p:txBody>
      </p:sp>
      <p:sp>
        <p:nvSpPr>
          <p:cNvPr id="15" name="任意形状 14">
            <a:extLst>
              <a:ext uri="{FF2B5EF4-FFF2-40B4-BE49-F238E27FC236}">
                <a16:creationId xmlns:a16="http://schemas.microsoft.com/office/drawing/2014/main" id="{777B8BED-E771-6205-51DE-FA2A2DDAFFD4}"/>
              </a:ext>
            </a:extLst>
          </p:cNvPr>
          <p:cNvSpPr/>
          <p:nvPr/>
        </p:nvSpPr>
        <p:spPr>
          <a:xfrm>
            <a:off x="380148" y="4153141"/>
            <a:ext cx="42480" cy="42120"/>
          </a:xfrm>
          <a:custGeom>
            <a:avLst/>
            <a:gdLst/>
            <a:ahLst/>
            <a:cxnLst/>
            <a:rect l="0" t="0" r="r" b="b"/>
            <a:pathLst>
              <a:path w="118" h="117">
                <a:moveTo>
                  <a:pt x="118" y="59"/>
                </a:moveTo>
                <a:cubicBezTo>
                  <a:pt x="118" y="67"/>
                  <a:pt x="116" y="74"/>
                  <a:pt x="113" y="81"/>
                </a:cubicBezTo>
                <a:cubicBezTo>
                  <a:pt x="110" y="88"/>
                  <a:pt x="106" y="95"/>
                  <a:pt x="101" y="100"/>
                </a:cubicBezTo>
                <a:cubicBezTo>
                  <a:pt x="95" y="106"/>
                  <a:pt x="89" y="110"/>
                  <a:pt x="82" y="113"/>
                </a:cubicBezTo>
                <a:cubicBezTo>
                  <a:pt x="74" y="116"/>
                  <a:pt x="66" y="117"/>
                  <a:pt x="58" y="117"/>
                </a:cubicBezTo>
                <a:cubicBezTo>
                  <a:pt x="51" y="117"/>
                  <a:pt x="43" y="116"/>
                  <a:pt x="36" y="113"/>
                </a:cubicBezTo>
                <a:cubicBezTo>
                  <a:pt x="29" y="110"/>
                  <a:pt x="23" y="106"/>
                  <a:pt x="17" y="100"/>
                </a:cubicBezTo>
                <a:cubicBezTo>
                  <a:pt x="12" y="95"/>
                  <a:pt x="8" y="88"/>
                  <a:pt x="5" y="81"/>
                </a:cubicBezTo>
                <a:cubicBezTo>
                  <a:pt x="2" y="74"/>
                  <a:pt x="0" y="67"/>
                  <a:pt x="0" y="59"/>
                </a:cubicBezTo>
                <a:cubicBezTo>
                  <a:pt x="0" y="51"/>
                  <a:pt x="2" y="44"/>
                  <a:pt x="5" y="37"/>
                </a:cubicBezTo>
                <a:cubicBezTo>
                  <a:pt x="8" y="30"/>
                  <a:pt x="12" y="24"/>
                  <a:pt x="17" y="18"/>
                </a:cubicBezTo>
                <a:cubicBezTo>
                  <a:pt x="23" y="13"/>
                  <a:pt x="29" y="9"/>
                  <a:pt x="36" y="5"/>
                </a:cubicBezTo>
                <a:cubicBezTo>
                  <a:pt x="43" y="2"/>
                  <a:pt x="51" y="0"/>
                  <a:pt x="58" y="0"/>
                </a:cubicBezTo>
                <a:cubicBezTo>
                  <a:pt x="66" y="0"/>
                  <a:pt x="74" y="2"/>
                  <a:pt x="82" y="5"/>
                </a:cubicBezTo>
                <a:cubicBezTo>
                  <a:pt x="89" y="9"/>
                  <a:pt x="95" y="13"/>
                  <a:pt x="101" y="18"/>
                </a:cubicBezTo>
                <a:cubicBezTo>
                  <a:pt x="106" y="24"/>
                  <a:pt x="110" y="30"/>
                  <a:pt x="113" y="37"/>
                </a:cubicBezTo>
                <a:cubicBezTo>
                  <a:pt x="116" y="44"/>
                  <a:pt x="118" y="51"/>
                  <a:pt x="118" y="59"/>
                </a:cubicBezTo>
                <a:close/>
              </a:path>
            </a:pathLst>
          </a:custGeom>
          <a:solidFill>
            <a:srgbClr val="E5E7EB"/>
          </a:solidFill>
          <a:ln w="0">
            <a:noFill/>
          </a:ln>
        </p:spPr>
        <p:txBody>
          <a:bodyPr lIns="0" tIns="0" rIns="0" bIns="0" anchor="t">
            <a:noAutofit/>
          </a:bodyPr>
          <a:lstStyle/>
          <a:p>
            <a:endParaRPr lang="en-US" sz="4400" b="0" u="none" strike="noStrike">
              <a:solidFill>
                <a:schemeClr val="tx1">
                  <a:lumMod val="85000"/>
                  <a:lumOff val="15000"/>
                </a:schemeClr>
              </a:solidFill>
              <a:effectLst/>
              <a:uFillTx/>
              <a:latin typeface="+mn-lt"/>
            </a:endParaRPr>
          </a:p>
        </p:txBody>
      </p:sp>
      <p:sp>
        <p:nvSpPr>
          <p:cNvPr id="16" name="文本框 15">
            <a:extLst>
              <a:ext uri="{FF2B5EF4-FFF2-40B4-BE49-F238E27FC236}">
                <a16:creationId xmlns:a16="http://schemas.microsoft.com/office/drawing/2014/main" id="{91B85AD6-5E72-E9FB-4419-625FD2C1D544}"/>
              </a:ext>
            </a:extLst>
          </p:cNvPr>
          <p:cNvSpPr txBox="1"/>
          <p:nvPr/>
        </p:nvSpPr>
        <p:spPr>
          <a:xfrm>
            <a:off x="380508" y="3747717"/>
            <a:ext cx="3561873" cy="369332"/>
          </a:xfrm>
          <a:prstGeom prst="rect">
            <a:avLst/>
          </a:prstGeom>
          <a:noFill/>
          <a:ln w="0">
            <a:noFill/>
          </a:ln>
        </p:spPr>
        <p:txBody>
          <a:bodyPr wrap="none" lIns="0" tIns="0" rIns="0" bIns="0" anchor="t">
            <a:spAutoFit/>
          </a:bodyPr>
          <a:lstStyle/>
          <a:p>
            <a:r>
              <a:rPr lang="en-US" sz="2400" b="1" u="none" strike="noStrike" dirty="0">
                <a:solidFill>
                  <a:srgbClr val="93C5FD"/>
                </a:solidFill>
                <a:effectLst/>
                <a:uFillTx/>
                <a:latin typeface="+mn-lt"/>
                <a:ea typeface="DejaVuSans"/>
              </a:rPr>
              <a:t>Research Achievements</a:t>
            </a:r>
            <a:endParaRPr lang="en-US" sz="2400" b="0" u="none" strike="noStrike" dirty="0">
              <a:solidFill>
                <a:srgbClr val="000000"/>
              </a:solidFill>
              <a:effectLst/>
              <a:uFillTx/>
              <a:latin typeface="+mn-lt"/>
            </a:endParaRPr>
          </a:p>
        </p:txBody>
      </p:sp>
      <p:sp>
        <p:nvSpPr>
          <p:cNvPr id="17" name="文本框 16">
            <a:extLst>
              <a:ext uri="{FF2B5EF4-FFF2-40B4-BE49-F238E27FC236}">
                <a16:creationId xmlns:a16="http://schemas.microsoft.com/office/drawing/2014/main" id="{B9D3215A-BE71-6CEE-6301-DDD732942A27}"/>
              </a:ext>
            </a:extLst>
          </p:cNvPr>
          <p:cNvSpPr txBox="1"/>
          <p:nvPr/>
        </p:nvSpPr>
        <p:spPr>
          <a:xfrm>
            <a:off x="564468" y="4046157"/>
            <a:ext cx="5245026" cy="276999"/>
          </a:xfrm>
          <a:prstGeom prst="rect">
            <a:avLst/>
          </a:prstGeom>
          <a:noFill/>
          <a:ln w="0">
            <a:noFill/>
          </a:ln>
        </p:spPr>
        <p:txBody>
          <a:bodyPr wrap="none" lIns="0" tIns="0" rIns="0" bIns="0" anchor="t">
            <a:spAutoFit/>
          </a:bodyPr>
          <a:lstStyle/>
          <a:p>
            <a:r>
              <a:rPr lang="en-US" sz="1800" b="0" u="none" strike="noStrike" dirty="0">
                <a:solidFill>
                  <a:schemeClr val="tx1">
                    <a:lumMod val="85000"/>
                    <a:lumOff val="15000"/>
                  </a:schemeClr>
                </a:solidFill>
                <a:effectLst/>
                <a:uFillTx/>
                <a:latin typeface="+mn-lt"/>
                <a:ea typeface="DejaVuSans"/>
              </a:rPr>
              <a:t>Over 200 SCI journal publications (including Nature</a:t>
            </a:r>
            <a:endParaRPr lang="en-US" sz="1800" b="0" u="none" strike="noStrike" dirty="0">
              <a:solidFill>
                <a:schemeClr val="tx1">
                  <a:lumMod val="85000"/>
                  <a:lumOff val="15000"/>
                </a:schemeClr>
              </a:solidFill>
              <a:effectLst/>
              <a:uFillTx/>
              <a:latin typeface="+mn-lt"/>
            </a:endParaRPr>
          </a:p>
        </p:txBody>
      </p:sp>
      <p:sp>
        <p:nvSpPr>
          <p:cNvPr id="18" name="任意形状 17">
            <a:extLst>
              <a:ext uri="{FF2B5EF4-FFF2-40B4-BE49-F238E27FC236}">
                <a16:creationId xmlns:a16="http://schemas.microsoft.com/office/drawing/2014/main" id="{0AA8A2F2-A348-5DE5-FBF5-D43A099A613E}"/>
              </a:ext>
            </a:extLst>
          </p:cNvPr>
          <p:cNvSpPr/>
          <p:nvPr/>
        </p:nvSpPr>
        <p:spPr>
          <a:xfrm>
            <a:off x="380148" y="4621141"/>
            <a:ext cx="42480" cy="42120"/>
          </a:xfrm>
          <a:custGeom>
            <a:avLst/>
            <a:gdLst/>
            <a:ahLst/>
            <a:cxnLst/>
            <a:rect l="0" t="0" r="r" b="b"/>
            <a:pathLst>
              <a:path w="118" h="117">
                <a:moveTo>
                  <a:pt x="118" y="58"/>
                </a:moveTo>
                <a:cubicBezTo>
                  <a:pt x="118" y="66"/>
                  <a:pt x="116" y="73"/>
                  <a:pt x="113" y="80"/>
                </a:cubicBezTo>
                <a:cubicBezTo>
                  <a:pt x="110" y="87"/>
                  <a:pt x="106" y="94"/>
                  <a:pt x="101" y="100"/>
                </a:cubicBezTo>
                <a:cubicBezTo>
                  <a:pt x="95" y="106"/>
                  <a:pt x="89" y="110"/>
                  <a:pt x="82" y="113"/>
                </a:cubicBezTo>
                <a:cubicBezTo>
                  <a:pt x="74" y="116"/>
                  <a:pt x="66" y="117"/>
                  <a:pt x="58" y="117"/>
                </a:cubicBezTo>
                <a:cubicBezTo>
                  <a:pt x="51" y="117"/>
                  <a:pt x="43" y="116"/>
                  <a:pt x="36" y="113"/>
                </a:cubicBezTo>
                <a:cubicBezTo>
                  <a:pt x="29" y="110"/>
                  <a:pt x="23" y="106"/>
                  <a:pt x="17" y="100"/>
                </a:cubicBezTo>
                <a:cubicBezTo>
                  <a:pt x="12" y="94"/>
                  <a:pt x="8" y="87"/>
                  <a:pt x="5" y="80"/>
                </a:cubicBezTo>
                <a:cubicBezTo>
                  <a:pt x="2" y="73"/>
                  <a:pt x="0" y="66"/>
                  <a:pt x="0" y="58"/>
                </a:cubicBezTo>
                <a:cubicBezTo>
                  <a:pt x="0" y="50"/>
                  <a:pt x="2" y="43"/>
                  <a:pt x="5" y="36"/>
                </a:cubicBezTo>
                <a:cubicBezTo>
                  <a:pt x="8" y="29"/>
                  <a:pt x="12" y="23"/>
                  <a:pt x="17" y="17"/>
                </a:cubicBezTo>
                <a:cubicBezTo>
                  <a:pt x="23" y="12"/>
                  <a:pt x="29" y="7"/>
                  <a:pt x="36" y="4"/>
                </a:cubicBezTo>
                <a:cubicBezTo>
                  <a:pt x="43" y="2"/>
                  <a:pt x="51" y="0"/>
                  <a:pt x="58" y="0"/>
                </a:cubicBezTo>
                <a:cubicBezTo>
                  <a:pt x="66" y="0"/>
                  <a:pt x="74" y="2"/>
                  <a:pt x="82" y="4"/>
                </a:cubicBezTo>
                <a:cubicBezTo>
                  <a:pt x="89" y="7"/>
                  <a:pt x="95" y="12"/>
                  <a:pt x="101" y="17"/>
                </a:cubicBezTo>
                <a:cubicBezTo>
                  <a:pt x="106" y="23"/>
                  <a:pt x="110" y="29"/>
                  <a:pt x="113" y="36"/>
                </a:cubicBezTo>
                <a:cubicBezTo>
                  <a:pt x="116" y="43"/>
                  <a:pt x="118" y="50"/>
                  <a:pt x="118" y="58"/>
                </a:cubicBezTo>
                <a:close/>
              </a:path>
            </a:pathLst>
          </a:custGeom>
          <a:solidFill>
            <a:srgbClr val="E5E7EB"/>
          </a:solidFill>
          <a:ln w="0">
            <a:noFill/>
          </a:ln>
        </p:spPr>
        <p:txBody>
          <a:bodyPr lIns="0" tIns="0" rIns="0" bIns="0" anchor="t">
            <a:noAutofit/>
          </a:bodyPr>
          <a:lstStyle/>
          <a:p>
            <a:endParaRPr lang="en-US" sz="4400" b="0" u="none" strike="noStrike">
              <a:solidFill>
                <a:schemeClr val="tx1">
                  <a:lumMod val="85000"/>
                  <a:lumOff val="15000"/>
                </a:schemeClr>
              </a:solidFill>
              <a:effectLst/>
              <a:uFillTx/>
              <a:latin typeface="+mn-lt"/>
            </a:endParaRPr>
          </a:p>
        </p:txBody>
      </p:sp>
      <p:sp>
        <p:nvSpPr>
          <p:cNvPr id="19" name="文本框 18">
            <a:extLst>
              <a:ext uri="{FF2B5EF4-FFF2-40B4-BE49-F238E27FC236}">
                <a16:creationId xmlns:a16="http://schemas.microsoft.com/office/drawing/2014/main" id="{9755646A-ABB5-D747-02E8-8C232BBBE562}"/>
              </a:ext>
            </a:extLst>
          </p:cNvPr>
          <p:cNvSpPr txBox="1"/>
          <p:nvPr/>
        </p:nvSpPr>
        <p:spPr>
          <a:xfrm>
            <a:off x="380508" y="4246677"/>
            <a:ext cx="1205458" cy="276999"/>
          </a:xfrm>
          <a:prstGeom prst="rect">
            <a:avLst/>
          </a:prstGeom>
          <a:noFill/>
          <a:ln w="0">
            <a:noFill/>
          </a:ln>
        </p:spPr>
        <p:txBody>
          <a:bodyPr wrap="none" lIns="0" tIns="0" rIns="0" bIns="0" anchor="t">
            <a:spAutoFit/>
          </a:bodyPr>
          <a:lstStyle/>
          <a:p>
            <a:r>
              <a:rPr lang="en-US" sz="1800" b="0" u="none" strike="noStrike" dirty="0">
                <a:solidFill>
                  <a:schemeClr val="tx1">
                    <a:lumMod val="85000"/>
                    <a:lumOff val="15000"/>
                  </a:schemeClr>
                </a:solidFill>
                <a:effectLst/>
                <a:uFillTx/>
                <a:latin typeface="+mn-lt"/>
                <a:ea typeface="DejaVuSans"/>
              </a:rPr>
              <a:t>Electronics)</a:t>
            </a:r>
            <a:endParaRPr lang="en-US" sz="1800" b="0" u="none" strike="noStrike" dirty="0">
              <a:solidFill>
                <a:schemeClr val="tx1">
                  <a:lumMod val="85000"/>
                  <a:lumOff val="15000"/>
                </a:schemeClr>
              </a:solidFill>
              <a:effectLst/>
              <a:uFillTx/>
              <a:latin typeface="+mn-lt"/>
            </a:endParaRPr>
          </a:p>
        </p:txBody>
      </p:sp>
      <p:sp>
        <p:nvSpPr>
          <p:cNvPr id="20" name="任意形状 19">
            <a:extLst>
              <a:ext uri="{FF2B5EF4-FFF2-40B4-BE49-F238E27FC236}">
                <a16:creationId xmlns:a16="http://schemas.microsoft.com/office/drawing/2014/main" id="{14748D92-27DD-E286-4699-549A3601A90D}"/>
              </a:ext>
            </a:extLst>
          </p:cNvPr>
          <p:cNvSpPr/>
          <p:nvPr/>
        </p:nvSpPr>
        <p:spPr>
          <a:xfrm>
            <a:off x="380148" y="4888621"/>
            <a:ext cx="42480" cy="42120"/>
          </a:xfrm>
          <a:custGeom>
            <a:avLst/>
            <a:gdLst/>
            <a:ahLst/>
            <a:cxnLst/>
            <a:rect l="0" t="0" r="r" b="b"/>
            <a:pathLst>
              <a:path w="118" h="117">
                <a:moveTo>
                  <a:pt x="118" y="59"/>
                </a:moveTo>
                <a:cubicBezTo>
                  <a:pt x="118" y="67"/>
                  <a:pt x="116" y="74"/>
                  <a:pt x="113" y="81"/>
                </a:cubicBezTo>
                <a:cubicBezTo>
                  <a:pt x="110" y="88"/>
                  <a:pt x="106" y="95"/>
                  <a:pt x="101" y="100"/>
                </a:cubicBezTo>
                <a:cubicBezTo>
                  <a:pt x="95" y="105"/>
                  <a:pt x="89" y="110"/>
                  <a:pt x="82" y="113"/>
                </a:cubicBezTo>
                <a:cubicBezTo>
                  <a:pt x="74" y="115"/>
                  <a:pt x="66" y="117"/>
                  <a:pt x="58" y="117"/>
                </a:cubicBezTo>
                <a:cubicBezTo>
                  <a:pt x="51" y="117"/>
                  <a:pt x="43" y="115"/>
                  <a:pt x="36" y="113"/>
                </a:cubicBezTo>
                <a:cubicBezTo>
                  <a:pt x="29" y="110"/>
                  <a:pt x="23" y="105"/>
                  <a:pt x="17" y="100"/>
                </a:cubicBezTo>
                <a:cubicBezTo>
                  <a:pt x="12" y="95"/>
                  <a:pt x="8" y="88"/>
                  <a:pt x="5" y="81"/>
                </a:cubicBezTo>
                <a:cubicBezTo>
                  <a:pt x="2" y="74"/>
                  <a:pt x="0" y="67"/>
                  <a:pt x="0" y="59"/>
                </a:cubicBezTo>
                <a:cubicBezTo>
                  <a:pt x="0" y="50"/>
                  <a:pt x="2" y="43"/>
                  <a:pt x="5" y="36"/>
                </a:cubicBezTo>
                <a:cubicBezTo>
                  <a:pt x="8" y="29"/>
                  <a:pt x="12" y="22"/>
                  <a:pt x="17" y="17"/>
                </a:cubicBezTo>
                <a:cubicBezTo>
                  <a:pt x="23" y="11"/>
                  <a:pt x="29" y="7"/>
                  <a:pt x="36" y="4"/>
                </a:cubicBezTo>
                <a:cubicBezTo>
                  <a:pt x="43" y="1"/>
                  <a:pt x="51" y="0"/>
                  <a:pt x="58" y="0"/>
                </a:cubicBezTo>
                <a:cubicBezTo>
                  <a:pt x="66" y="0"/>
                  <a:pt x="74" y="1"/>
                  <a:pt x="82" y="4"/>
                </a:cubicBezTo>
                <a:cubicBezTo>
                  <a:pt x="89" y="7"/>
                  <a:pt x="95" y="11"/>
                  <a:pt x="101" y="17"/>
                </a:cubicBezTo>
                <a:cubicBezTo>
                  <a:pt x="106" y="22"/>
                  <a:pt x="110" y="29"/>
                  <a:pt x="113" y="36"/>
                </a:cubicBezTo>
                <a:cubicBezTo>
                  <a:pt x="116" y="43"/>
                  <a:pt x="118" y="50"/>
                  <a:pt x="118" y="59"/>
                </a:cubicBezTo>
                <a:close/>
              </a:path>
            </a:pathLst>
          </a:custGeom>
          <a:solidFill>
            <a:srgbClr val="E5E7EB"/>
          </a:solidFill>
          <a:ln w="0">
            <a:noFill/>
          </a:ln>
        </p:spPr>
        <p:txBody>
          <a:bodyPr lIns="0" tIns="0" rIns="0" bIns="0" anchor="t">
            <a:noAutofit/>
          </a:bodyPr>
          <a:lstStyle/>
          <a:p>
            <a:endParaRPr lang="en-US" sz="4400" b="0" u="none" strike="noStrike">
              <a:solidFill>
                <a:schemeClr val="tx1">
                  <a:lumMod val="85000"/>
                  <a:lumOff val="15000"/>
                </a:schemeClr>
              </a:solidFill>
              <a:effectLst/>
              <a:uFillTx/>
              <a:latin typeface="+mn-lt"/>
            </a:endParaRPr>
          </a:p>
        </p:txBody>
      </p:sp>
      <p:sp>
        <p:nvSpPr>
          <p:cNvPr id="21" name="文本框 20">
            <a:extLst>
              <a:ext uri="{FF2B5EF4-FFF2-40B4-BE49-F238E27FC236}">
                <a16:creationId xmlns:a16="http://schemas.microsoft.com/office/drawing/2014/main" id="{1FDD8088-5D67-148D-41B1-F142B5A82478}"/>
              </a:ext>
            </a:extLst>
          </p:cNvPr>
          <p:cNvSpPr txBox="1"/>
          <p:nvPr/>
        </p:nvSpPr>
        <p:spPr>
          <a:xfrm>
            <a:off x="564468" y="4514157"/>
            <a:ext cx="1641475" cy="276999"/>
          </a:xfrm>
          <a:prstGeom prst="rect">
            <a:avLst/>
          </a:prstGeom>
          <a:noFill/>
          <a:ln w="0">
            <a:noFill/>
          </a:ln>
        </p:spPr>
        <p:txBody>
          <a:bodyPr wrap="none" lIns="0" tIns="0" rIns="0" bIns="0" anchor="t">
            <a:spAutoFit/>
          </a:bodyPr>
          <a:lstStyle/>
          <a:p>
            <a:r>
              <a:rPr lang="en-US" sz="1800" b="0" u="none" strike="noStrike">
                <a:solidFill>
                  <a:schemeClr val="tx1">
                    <a:lumMod val="85000"/>
                    <a:lumOff val="15000"/>
                  </a:schemeClr>
                </a:solidFill>
                <a:effectLst/>
                <a:uFillTx/>
                <a:latin typeface="+mn-lt"/>
                <a:ea typeface="DejaVuSans"/>
              </a:rPr>
              <a:t>4 book chapters</a:t>
            </a:r>
            <a:endParaRPr lang="en-US" sz="1800" b="0" u="none" strike="noStrike">
              <a:solidFill>
                <a:schemeClr val="tx1">
                  <a:lumMod val="85000"/>
                  <a:lumOff val="15000"/>
                </a:schemeClr>
              </a:solidFill>
              <a:effectLst/>
              <a:uFillTx/>
              <a:latin typeface="+mn-lt"/>
            </a:endParaRPr>
          </a:p>
        </p:txBody>
      </p:sp>
      <p:sp>
        <p:nvSpPr>
          <p:cNvPr id="22" name="文本框 21">
            <a:extLst>
              <a:ext uri="{FF2B5EF4-FFF2-40B4-BE49-F238E27FC236}">
                <a16:creationId xmlns:a16="http://schemas.microsoft.com/office/drawing/2014/main" id="{63095D78-DA7D-764A-E245-EDBAE7C2A3AF}"/>
              </a:ext>
            </a:extLst>
          </p:cNvPr>
          <p:cNvSpPr txBox="1"/>
          <p:nvPr/>
        </p:nvSpPr>
        <p:spPr>
          <a:xfrm>
            <a:off x="564468" y="4781277"/>
            <a:ext cx="4257576" cy="276999"/>
          </a:xfrm>
          <a:prstGeom prst="rect">
            <a:avLst/>
          </a:prstGeom>
          <a:noFill/>
          <a:ln w="0">
            <a:noFill/>
          </a:ln>
        </p:spPr>
        <p:txBody>
          <a:bodyPr wrap="none" lIns="0" tIns="0" rIns="0" bIns="0" anchor="t">
            <a:spAutoFit/>
          </a:bodyPr>
          <a:lstStyle/>
          <a:p>
            <a:r>
              <a:rPr lang="en-US" sz="1800" b="0" u="none" strike="noStrike" dirty="0">
                <a:solidFill>
                  <a:schemeClr val="tx1">
                    <a:lumMod val="85000"/>
                    <a:lumOff val="15000"/>
                  </a:schemeClr>
                </a:solidFill>
                <a:effectLst/>
                <a:uFillTx/>
                <a:latin typeface="+mn-lt"/>
                <a:ea typeface="DejaVuSans"/>
              </a:rPr>
              <a:t>Over 40 invention patents (15 granted, 12</a:t>
            </a:r>
            <a:endParaRPr lang="en-US" sz="1800" b="0" u="none" strike="noStrike" dirty="0">
              <a:solidFill>
                <a:schemeClr val="tx1">
                  <a:lumMod val="85000"/>
                  <a:lumOff val="15000"/>
                </a:schemeClr>
              </a:solidFill>
              <a:effectLst/>
              <a:uFillTx/>
              <a:latin typeface="+mn-lt"/>
            </a:endParaRPr>
          </a:p>
        </p:txBody>
      </p:sp>
      <p:sp>
        <p:nvSpPr>
          <p:cNvPr id="23" name="任意形状 22">
            <a:extLst>
              <a:ext uri="{FF2B5EF4-FFF2-40B4-BE49-F238E27FC236}">
                <a16:creationId xmlns:a16="http://schemas.microsoft.com/office/drawing/2014/main" id="{F7F224EB-3945-BF78-B49E-A18AD625EF9D}"/>
              </a:ext>
            </a:extLst>
          </p:cNvPr>
          <p:cNvSpPr/>
          <p:nvPr/>
        </p:nvSpPr>
        <p:spPr>
          <a:xfrm>
            <a:off x="380148" y="5356621"/>
            <a:ext cx="42480" cy="42120"/>
          </a:xfrm>
          <a:custGeom>
            <a:avLst/>
            <a:gdLst/>
            <a:ahLst/>
            <a:cxnLst/>
            <a:rect l="0" t="0" r="r" b="b"/>
            <a:pathLst>
              <a:path w="118" h="117">
                <a:moveTo>
                  <a:pt x="118" y="59"/>
                </a:moveTo>
                <a:cubicBezTo>
                  <a:pt x="118" y="67"/>
                  <a:pt x="116" y="74"/>
                  <a:pt x="113" y="81"/>
                </a:cubicBezTo>
                <a:cubicBezTo>
                  <a:pt x="110" y="88"/>
                  <a:pt x="106" y="94"/>
                  <a:pt x="101" y="100"/>
                </a:cubicBezTo>
                <a:cubicBezTo>
                  <a:pt x="95" y="105"/>
                  <a:pt x="89" y="110"/>
                  <a:pt x="82" y="112"/>
                </a:cubicBezTo>
                <a:cubicBezTo>
                  <a:pt x="74" y="115"/>
                  <a:pt x="66" y="117"/>
                  <a:pt x="58" y="117"/>
                </a:cubicBezTo>
                <a:cubicBezTo>
                  <a:pt x="51" y="117"/>
                  <a:pt x="43" y="115"/>
                  <a:pt x="36" y="112"/>
                </a:cubicBezTo>
                <a:cubicBezTo>
                  <a:pt x="29" y="110"/>
                  <a:pt x="23" y="105"/>
                  <a:pt x="17" y="100"/>
                </a:cubicBezTo>
                <a:cubicBezTo>
                  <a:pt x="12" y="94"/>
                  <a:pt x="8" y="88"/>
                  <a:pt x="5" y="81"/>
                </a:cubicBezTo>
                <a:cubicBezTo>
                  <a:pt x="2" y="74"/>
                  <a:pt x="0" y="67"/>
                  <a:pt x="0" y="59"/>
                </a:cubicBezTo>
                <a:cubicBezTo>
                  <a:pt x="0" y="51"/>
                  <a:pt x="2" y="44"/>
                  <a:pt x="5" y="37"/>
                </a:cubicBezTo>
                <a:cubicBezTo>
                  <a:pt x="8" y="30"/>
                  <a:pt x="12" y="22"/>
                  <a:pt x="17" y="17"/>
                </a:cubicBezTo>
                <a:cubicBezTo>
                  <a:pt x="23" y="11"/>
                  <a:pt x="29" y="7"/>
                  <a:pt x="36" y="4"/>
                </a:cubicBezTo>
                <a:cubicBezTo>
                  <a:pt x="43" y="1"/>
                  <a:pt x="51" y="0"/>
                  <a:pt x="58" y="0"/>
                </a:cubicBezTo>
                <a:cubicBezTo>
                  <a:pt x="66" y="0"/>
                  <a:pt x="74" y="1"/>
                  <a:pt x="82" y="4"/>
                </a:cubicBezTo>
                <a:cubicBezTo>
                  <a:pt x="89" y="7"/>
                  <a:pt x="95" y="11"/>
                  <a:pt x="101" y="17"/>
                </a:cubicBezTo>
                <a:cubicBezTo>
                  <a:pt x="106" y="22"/>
                  <a:pt x="110" y="30"/>
                  <a:pt x="113" y="37"/>
                </a:cubicBezTo>
                <a:cubicBezTo>
                  <a:pt x="116" y="44"/>
                  <a:pt x="118" y="51"/>
                  <a:pt x="118" y="59"/>
                </a:cubicBezTo>
                <a:close/>
              </a:path>
            </a:pathLst>
          </a:custGeom>
          <a:solidFill>
            <a:srgbClr val="E5E7EB"/>
          </a:solidFill>
          <a:ln w="0">
            <a:noFill/>
          </a:ln>
        </p:spPr>
        <p:txBody>
          <a:bodyPr lIns="0" tIns="0" rIns="0" bIns="0" anchor="t">
            <a:noAutofit/>
          </a:bodyPr>
          <a:lstStyle/>
          <a:p>
            <a:endParaRPr lang="en-US" sz="4400" b="0" u="none" strike="noStrike">
              <a:solidFill>
                <a:schemeClr val="tx1">
                  <a:lumMod val="85000"/>
                  <a:lumOff val="15000"/>
                </a:schemeClr>
              </a:solidFill>
              <a:effectLst/>
              <a:uFillTx/>
              <a:latin typeface="+mn-lt"/>
            </a:endParaRPr>
          </a:p>
        </p:txBody>
      </p:sp>
      <p:sp>
        <p:nvSpPr>
          <p:cNvPr id="24" name="文本框 23">
            <a:extLst>
              <a:ext uri="{FF2B5EF4-FFF2-40B4-BE49-F238E27FC236}">
                <a16:creationId xmlns:a16="http://schemas.microsoft.com/office/drawing/2014/main" id="{9C91229E-150F-DC01-5E17-9E3AD646418E}"/>
              </a:ext>
            </a:extLst>
          </p:cNvPr>
          <p:cNvSpPr txBox="1"/>
          <p:nvPr/>
        </p:nvSpPr>
        <p:spPr>
          <a:xfrm>
            <a:off x="380508" y="4982157"/>
            <a:ext cx="1679947" cy="276999"/>
          </a:xfrm>
          <a:prstGeom prst="rect">
            <a:avLst/>
          </a:prstGeom>
          <a:noFill/>
          <a:ln w="0">
            <a:noFill/>
          </a:ln>
        </p:spPr>
        <p:txBody>
          <a:bodyPr wrap="none" lIns="0" tIns="0" rIns="0" bIns="0" anchor="t">
            <a:spAutoFit/>
          </a:bodyPr>
          <a:lstStyle/>
          <a:p>
            <a:r>
              <a:rPr lang="en-US" sz="1800" b="0" u="none" strike="noStrike" dirty="0">
                <a:solidFill>
                  <a:schemeClr val="tx1">
                    <a:lumMod val="85000"/>
                    <a:lumOff val="15000"/>
                  </a:schemeClr>
                </a:solidFill>
                <a:effectLst/>
                <a:uFillTx/>
                <a:latin typeface="+mn-lt"/>
                <a:ea typeface="DejaVuSans"/>
              </a:rPr>
              <a:t>commercialized)</a:t>
            </a:r>
            <a:endParaRPr lang="en-US" sz="1800" b="0" u="none" strike="noStrike" dirty="0">
              <a:solidFill>
                <a:schemeClr val="tx1">
                  <a:lumMod val="85000"/>
                  <a:lumOff val="15000"/>
                </a:schemeClr>
              </a:solidFill>
              <a:effectLst/>
              <a:uFillTx/>
              <a:latin typeface="+mn-lt"/>
            </a:endParaRPr>
          </a:p>
        </p:txBody>
      </p:sp>
      <p:sp>
        <p:nvSpPr>
          <p:cNvPr id="25" name="文本框 24">
            <a:extLst>
              <a:ext uri="{FF2B5EF4-FFF2-40B4-BE49-F238E27FC236}">
                <a16:creationId xmlns:a16="http://schemas.microsoft.com/office/drawing/2014/main" id="{C9351E2D-7557-E8F7-0B8B-9C09FC4A9648}"/>
              </a:ext>
            </a:extLst>
          </p:cNvPr>
          <p:cNvSpPr txBox="1"/>
          <p:nvPr/>
        </p:nvSpPr>
        <p:spPr>
          <a:xfrm>
            <a:off x="489312" y="5249277"/>
            <a:ext cx="5386090" cy="276999"/>
          </a:xfrm>
          <a:prstGeom prst="rect">
            <a:avLst/>
          </a:prstGeom>
          <a:noFill/>
          <a:ln w="0">
            <a:noFill/>
          </a:ln>
        </p:spPr>
        <p:txBody>
          <a:bodyPr wrap="none" lIns="0" tIns="0" rIns="0" bIns="0" anchor="t">
            <a:spAutoFit/>
          </a:bodyPr>
          <a:lstStyle/>
          <a:p>
            <a:r>
              <a:rPr lang="en-US" sz="1800" b="0" u="none" strike="noStrike" dirty="0">
                <a:solidFill>
                  <a:schemeClr val="tx1">
                    <a:lumMod val="85000"/>
                    <a:lumOff val="15000"/>
                  </a:schemeClr>
                </a:solidFill>
                <a:effectLst/>
                <a:uFillTx/>
                <a:latin typeface="+mn-lt"/>
                <a:ea typeface="DejaVuSans"/>
              </a:rPr>
              <a:t>Multiple national research projects including National</a:t>
            </a:r>
            <a:endParaRPr lang="en-US" sz="1800" b="0" u="none" strike="noStrike" dirty="0">
              <a:solidFill>
                <a:schemeClr val="tx1">
                  <a:lumMod val="85000"/>
                  <a:lumOff val="15000"/>
                </a:schemeClr>
              </a:solidFill>
              <a:effectLst/>
              <a:uFillTx/>
              <a:latin typeface="+mn-lt"/>
            </a:endParaRPr>
          </a:p>
        </p:txBody>
      </p:sp>
      <p:sp>
        <p:nvSpPr>
          <p:cNvPr id="26" name="任意形状 25">
            <a:extLst>
              <a:ext uri="{FF2B5EF4-FFF2-40B4-BE49-F238E27FC236}">
                <a16:creationId xmlns:a16="http://schemas.microsoft.com/office/drawing/2014/main" id="{99F9B851-A17B-BDCF-06E3-2D7CFB973D88}"/>
              </a:ext>
            </a:extLst>
          </p:cNvPr>
          <p:cNvSpPr/>
          <p:nvPr/>
        </p:nvSpPr>
        <p:spPr>
          <a:xfrm>
            <a:off x="6133138" y="2180997"/>
            <a:ext cx="6058862" cy="1370880"/>
          </a:xfrm>
          <a:custGeom>
            <a:avLst/>
            <a:gdLst/>
            <a:ahLst/>
            <a:cxnLst/>
            <a:rect l="0" t="0" r="r" b="b"/>
            <a:pathLst>
              <a:path w="13140" h="3808">
                <a:moveTo>
                  <a:pt x="0" y="3622"/>
                </a:moveTo>
                <a:lnTo>
                  <a:pt x="0" y="186"/>
                </a:lnTo>
                <a:cubicBezTo>
                  <a:pt x="0" y="174"/>
                  <a:pt x="1" y="162"/>
                  <a:pt x="3" y="150"/>
                </a:cubicBezTo>
                <a:cubicBezTo>
                  <a:pt x="4" y="138"/>
                  <a:pt x="7" y="126"/>
                  <a:pt x="11" y="115"/>
                </a:cubicBezTo>
                <a:cubicBezTo>
                  <a:pt x="14" y="104"/>
                  <a:pt x="18" y="93"/>
                  <a:pt x="23" y="83"/>
                </a:cubicBezTo>
                <a:cubicBezTo>
                  <a:pt x="29" y="73"/>
                  <a:pt x="34" y="63"/>
                  <a:pt x="41" y="55"/>
                </a:cubicBezTo>
                <a:cubicBezTo>
                  <a:pt x="47" y="46"/>
                  <a:pt x="54" y="38"/>
                  <a:pt x="62" y="31"/>
                </a:cubicBezTo>
                <a:cubicBezTo>
                  <a:pt x="69" y="25"/>
                  <a:pt x="78" y="19"/>
                  <a:pt x="86" y="14"/>
                </a:cubicBezTo>
                <a:cubicBezTo>
                  <a:pt x="94" y="10"/>
                  <a:pt x="103" y="6"/>
                  <a:pt x="112" y="4"/>
                </a:cubicBezTo>
                <a:cubicBezTo>
                  <a:pt x="121" y="1"/>
                  <a:pt x="130" y="0"/>
                  <a:pt x="139" y="0"/>
                </a:cubicBezTo>
                <a:lnTo>
                  <a:pt x="12954" y="0"/>
                </a:lnTo>
                <a:cubicBezTo>
                  <a:pt x="12966" y="0"/>
                  <a:pt x="12978" y="1"/>
                  <a:pt x="12990" y="4"/>
                </a:cubicBezTo>
                <a:cubicBezTo>
                  <a:pt x="13002" y="6"/>
                  <a:pt x="13014" y="10"/>
                  <a:pt x="13025" y="14"/>
                </a:cubicBezTo>
                <a:cubicBezTo>
                  <a:pt x="13036" y="19"/>
                  <a:pt x="13047" y="25"/>
                  <a:pt x="13057" y="31"/>
                </a:cubicBezTo>
                <a:cubicBezTo>
                  <a:pt x="13067" y="38"/>
                  <a:pt x="13077" y="46"/>
                  <a:pt x="13085" y="55"/>
                </a:cubicBezTo>
                <a:cubicBezTo>
                  <a:pt x="13094" y="63"/>
                  <a:pt x="13101" y="73"/>
                  <a:pt x="13108" y="83"/>
                </a:cubicBezTo>
                <a:cubicBezTo>
                  <a:pt x="13115" y="93"/>
                  <a:pt x="13121" y="104"/>
                  <a:pt x="13125" y="115"/>
                </a:cubicBezTo>
                <a:cubicBezTo>
                  <a:pt x="13130" y="126"/>
                  <a:pt x="13134" y="138"/>
                  <a:pt x="13136" y="150"/>
                </a:cubicBezTo>
                <a:cubicBezTo>
                  <a:pt x="13138" y="162"/>
                  <a:pt x="13140" y="174"/>
                  <a:pt x="13140" y="186"/>
                </a:cubicBezTo>
                <a:lnTo>
                  <a:pt x="13140" y="3622"/>
                </a:lnTo>
                <a:cubicBezTo>
                  <a:pt x="13140" y="3635"/>
                  <a:pt x="13138" y="3647"/>
                  <a:pt x="13136" y="3659"/>
                </a:cubicBezTo>
                <a:cubicBezTo>
                  <a:pt x="13134" y="3671"/>
                  <a:pt x="13130" y="3682"/>
                  <a:pt x="13125" y="3693"/>
                </a:cubicBezTo>
                <a:cubicBezTo>
                  <a:pt x="13121" y="3705"/>
                  <a:pt x="13115" y="3715"/>
                  <a:pt x="13108" y="3726"/>
                </a:cubicBezTo>
                <a:cubicBezTo>
                  <a:pt x="13101" y="3736"/>
                  <a:pt x="13094" y="3745"/>
                  <a:pt x="13085" y="3754"/>
                </a:cubicBezTo>
                <a:cubicBezTo>
                  <a:pt x="13077" y="3762"/>
                  <a:pt x="13067" y="3770"/>
                  <a:pt x="13057" y="3777"/>
                </a:cubicBezTo>
                <a:cubicBezTo>
                  <a:pt x="13047" y="3784"/>
                  <a:pt x="13036" y="3789"/>
                  <a:pt x="13025" y="3794"/>
                </a:cubicBezTo>
                <a:cubicBezTo>
                  <a:pt x="13014" y="3799"/>
                  <a:pt x="13002" y="3802"/>
                  <a:pt x="12990" y="3805"/>
                </a:cubicBezTo>
                <a:cubicBezTo>
                  <a:pt x="12978" y="3807"/>
                  <a:pt x="12966" y="3808"/>
                  <a:pt x="12954" y="3808"/>
                </a:cubicBezTo>
                <a:lnTo>
                  <a:pt x="139" y="3808"/>
                </a:lnTo>
                <a:cubicBezTo>
                  <a:pt x="130" y="3808"/>
                  <a:pt x="121" y="3807"/>
                  <a:pt x="112" y="3805"/>
                </a:cubicBezTo>
                <a:cubicBezTo>
                  <a:pt x="103" y="3802"/>
                  <a:pt x="94" y="3799"/>
                  <a:pt x="86" y="3794"/>
                </a:cubicBezTo>
                <a:cubicBezTo>
                  <a:pt x="78" y="3789"/>
                  <a:pt x="69" y="3784"/>
                  <a:pt x="62" y="3777"/>
                </a:cubicBezTo>
                <a:cubicBezTo>
                  <a:pt x="54" y="3770"/>
                  <a:pt x="47" y="3762"/>
                  <a:pt x="41" y="3754"/>
                </a:cubicBezTo>
                <a:cubicBezTo>
                  <a:pt x="34" y="3745"/>
                  <a:pt x="29" y="3736"/>
                  <a:pt x="23" y="3726"/>
                </a:cubicBezTo>
                <a:cubicBezTo>
                  <a:pt x="18" y="3715"/>
                  <a:pt x="14" y="3705"/>
                  <a:pt x="11" y="3693"/>
                </a:cubicBezTo>
                <a:cubicBezTo>
                  <a:pt x="7" y="3682"/>
                  <a:pt x="4" y="3671"/>
                  <a:pt x="3" y="3659"/>
                </a:cubicBezTo>
                <a:cubicBezTo>
                  <a:pt x="1" y="3647"/>
                  <a:pt x="0" y="3635"/>
                  <a:pt x="0" y="3622"/>
                </a:cubicBezTo>
                <a:close/>
              </a:path>
            </a:pathLst>
          </a:custGeom>
          <a:solidFill>
            <a:schemeClr val="accent5">
              <a:lumMod val="60000"/>
              <a:lumOff val="40000"/>
              <a:alpha val="2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27" name="任意形状 26">
            <a:extLst>
              <a:ext uri="{FF2B5EF4-FFF2-40B4-BE49-F238E27FC236}">
                <a16:creationId xmlns:a16="http://schemas.microsoft.com/office/drawing/2014/main" id="{2F44D44C-B0F2-1633-B8C3-980632DC8629}"/>
              </a:ext>
            </a:extLst>
          </p:cNvPr>
          <p:cNvSpPr/>
          <p:nvPr/>
        </p:nvSpPr>
        <p:spPr>
          <a:xfrm>
            <a:off x="6104052" y="2180997"/>
            <a:ext cx="66960" cy="1370880"/>
          </a:xfrm>
          <a:custGeom>
            <a:avLst/>
            <a:gdLst/>
            <a:ahLst/>
            <a:cxnLst/>
            <a:rect l="0" t="0" r="r" b="b"/>
            <a:pathLst>
              <a:path w="186" h="3808">
                <a:moveTo>
                  <a:pt x="0" y="0"/>
                </a:moveTo>
                <a:lnTo>
                  <a:pt x="186" y="0"/>
                </a:lnTo>
                <a:lnTo>
                  <a:pt x="186" y="3808"/>
                </a:lnTo>
                <a:lnTo>
                  <a:pt x="0" y="3808"/>
                </a:lnTo>
                <a:lnTo>
                  <a:pt x="0" y="0"/>
                </a:lnTo>
                <a:close/>
              </a:path>
            </a:pathLst>
          </a:custGeom>
          <a:solidFill>
            <a:srgbClr val="60A5FA"/>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28" name="任意形状 27">
            <a:extLst>
              <a:ext uri="{FF2B5EF4-FFF2-40B4-BE49-F238E27FC236}">
                <a16:creationId xmlns:a16="http://schemas.microsoft.com/office/drawing/2014/main" id="{154F0E13-06C9-0315-67F3-CC8D38FD4155}"/>
              </a:ext>
            </a:extLst>
          </p:cNvPr>
          <p:cNvSpPr/>
          <p:nvPr/>
        </p:nvSpPr>
        <p:spPr>
          <a:xfrm>
            <a:off x="6133138" y="3685077"/>
            <a:ext cx="6058862" cy="1370880"/>
          </a:xfrm>
          <a:custGeom>
            <a:avLst/>
            <a:gdLst/>
            <a:ahLst/>
            <a:cxnLst/>
            <a:rect l="0" t="0" r="r" b="b"/>
            <a:pathLst>
              <a:path w="13140" h="3808">
                <a:moveTo>
                  <a:pt x="0" y="3623"/>
                </a:moveTo>
                <a:lnTo>
                  <a:pt x="0" y="186"/>
                </a:lnTo>
                <a:cubicBezTo>
                  <a:pt x="0" y="174"/>
                  <a:pt x="1" y="162"/>
                  <a:pt x="3" y="150"/>
                </a:cubicBezTo>
                <a:cubicBezTo>
                  <a:pt x="4" y="138"/>
                  <a:pt x="7" y="126"/>
                  <a:pt x="11" y="115"/>
                </a:cubicBezTo>
                <a:cubicBezTo>
                  <a:pt x="14" y="104"/>
                  <a:pt x="18" y="93"/>
                  <a:pt x="23" y="83"/>
                </a:cubicBezTo>
                <a:cubicBezTo>
                  <a:pt x="29" y="73"/>
                  <a:pt x="34" y="64"/>
                  <a:pt x="41" y="55"/>
                </a:cubicBezTo>
                <a:cubicBezTo>
                  <a:pt x="47" y="46"/>
                  <a:pt x="54" y="39"/>
                  <a:pt x="62" y="32"/>
                </a:cubicBezTo>
                <a:cubicBezTo>
                  <a:pt x="69" y="25"/>
                  <a:pt x="78" y="19"/>
                  <a:pt x="86" y="15"/>
                </a:cubicBezTo>
                <a:cubicBezTo>
                  <a:pt x="94" y="10"/>
                  <a:pt x="103" y="6"/>
                  <a:pt x="112" y="4"/>
                </a:cubicBezTo>
                <a:cubicBezTo>
                  <a:pt x="121" y="2"/>
                  <a:pt x="130" y="0"/>
                  <a:pt x="139" y="0"/>
                </a:cubicBezTo>
                <a:lnTo>
                  <a:pt x="12954" y="0"/>
                </a:lnTo>
                <a:cubicBezTo>
                  <a:pt x="12966" y="0"/>
                  <a:pt x="12978" y="2"/>
                  <a:pt x="12990" y="4"/>
                </a:cubicBezTo>
                <a:cubicBezTo>
                  <a:pt x="13002" y="6"/>
                  <a:pt x="13014" y="10"/>
                  <a:pt x="13025" y="15"/>
                </a:cubicBezTo>
                <a:cubicBezTo>
                  <a:pt x="13036" y="19"/>
                  <a:pt x="13047" y="25"/>
                  <a:pt x="13057" y="32"/>
                </a:cubicBezTo>
                <a:cubicBezTo>
                  <a:pt x="13067" y="39"/>
                  <a:pt x="13077" y="46"/>
                  <a:pt x="13085" y="55"/>
                </a:cubicBezTo>
                <a:cubicBezTo>
                  <a:pt x="13094" y="64"/>
                  <a:pt x="13101" y="73"/>
                  <a:pt x="13108" y="83"/>
                </a:cubicBezTo>
                <a:cubicBezTo>
                  <a:pt x="13115" y="93"/>
                  <a:pt x="13121" y="104"/>
                  <a:pt x="13125" y="115"/>
                </a:cubicBezTo>
                <a:cubicBezTo>
                  <a:pt x="13130" y="126"/>
                  <a:pt x="13134" y="138"/>
                  <a:pt x="13136" y="150"/>
                </a:cubicBezTo>
                <a:cubicBezTo>
                  <a:pt x="13138" y="162"/>
                  <a:pt x="13140" y="174"/>
                  <a:pt x="13140" y="186"/>
                </a:cubicBezTo>
                <a:lnTo>
                  <a:pt x="13140" y="3623"/>
                </a:lnTo>
                <a:cubicBezTo>
                  <a:pt x="13140" y="3635"/>
                  <a:pt x="13138" y="3647"/>
                  <a:pt x="13136" y="3659"/>
                </a:cubicBezTo>
                <a:cubicBezTo>
                  <a:pt x="13134" y="3671"/>
                  <a:pt x="13130" y="3683"/>
                  <a:pt x="13125" y="3694"/>
                </a:cubicBezTo>
                <a:cubicBezTo>
                  <a:pt x="13121" y="3705"/>
                  <a:pt x="13115" y="3716"/>
                  <a:pt x="13108" y="3726"/>
                </a:cubicBezTo>
                <a:cubicBezTo>
                  <a:pt x="13101" y="3736"/>
                  <a:pt x="13094" y="3745"/>
                  <a:pt x="13085" y="3754"/>
                </a:cubicBezTo>
                <a:cubicBezTo>
                  <a:pt x="13077" y="3763"/>
                  <a:pt x="13067" y="3770"/>
                  <a:pt x="13057" y="3777"/>
                </a:cubicBezTo>
                <a:cubicBezTo>
                  <a:pt x="13047" y="3784"/>
                  <a:pt x="13036" y="3790"/>
                  <a:pt x="13025" y="3794"/>
                </a:cubicBezTo>
                <a:cubicBezTo>
                  <a:pt x="13014" y="3799"/>
                  <a:pt x="13002" y="3802"/>
                  <a:pt x="12990" y="3805"/>
                </a:cubicBezTo>
                <a:cubicBezTo>
                  <a:pt x="12978" y="3807"/>
                  <a:pt x="12966" y="3808"/>
                  <a:pt x="12954" y="3808"/>
                </a:cubicBezTo>
                <a:lnTo>
                  <a:pt x="139" y="3808"/>
                </a:lnTo>
                <a:cubicBezTo>
                  <a:pt x="130" y="3808"/>
                  <a:pt x="121" y="3807"/>
                  <a:pt x="112" y="3805"/>
                </a:cubicBezTo>
                <a:cubicBezTo>
                  <a:pt x="103" y="3802"/>
                  <a:pt x="94" y="3799"/>
                  <a:pt x="86" y="3794"/>
                </a:cubicBezTo>
                <a:cubicBezTo>
                  <a:pt x="78" y="3790"/>
                  <a:pt x="69" y="3784"/>
                  <a:pt x="62" y="3777"/>
                </a:cubicBezTo>
                <a:cubicBezTo>
                  <a:pt x="54" y="3770"/>
                  <a:pt x="47" y="3763"/>
                  <a:pt x="41" y="3754"/>
                </a:cubicBezTo>
                <a:cubicBezTo>
                  <a:pt x="34" y="3745"/>
                  <a:pt x="29" y="3736"/>
                  <a:pt x="23" y="3726"/>
                </a:cubicBezTo>
                <a:cubicBezTo>
                  <a:pt x="18" y="3716"/>
                  <a:pt x="14" y="3705"/>
                  <a:pt x="11" y="3694"/>
                </a:cubicBezTo>
                <a:cubicBezTo>
                  <a:pt x="7" y="3683"/>
                  <a:pt x="4" y="3671"/>
                  <a:pt x="3" y="3659"/>
                </a:cubicBezTo>
                <a:cubicBezTo>
                  <a:pt x="1" y="3647"/>
                  <a:pt x="0" y="3635"/>
                  <a:pt x="0" y="3623"/>
                </a:cubicBezTo>
                <a:close/>
              </a:path>
            </a:pathLst>
          </a:custGeom>
          <a:solidFill>
            <a:schemeClr val="accent5">
              <a:lumMod val="60000"/>
              <a:lumOff val="40000"/>
              <a:alpha val="2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29" name="任意形状 28">
            <a:extLst>
              <a:ext uri="{FF2B5EF4-FFF2-40B4-BE49-F238E27FC236}">
                <a16:creationId xmlns:a16="http://schemas.microsoft.com/office/drawing/2014/main" id="{B44E769B-4424-7357-F9AE-0EB411890FB0}"/>
              </a:ext>
            </a:extLst>
          </p:cNvPr>
          <p:cNvSpPr/>
          <p:nvPr/>
        </p:nvSpPr>
        <p:spPr>
          <a:xfrm>
            <a:off x="6104052" y="3685077"/>
            <a:ext cx="66960" cy="1370880"/>
          </a:xfrm>
          <a:custGeom>
            <a:avLst/>
            <a:gdLst/>
            <a:ahLst/>
            <a:cxnLst/>
            <a:rect l="0" t="0" r="r" b="b"/>
            <a:pathLst>
              <a:path w="186" h="3808">
                <a:moveTo>
                  <a:pt x="0" y="0"/>
                </a:moveTo>
                <a:lnTo>
                  <a:pt x="186" y="0"/>
                </a:lnTo>
                <a:lnTo>
                  <a:pt x="186" y="3808"/>
                </a:lnTo>
                <a:lnTo>
                  <a:pt x="0" y="3808"/>
                </a:lnTo>
                <a:lnTo>
                  <a:pt x="0" y="0"/>
                </a:lnTo>
                <a:close/>
              </a:path>
            </a:pathLst>
          </a:custGeom>
          <a:solidFill>
            <a:srgbClr val="60A5FA"/>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30" name="任意形状 29">
            <a:extLst>
              <a:ext uri="{FF2B5EF4-FFF2-40B4-BE49-F238E27FC236}">
                <a16:creationId xmlns:a16="http://schemas.microsoft.com/office/drawing/2014/main" id="{9A1D6FFD-D099-5BE8-412B-8E04EB40C46D}"/>
              </a:ext>
            </a:extLst>
          </p:cNvPr>
          <p:cNvSpPr/>
          <p:nvPr/>
        </p:nvSpPr>
        <p:spPr>
          <a:xfrm>
            <a:off x="6133138" y="5189517"/>
            <a:ext cx="6058862" cy="1370880"/>
          </a:xfrm>
          <a:custGeom>
            <a:avLst/>
            <a:gdLst/>
            <a:ahLst/>
            <a:cxnLst/>
            <a:rect l="0" t="0" r="r" b="b"/>
            <a:pathLst>
              <a:path w="13140" h="3808">
                <a:moveTo>
                  <a:pt x="0" y="3622"/>
                </a:moveTo>
                <a:lnTo>
                  <a:pt x="0" y="186"/>
                </a:lnTo>
                <a:cubicBezTo>
                  <a:pt x="0" y="173"/>
                  <a:pt x="1" y="161"/>
                  <a:pt x="3" y="149"/>
                </a:cubicBezTo>
                <a:cubicBezTo>
                  <a:pt x="4" y="137"/>
                  <a:pt x="7" y="126"/>
                  <a:pt x="11" y="114"/>
                </a:cubicBezTo>
                <a:cubicBezTo>
                  <a:pt x="14" y="103"/>
                  <a:pt x="18" y="93"/>
                  <a:pt x="23" y="82"/>
                </a:cubicBezTo>
                <a:cubicBezTo>
                  <a:pt x="29" y="72"/>
                  <a:pt x="34" y="63"/>
                  <a:pt x="41" y="54"/>
                </a:cubicBezTo>
                <a:cubicBezTo>
                  <a:pt x="47" y="46"/>
                  <a:pt x="54" y="38"/>
                  <a:pt x="62" y="31"/>
                </a:cubicBezTo>
                <a:cubicBezTo>
                  <a:pt x="69" y="24"/>
                  <a:pt x="78" y="19"/>
                  <a:pt x="86" y="14"/>
                </a:cubicBezTo>
                <a:cubicBezTo>
                  <a:pt x="94" y="9"/>
                  <a:pt x="103" y="6"/>
                  <a:pt x="112" y="3"/>
                </a:cubicBezTo>
                <a:cubicBezTo>
                  <a:pt x="121" y="1"/>
                  <a:pt x="130" y="0"/>
                  <a:pt x="139" y="0"/>
                </a:cubicBezTo>
                <a:lnTo>
                  <a:pt x="12954" y="0"/>
                </a:lnTo>
                <a:cubicBezTo>
                  <a:pt x="12966" y="0"/>
                  <a:pt x="12978" y="1"/>
                  <a:pt x="12990" y="3"/>
                </a:cubicBezTo>
                <a:cubicBezTo>
                  <a:pt x="13002" y="6"/>
                  <a:pt x="13014" y="9"/>
                  <a:pt x="13025" y="14"/>
                </a:cubicBezTo>
                <a:cubicBezTo>
                  <a:pt x="13036" y="19"/>
                  <a:pt x="13047" y="24"/>
                  <a:pt x="13057" y="31"/>
                </a:cubicBezTo>
                <a:cubicBezTo>
                  <a:pt x="13067" y="38"/>
                  <a:pt x="13077" y="46"/>
                  <a:pt x="13085" y="54"/>
                </a:cubicBezTo>
                <a:cubicBezTo>
                  <a:pt x="13094" y="63"/>
                  <a:pt x="13101" y="72"/>
                  <a:pt x="13108" y="82"/>
                </a:cubicBezTo>
                <a:cubicBezTo>
                  <a:pt x="13115" y="93"/>
                  <a:pt x="13121" y="103"/>
                  <a:pt x="13125" y="114"/>
                </a:cubicBezTo>
                <a:cubicBezTo>
                  <a:pt x="13130" y="126"/>
                  <a:pt x="13134" y="137"/>
                  <a:pt x="13136" y="149"/>
                </a:cubicBezTo>
                <a:cubicBezTo>
                  <a:pt x="13138" y="161"/>
                  <a:pt x="13140" y="173"/>
                  <a:pt x="13140" y="186"/>
                </a:cubicBezTo>
                <a:lnTo>
                  <a:pt x="13140" y="3622"/>
                </a:lnTo>
                <a:cubicBezTo>
                  <a:pt x="13140" y="3634"/>
                  <a:pt x="13138" y="3646"/>
                  <a:pt x="13136" y="3658"/>
                </a:cubicBezTo>
                <a:cubicBezTo>
                  <a:pt x="13134" y="3670"/>
                  <a:pt x="13130" y="3682"/>
                  <a:pt x="13125" y="3693"/>
                </a:cubicBezTo>
                <a:cubicBezTo>
                  <a:pt x="13121" y="3704"/>
                  <a:pt x="13115" y="3715"/>
                  <a:pt x="13108" y="3725"/>
                </a:cubicBezTo>
                <a:cubicBezTo>
                  <a:pt x="13101" y="3735"/>
                  <a:pt x="13094" y="3745"/>
                  <a:pt x="13085" y="3753"/>
                </a:cubicBezTo>
                <a:cubicBezTo>
                  <a:pt x="13077" y="3762"/>
                  <a:pt x="13067" y="3770"/>
                  <a:pt x="13057" y="3776"/>
                </a:cubicBezTo>
                <a:cubicBezTo>
                  <a:pt x="13047" y="3783"/>
                  <a:pt x="13036" y="3789"/>
                  <a:pt x="13025" y="3794"/>
                </a:cubicBezTo>
                <a:cubicBezTo>
                  <a:pt x="13014" y="3798"/>
                  <a:pt x="13002" y="3802"/>
                  <a:pt x="12990" y="3804"/>
                </a:cubicBezTo>
                <a:cubicBezTo>
                  <a:pt x="12978" y="3807"/>
                  <a:pt x="12966" y="3808"/>
                  <a:pt x="12954" y="3808"/>
                </a:cubicBezTo>
                <a:lnTo>
                  <a:pt x="139" y="3808"/>
                </a:lnTo>
                <a:cubicBezTo>
                  <a:pt x="130" y="3808"/>
                  <a:pt x="121" y="3807"/>
                  <a:pt x="112" y="3804"/>
                </a:cubicBezTo>
                <a:cubicBezTo>
                  <a:pt x="103" y="3802"/>
                  <a:pt x="94" y="3798"/>
                  <a:pt x="86" y="3794"/>
                </a:cubicBezTo>
                <a:cubicBezTo>
                  <a:pt x="78" y="3789"/>
                  <a:pt x="69" y="3783"/>
                  <a:pt x="62" y="3776"/>
                </a:cubicBezTo>
                <a:cubicBezTo>
                  <a:pt x="54" y="3770"/>
                  <a:pt x="47" y="3762"/>
                  <a:pt x="41" y="3753"/>
                </a:cubicBezTo>
                <a:cubicBezTo>
                  <a:pt x="34" y="3745"/>
                  <a:pt x="29" y="3735"/>
                  <a:pt x="23" y="3725"/>
                </a:cubicBezTo>
                <a:cubicBezTo>
                  <a:pt x="18" y="3715"/>
                  <a:pt x="14" y="3704"/>
                  <a:pt x="11" y="3693"/>
                </a:cubicBezTo>
                <a:cubicBezTo>
                  <a:pt x="7" y="3682"/>
                  <a:pt x="4" y="3670"/>
                  <a:pt x="3" y="3658"/>
                </a:cubicBezTo>
                <a:cubicBezTo>
                  <a:pt x="1" y="3646"/>
                  <a:pt x="0" y="3634"/>
                  <a:pt x="0" y="3622"/>
                </a:cubicBezTo>
                <a:close/>
              </a:path>
            </a:pathLst>
          </a:custGeom>
          <a:solidFill>
            <a:schemeClr val="accent5">
              <a:lumMod val="60000"/>
              <a:lumOff val="40000"/>
              <a:alpha val="2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31" name="任意形状 30">
            <a:extLst>
              <a:ext uri="{FF2B5EF4-FFF2-40B4-BE49-F238E27FC236}">
                <a16:creationId xmlns:a16="http://schemas.microsoft.com/office/drawing/2014/main" id="{42289C1F-53A9-F45C-8DDC-D0FA68A89748}"/>
              </a:ext>
            </a:extLst>
          </p:cNvPr>
          <p:cNvSpPr/>
          <p:nvPr/>
        </p:nvSpPr>
        <p:spPr>
          <a:xfrm>
            <a:off x="6116578" y="5189517"/>
            <a:ext cx="66960" cy="1370880"/>
          </a:xfrm>
          <a:custGeom>
            <a:avLst/>
            <a:gdLst/>
            <a:ahLst/>
            <a:cxnLst/>
            <a:rect l="0" t="0" r="r" b="b"/>
            <a:pathLst>
              <a:path w="186" h="3808">
                <a:moveTo>
                  <a:pt x="0" y="0"/>
                </a:moveTo>
                <a:lnTo>
                  <a:pt x="186" y="0"/>
                </a:lnTo>
                <a:lnTo>
                  <a:pt x="186" y="3808"/>
                </a:lnTo>
                <a:lnTo>
                  <a:pt x="0" y="3808"/>
                </a:lnTo>
                <a:lnTo>
                  <a:pt x="0" y="0"/>
                </a:lnTo>
                <a:close/>
              </a:path>
            </a:pathLst>
          </a:custGeom>
          <a:solidFill>
            <a:srgbClr val="60A5FA"/>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32" name="文本框 31">
            <a:extLst>
              <a:ext uri="{FF2B5EF4-FFF2-40B4-BE49-F238E27FC236}">
                <a16:creationId xmlns:a16="http://schemas.microsoft.com/office/drawing/2014/main" id="{69E661A3-D068-B29D-D535-4B48C98311B6}"/>
              </a:ext>
            </a:extLst>
          </p:cNvPr>
          <p:cNvSpPr txBox="1"/>
          <p:nvPr/>
        </p:nvSpPr>
        <p:spPr>
          <a:xfrm>
            <a:off x="380508" y="5449797"/>
            <a:ext cx="2821285" cy="276999"/>
          </a:xfrm>
          <a:prstGeom prst="rect">
            <a:avLst/>
          </a:prstGeom>
          <a:noFill/>
          <a:ln w="0">
            <a:noFill/>
          </a:ln>
        </p:spPr>
        <p:txBody>
          <a:bodyPr wrap="none" lIns="0" tIns="0" rIns="0" bIns="0" anchor="t">
            <a:spAutoFit/>
          </a:bodyPr>
          <a:lstStyle/>
          <a:p>
            <a:r>
              <a:rPr lang="en-US" altLang="zh-CN" sz="1800" dirty="0">
                <a:solidFill>
                  <a:schemeClr val="tx1">
                    <a:lumMod val="85000"/>
                    <a:lumOff val="15000"/>
                  </a:schemeClr>
                </a:solidFill>
                <a:ea typeface="DejaVuSans"/>
              </a:rPr>
              <a:t>Key </a:t>
            </a:r>
            <a:r>
              <a:rPr lang="en-US" sz="1800" b="0" u="none" strike="noStrike" dirty="0">
                <a:solidFill>
                  <a:schemeClr val="tx1">
                    <a:lumMod val="85000"/>
                    <a:lumOff val="15000"/>
                  </a:schemeClr>
                </a:solidFill>
                <a:effectLst/>
                <a:uFillTx/>
                <a:latin typeface="+mn-lt"/>
                <a:ea typeface="DejaVuSans"/>
              </a:rPr>
              <a:t>R&amp;D Program of China</a:t>
            </a:r>
            <a:endParaRPr lang="en-US" sz="1800" b="0" u="none" strike="noStrike" dirty="0">
              <a:solidFill>
                <a:schemeClr val="tx1">
                  <a:lumMod val="85000"/>
                  <a:lumOff val="15000"/>
                </a:schemeClr>
              </a:solidFill>
              <a:effectLst/>
              <a:uFillTx/>
              <a:latin typeface="+mn-lt"/>
            </a:endParaRPr>
          </a:p>
        </p:txBody>
      </p:sp>
      <p:pic>
        <p:nvPicPr>
          <p:cNvPr id="33" name="图片 32">
            <a:extLst>
              <a:ext uri="{FF2B5EF4-FFF2-40B4-BE49-F238E27FC236}">
                <a16:creationId xmlns:a16="http://schemas.microsoft.com/office/drawing/2014/main" id="{2919CB4B-5820-6321-9EB8-064902989B30}"/>
              </a:ext>
            </a:extLst>
          </p:cNvPr>
          <p:cNvPicPr/>
          <p:nvPr/>
        </p:nvPicPr>
        <p:blipFill>
          <a:blip r:embed="rId4"/>
          <a:stretch/>
        </p:blipFill>
        <p:spPr>
          <a:xfrm>
            <a:off x="6283618" y="2331477"/>
            <a:ext cx="200160" cy="200160"/>
          </a:xfrm>
          <a:prstGeom prst="rect">
            <a:avLst/>
          </a:prstGeom>
          <a:noFill/>
          <a:ln w="0">
            <a:noFill/>
          </a:ln>
        </p:spPr>
      </p:pic>
      <p:sp>
        <p:nvSpPr>
          <p:cNvPr id="34" name="文本框 33">
            <a:extLst>
              <a:ext uri="{FF2B5EF4-FFF2-40B4-BE49-F238E27FC236}">
                <a16:creationId xmlns:a16="http://schemas.microsoft.com/office/drawing/2014/main" id="{577D1275-54FE-7FAC-83EB-A4FF4DF2F4E1}"/>
              </a:ext>
            </a:extLst>
          </p:cNvPr>
          <p:cNvSpPr txBox="1"/>
          <p:nvPr/>
        </p:nvSpPr>
        <p:spPr>
          <a:xfrm>
            <a:off x="7252738" y="1794717"/>
            <a:ext cx="3879267" cy="430887"/>
          </a:xfrm>
          <a:prstGeom prst="rect">
            <a:avLst/>
          </a:prstGeom>
          <a:noFill/>
          <a:ln w="0">
            <a:noFill/>
          </a:ln>
        </p:spPr>
        <p:txBody>
          <a:bodyPr wrap="none" lIns="0" tIns="0" rIns="0" bIns="0" anchor="t">
            <a:spAutoFit/>
          </a:bodyPr>
          <a:lstStyle/>
          <a:p>
            <a:r>
              <a:rPr lang="en-US" sz="2800" b="1" u="none" strike="noStrike" dirty="0">
                <a:solidFill>
                  <a:srgbClr val="FFFFFF"/>
                </a:solidFill>
                <a:effectLst/>
                <a:uFillTx/>
                <a:latin typeface="+mn-lt"/>
                <a:ea typeface="DejaVuSans"/>
              </a:rPr>
              <a:t>Research Focus Areas</a:t>
            </a:r>
            <a:endParaRPr lang="en-US" sz="2800" b="0" u="none" strike="noStrike" dirty="0">
              <a:solidFill>
                <a:srgbClr val="000000"/>
              </a:solidFill>
              <a:effectLst/>
              <a:uFillTx/>
              <a:latin typeface="+mn-lt"/>
            </a:endParaRPr>
          </a:p>
        </p:txBody>
      </p:sp>
      <p:sp>
        <p:nvSpPr>
          <p:cNvPr id="35" name="文本框 34">
            <a:extLst>
              <a:ext uri="{FF2B5EF4-FFF2-40B4-BE49-F238E27FC236}">
                <a16:creationId xmlns:a16="http://schemas.microsoft.com/office/drawing/2014/main" id="{659B1228-F006-595C-00DD-91416CA7EF5B}"/>
              </a:ext>
            </a:extLst>
          </p:cNvPr>
          <p:cNvSpPr txBox="1"/>
          <p:nvPr/>
        </p:nvSpPr>
        <p:spPr>
          <a:xfrm>
            <a:off x="6584578" y="2222703"/>
            <a:ext cx="4296048" cy="369332"/>
          </a:xfrm>
          <a:prstGeom prst="rect">
            <a:avLst/>
          </a:prstGeom>
          <a:noFill/>
          <a:ln w="0">
            <a:noFill/>
          </a:ln>
        </p:spPr>
        <p:txBody>
          <a:bodyPr wrap="none" lIns="0" tIns="0" rIns="0" bIns="0" anchor="t">
            <a:spAutoFit/>
          </a:bodyPr>
          <a:lstStyle/>
          <a:p>
            <a:r>
              <a:rPr lang="en-US" sz="2400" b="0" u="none" strike="noStrike" dirty="0">
                <a:solidFill>
                  <a:srgbClr val="FFFFFF"/>
                </a:solidFill>
                <a:effectLst/>
                <a:uFillTx/>
                <a:latin typeface="+mn-lt"/>
                <a:ea typeface="DejaVuSans"/>
              </a:rPr>
              <a:t>In-Memory Computing AI Chips</a:t>
            </a:r>
            <a:endParaRPr lang="en-US" sz="2400" b="0" u="none" strike="noStrike" dirty="0">
              <a:solidFill>
                <a:srgbClr val="000000"/>
              </a:solidFill>
              <a:effectLst/>
              <a:uFillTx/>
              <a:latin typeface="+mn-lt"/>
            </a:endParaRPr>
          </a:p>
        </p:txBody>
      </p:sp>
      <p:sp>
        <p:nvSpPr>
          <p:cNvPr id="36" name="文本框 35">
            <a:extLst>
              <a:ext uri="{FF2B5EF4-FFF2-40B4-BE49-F238E27FC236}">
                <a16:creationId xmlns:a16="http://schemas.microsoft.com/office/drawing/2014/main" id="{00F077E0-CF4D-F6B4-B4A3-24BD1FB26E88}"/>
              </a:ext>
            </a:extLst>
          </p:cNvPr>
          <p:cNvSpPr txBox="1"/>
          <p:nvPr/>
        </p:nvSpPr>
        <p:spPr>
          <a:xfrm>
            <a:off x="6192689" y="2558721"/>
            <a:ext cx="5950347" cy="276999"/>
          </a:xfrm>
          <a:prstGeom prst="rect">
            <a:avLst/>
          </a:prstGeom>
          <a:noFill/>
          <a:ln w="0">
            <a:noFill/>
          </a:ln>
        </p:spPr>
        <p:txBody>
          <a:bodyPr wrap="none" lIns="0" tIns="0" rIns="0" bIns="0" anchor="t">
            <a:spAutoFit/>
          </a:bodyPr>
          <a:lstStyle/>
          <a:p>
            <a:r>
              <a:rPr lang="en-US" sz="1800" b="0" u="none" strike="noStrike" dirty="0">
                <a:solidFill>
                  <a:schemeClr val="tx1"/>
                </a:solidFill>
                <a:effectLst/>
                <a:uFillTx/>
                <a:latin typeface="+mn-lt"/>
                <a:ea typeface="DejaVuSans"/>
              </a:rPr>
              <a:t>Developing novel chip architectures that integrate memory</a:t>
            </a:r>
            <a:endParaRPr lang="en-US" sz="1800" b="0" u="none" strike="noStrike" dirty="0">
              <a:solidFill>
                <a:schemeClr val="tx1"/>
              </a:solidFill>
              <a:effectLst/>
              <a:uFillTx/>
              <a:latin typeface="+mn-lt"/>
            </a:endParaRPr>
          </a:p>
        </p:txBody>
      </p:sp>
      <p:sp>
        <p:nvSpPr>
          <p:cNvPr id="37" name="文本框 36">
            <a:extLst>
              <a:ext uri="{FF2B5EF4-FFF2-40B4-BE49-F238E27FC236}">
                <a16:creationId xmlns:a16="http://schemas.microsoft.com/office/drawing/2014/main" id="{F6426BE4-5655-3853-46F5-838EB378F311}"/>
              </a:ext>
            </a:extLst>
          </p:cNvPr>
          <p:cNvSpPr txBox="1"/>
          <p:nvPr/>
        </p:nvSpPr>
        <p:spPr>
          <a:xfrm>
            <a:off x="6192689" y="2796819"/>
            <a:ext cx="5334794" cy="276999"/>
          </a:xfrm>
          <a:prstGeom prst="rect">
            <a:avLst/>
          </a:prstGeom>
          <a:noFill/>
          <a:ln w="0">
            <a:noFill/>
          </a:ln>
        </p:spPr>
        <p:txBody>
          <a:bodyPr wrap="none" lIns="0" tIns="0" rIns="0" bIns="0" anchor="t">
            <a:spAutoFit/>
          </a:bodyPr>
          <a:lstStyle/>
          <a:p>
            <a:r>
              <a:rPr lang="en-US" sz="1800" b="0" u="none" strike="noStrike" dirty="0">
                <a:solidFill>
                  <a:schemeClr val="tx1"/>
                </a:solidFill>
                <a:effectLst/>
                <a:uFillTx/>
                <a:latin typeface="+mn-lt"/>
                <a:ea typeface="DejaVuSans"/>
              </a:rPr>
              <a:t>and processing units to overcome the von Neumann</a:t>
            </a:r>
            <a:endParaRPr lang="en-US" sz="1800" b="0" u="none" strike="noStrike" dirty="0">
              <a:solidFill>
                <a:schemeClr val="tx1"/>
              </a:solidFill>
              <a:effectLst/>
              <a:uFillTx/>
              <a:latin typeface="+mn-lt"/>
            </a:endParaRPr>
          </a:p>
        </p:txBody>
      </p:sp>
      <p:sp>
        <p:nvSpPr>
          <p:cNvPr id="38" name="文本框 37">
            <a:extLst>
              <a:ext uri="{FF2B5EF4-FFF2-40B4-BE49-F238E27FC236}">
                <a16:creationId xmlns:a16="http://schemas.microsoft.com/office/drawing/2014/main" id="{9F50CF70-8DE6-B322-2FAF-C316E706902E}"/>
              </a:ext>
            </a:extLst>
          </p:cNvPr>
          <p:cNvSpPr txBox="1"/>
          <p:nvPr/>
        </p:nvSpPr>
        <p:spPr>
          <a:xfrm>
            <a:off x="6192689" y="3034917"/>
            <a:ext cx="5807680" cy="276999"/>
          </a:xfrm>
          <a:prstGeom prst="rect">
            <a:avLst/>
          </a:prstGeom>
          <a:noFill/>
          <a:ln w="0">
            <a:noFill/>
          </a:ln>
        </p:spPr>
        <p:txBody>
          <a:bodyPr wrap="none" lIns="0" tIns="0" rIns="0" bIns="0" anchor="t">
            <a:spAutoFit/>
          </a:bodyPr>
          <a:lstStyle/>
          <a:p>
            <a:r>
              <a:rPr lang="en-US" sz="1800" b="0" u="none" strike="noStrike" dirty="0">
                <a:solidFill>
                  <a:schemeClr val="tx1"/>
                </a:solidFill>
                <a:effectLst/>
                <a:uFillTx/>
                <a:latin typeface="+mn-lt"/>
                <a:ea typeface="DejaVuSans"/>
              </a:rPr>
              <a:t>bottleneck, improving energy eﬃciency and performance</a:t>
            </a:r>
            <a:endParaRPr lang="en-US" sz="1800" b="0" u="none" strike="noStrike" dirty="0">
              <a:solidFill>
                <a:schemeClr val="tx1"/>
              </a:solidFill>
              <a:effectLst/>
              <a:uFillTx/>
              <a:latin typeface="+mn-lt"/>
            </a:endParaRPr>
          </a:p>
        </p:txBody>
      </p:sp>
      <p:pic>
        <p:nvPicPr>
          <p:cNvPr id="39" name="图片 38">
            <a:extLst>
              <a:ext uri="{FF2B5EF4-FFF2-40B4-BE49-F238E27FC236}">
                <a16:creationId xmlns:a16="http://schemas.microsoft.com/office/drawing/2014/main" id="{88D3C5A9-412C-6DA7-CD73-C4D6DAC0E6F9}"/>
              </a:ext>
            </a:extLst>
          </p:cNvPr>
          <p:cNvPicPr/>
          <p:nvPr/>
        </p:nvPicPr>
        <p:blipFill>
          <a:blip r:embed="rId5"/>
          <a:stretch/>
        </p:blipFill>
        <p:spPr>
          <a:xfrm>
            <a:off x="6283618" y="3835917"/>
            <a:ext cx="200160" cy="200160"/>
          </a:xfrm>
          <a:prstGeom prst="rect">
            <a:avLst/>
          </a:prstGeom>
          <a:noFill/>
          <a:ln w="0">
            <a:noFill/>
          </a:ln>
        </p:spPr>
      </p:pic>
      <p:sp>
        <p:nvSpPr>
          <p:cNvPr id="40" name="文本框 39">
            <a:extLst>
              <a:ext uri="{FF2B5EF4-FFF2-40B4-BE49-F238E27FC236}">
                <a16:creationId xmlns:a16="http://schemas.microsoft.com/office/drawing/2014/main" id="{53860B4F-86C3-255F-3333-92121682CA1C}"/>
              </a:ext>
            </a:extLst>
          </p:cNvPr>
          <p:cNvSpPr txBox="1"/>
          <p:nvPr/>
        </p:nvSpPr>
        <p:spPr>
          <a:xfrm>
            <a:off x="6192689" y="3285541"/>
            <a:ext cx="1897955" cy="276999"/>
          </a:xfrm>
          <a:prstGeom prst="rect">
            <a:avLst/>
          </a:prstGeom>
          <a:noFill/>
          <a:ln w="0">
            <a:noFill/>
          </a:ln>
        </p:spPr>
        <p:txBody>
          <a:bodyPr wrap="none" lIns="0" tIns="0" rIns="0" bIns="0" anchor="t">
            <a:spAutoFit/>
          </a:bodyPr>
          <a:lstStyle/>
          <a:p>
            <a:r>
              <a:rPr lang="en-US" altLang="zh-CN" sz="1800" dirty="0">
                <a:solidFill>
                  <a:schemeClr val="tx1"/>
                </a:solidFill>
                <a:ea typeface="DejaVuSans"/>
              </a:rPr>
              <a:t>for </a:t>
            </a:r>
            <a:r>
              <a:rPr lang="en-US" sz="1800" b="0" u="none" strike="noStrike" dirty="0">
                <a:solidFill>
                  <a:schemeClr val="tx1"/>
                </a:solidFill>
                <a:effectLst/>
                <a:uFillTx/>
                <a:latin typeface="+mn-lt"/>
                <a:ea typeface="DejaVuSans"/>
              </a:rPr>
              <a:t>AI applications.</a:t>
            </a:r>
            <a:endParaRPr lang="en-US" sz="1800" b="0" u="none" strike="noStrike" dirty="0">
              <a:solidFill>
                <a:schemeClr val="tx1"/>
              </a:solidFill>
              <a:effectLst/>
              <a:uFillTx/>
              <a:latin typeface="+mn-lt"/>
            </a:endParaRPr>
          </a:p>
        </p:txBody>
      </p:sp>
      <p:sp>
        <p:nvSpPr>
          <p:cNvPr id="41" name="文本框 40">
            <a:extLst>
              <a:ext uri="{FF2B5EF4-FFF2-40B4-BE49-F238E27FC236}">
                <a16:creationId xmlns:a16="http://schemas.microsoft.com/office/drawing/2014/main" id="{7F8C9BD2-5DE3-E9C0-C59C-57DE4B99660F}"/>
              </a:ext>
            </a:extLst>
          </p:cNvPr>
          <p:cNvSpPr txBox="1"/>
          <p:nvPr/>
        </p:nvSpPr>
        <p:spPr>
          <a:xfrm>
            <a:off x="6584578" y="3726783"/>
            <a:ext cx="2208938" cy="369332"/>
          </a:xfrm>
          <a:prstGeom prst="rect">
            <a:avLst/>
          </a:prstGeom>
          <a:noFill/>
          <a:ln w="0">
            <a:noFill/>
          </a:ln>
        </p:spPr>
        <p:txBody>
          <a:bodyPr wrap="none" lIns="0" tIns="0" rIns="0" bIns="0" anchor="t">
            <a:spAutoFit/>
          </a:bodyPr>
          <a:lstStyle/>
          <a:p>
            <a:r>
              <a:rPr lang="en-US" sz="2400" b="0" u="none" strike="noStrike">
                <a:solidFill>
                  <a:srgbClr val="FFFFFF"/>
                </a:solidFill>
                <a:effectLst/>
                <a:uFillTx/>
                <a:latin typeface="+mn-lt"/>
                <a:ea typeface="DejaVuSans"/>
              </a:rPr>
              <a:t>EDA Toolchains</a:t>
            </a:r>
            <a:endParaRPr lang="en-US" sz="2400" b="0" u="none" strike="noStrike">
              <a:solidFill>
                <a:srgbClr val="000000"/>
              </a:solidFill>
              <a:effectLst/>
              <a:uFillTx/>
              <a:latin typeface="+mn-lt"/>
            </a:endParaRPr>
          </a:p>
        </p:txBody>
      </p:sp>
      <p:sp>
        <p:nvSpPr>
          <p:cNvPr id="42" name="文本框 41">
            <a:extLst>
              <a:ext uri="{FF2B5EF4-FFF2-40B4-BE49-F238E27FC236}">
                <a16:creationId xmlns:a16="http://schemas.microsoft.com/office/drawing/2014/main" id="{41CAFB81-5EA3-1A88-A0A0-3E4F21341C8F}"/>
              </a:ext>
            </a:extLst>
          </p:cNvPr>
          <p:cNvSpPr txBox="1"/>
          <p:nvPr/>
        </p:nvSpPr>
        <p:spPr>
          <a:xfrm>
            <a:off x="6192689" y="4062801"/>
            <a:ext cx="5642570" cy="276999"/>
          </a:xfrm>
          <a:prstGeom prst="rect">
            <a:avLst/>
          </a:prstGeom>
          <a:noFill/>
          <a:ln w="0">
            <a:noFill/>
          </a:ln>
        </p:spPr>
        <p:txBody>
          <a:bodyPr wrap="none" lIns="0" tIns="0" rIns="0" bIns="0" anchor="t">
            <a:spAutoFit/>
          </a:bodyPr>
          <a:lstStyle/>
          <a:p>
            <a:r>
              <a:rPr lang="en-US" sz="1800" b="0" u="none" strike="noStrike" dirty="0">
                <a:solidFill>
                  <a:schemeClr val="tx1"/>
                </a:solidFill>
                <a:effectLst/>
                <a:uFillTx/>
                <a:latin typeface="+mn-lt"/>
                <a:ea typeface="DejaVuSans"/>
              </a:rPr>
              <a:t>Building sophisticated toolchains that support the entire</a:t>
            </a:r>
            <a:endParaRPr lang="en-US" sz="1800" b="0" u="none" strike="noStrike" dirty="0">
              <a:solidFill>
                <a:schemeClr val="tx1"/>
              </a:solidFill>
              <a:effectLst/>
              <a:uFillTx/>
              <a:latin typeface="+mn-lt"/>
            </a:endParaRPr>
          </a:p>
        </p:txBody>
      </p:sp>
      <p:sp>
        <p:nvSpPr>
          <p:cNvPr id="43" name="文本框 42">
            <a:extLst>
              <a:ext uri="{FF2B5EF4-FFF2-40B4-BE49-F238E27FC236}">
                <a16:creationId xmlns:a16="http://schemas.microsoft.com/office/drawing/2014/main" id="{2318EEAB-58BF-9159-241A-1A530685B3E7}"/>
              </a:ext>
            </a:extLst>
          </p:cNvPr>
          <p:cNvSpPr txBox="1"/>
          <p:nvPr/>
        </p:nvSpPr>
        <p:spPr>
          <a:xfrm>
            <a:off x="6192689" y="4300899"/>
            <a:ext cx="5116785"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design ﬂow of AI chips, from high-level algorithmic</a:t>
            </a:r>
            <a:endParaRPr lang="en-US" sz="1800" b="0" u="none" strike="noStrike">
              <a:solidFill>
                <a:schemeClr val="tx1"/>
              </a:solidFill>
              <a:effectLst/>
              <a:uFillTx/>
              <a:latin typeface="+mn-lt"/>
            </a:endParaRPr>
          </a:p>
        </p:txBody>
      </p:sp>
      <p:sp>
        <p:nvSpPr>
          <p:cNvPr id="44" name="文本框 43">
            <a:extLst>
              <a:ext uri="{FF2B5EF4-FFF2-40B4-BE49-F238E27FC236}">
                <a16:creationId xmlns:a16="http://schemas.microsoft.com/office/drawing/2014/main" id="{729338E1-1C67-CCAC-2604-990D545E5F7F}"/>
              </a:ext>
            </a:extLst>
          </p:cNvPr>
          <p:cNvSpPr txBox="1"/>
          <p:nvPr/>
        </p:nvSpPr>
        <p:spPr>
          <a:xfrm>
            <a:off x="6192689" y="4538997"/>
            <a:ext cx="5565626"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speciﬁcation to physical layout, including design space</a:t>
            </a:r>
            <a:endParaRPr lang="en-US" sz="1800" b="0" u="none" strike="noStrike">
              <a:solidFill>
                <a:schemeClr val="tx1"/>
              </a:solidFill>
              <a:effectLst/>
              <a:uFillTx/>
              <a:latin typeface="+mn-lt"/>
            </a:endParaRPr>
          </a:p>
        </p:txBody>
      </p:sp>
      <p:pic>
        <p:nvPicPr>
          <p:cNvPr id="45" name="图片 44">
            <a:extLst>
              <a:ext uri="{FF2B5EF4-FFF2-40B4-BE49-F238E27FC236}">
                <a16:creationId xmlns:a16="http://schemas.microsoft.com/office/drawing/2014/main" id="{10E87C74-DD79-1348-C856-C67CB8A5A9C1}"/>
              </a:ext>
            </a:extLst>
          </p:cNvPr>
          <p:cNvPicPr/>
          <p:nvPr/>
        </p:nvPicPr>
        <p:blipFill>
          <a:blip r:embed="rId6"/>
          <a:stretch/>
        </p:blipFill>
        <p:spPr>
          <a:xfrm>
            <a:off x="6283618" y="5339997"/>
            <a:ext cx="150120" cy="200160"/>
          </a:xfrm>
          <a:prstGeom prst="rect">
            <a:avLst/>
          </a:prstGeom>
          <a:noFill/>
          <a:ln w="0">
            <a:noFill/>
          </a:ln>
        </p:spPr>
      </p:pic>
      <p:sp>
        <p:nvSpPr>
          <p:cNvPr id="46" name="文本框 45">
            <a:extLst>
              <a:ext uri="{FF2B5EF4-FFF2-40B4-BE49-F238E27FC236}">
                <a16:creationId xmlns:a16="http://schemas.microsoft.com/office/drawing/2014/main" id="{C588D19E-B6BD-FAF1-AF5B-C226F047D001}"/>
              </a:ext>
            </a:extLst>
          </p:cNvPr>
          <p:cNvSpPr txBox="1"/>
          <p:nvPr/>
        </p:nvSpPr>
        <p:spPr>
          <a:xfrm>
            <a:off x="6192689" y="4789621"/>
            <a:ext cx="3257302"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exploration and co-optimization.</a:t>
            </a:r>
            <a:endParaRPr lang="en-US" sz="1800" b="0" u="none" strike="noStrike">
              <a:solidFill>
                <a:schemeClr val="tx1"/>
              </a:solidFill>
              <a:effectLst/>
              <a:uFillTx/>
              <a:latin typeface="+mn-lt"/>
            </a:endParaRPr>
          </a:p>
        </p:txBody>
      </p:sp>
      <p:sp>
        <p:nvSpPr>
          <p:cNvPr id="47" name="文本框 46">
            <a:extLst>
              <a:ext uri="{FF2B5EF4-FFF2-40B4-BE49-F238E27FC236}">
                <a16:creationId xmlns:a16="http://schemas.microsoft.com/office/drawing/2014/main" id="{C0C97A61-2E71-5913-CECE-44EA7B11AEB6}"/>
              </a:ext>
            </a:extLst>
          </p:cNvPr>
          <p:cNvSpPr txBox="1"/>
          <p:nvPr/>
        </p:nvSpPr>
        <p:spPr>
          <a:xfrm>
            <a:off x="6534538" y="5230863"/>
            <a:ext cx="3082575" cy="369332"/>
          </a:xfrm>
          <a:prstGeom prst="rect">
            <a:avLst/>
          </a:prstGeom>
          <a:noFill/>
          <a:ln w="0">
            <a:noFill/>
          </a:ln>
        </p:spPr>
        <p:txBody>
          <a:bodyPr wrap="none" lIns="0" tIns="0" rIns="0" bIns="0" anchor="t">
            <a:spAutoFit/>
          </a:bodyPr>
          <a:lstStyle/>
          <a:p>
            <a:r>
              <a:rPr lang="en-US" sz="2400" b="0" u="none" strike="noStrike">
                <a:solidFill>
                  <a:srgbClr val="FFFFFF"/>
                </a:solidFill>
                <a:effectLst/>
                <a:uFillTx/>
                <a:latin typeface="+mn-lt"/>
                <a:ea typeface="DejaVuSans"/>
              </a:rPr>
              <a:t>Algorithm Acceleration</a:t>
            </a:r>
            <a:endParaRPr lang="en-US" sz="2400" b="0" u="none" strike="noStrike">
              <a:solidFill>
                <a:srgbClr val="000000"/>
              </a:solidFill>
              <a:effectLst/>
              <a:uFillTx/>
              <a:latin typeface="+mn-lt"/>
            </a:endParaRPr>
          </a:p>
        </p:txBody>
      </p:sp>
      <p:sp>
        <p:nvSpPr>
          <p:cNvPr id="48" name="文本框 47">
            <a:extLst>
              <a:ext uri="{FF2B5EF4-FFF2-40B4-BE49-F238E27FC236}">
                <a16:creationId xmlns:a16="http://schemas.microsoft.com/office/drawing/2014/main" id="{F28A6260-084B-F3FB-AF8D-0DAD5AB37289}"/>
              </a:ext>
            </a:extLst>
          </p:cNvPr>
          <p:cNvSpPr txBox="1"/>
          <p:nvPr/>
        </p:nvSpPr>
        <p:spPr>
          <a:xfrm>
            <a:off x="6192689" y="5566881"/>
            <a:ext cx="5193729"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Investigating and implementing hardware-aware AI</a:t>
            </a:r>
            <a:endParaRPr lang="en-US" sz="1800" b="0" u="none" strike="noStrike">
              <a:solidFill>
                <a:schemeClr val="tx1"/>
              </a:solidFill>
              <a:effectLst/>
              <a:uFillTx/>
              <a:latin typeface="+mn-lt"/>
            </a:endParaRPr>
          </a:p>
        </p:txBody>
      </p:sp>
      <p:sp>
        <p:nvSpPr>
          <p:cNvPr id="49" name="文本框 48">
            <a:extLst>
              <a:ext uri="{FF2B5EF4-FFF2-40B4-BE49-F238E27FC236}">
                <a16:creationId xmlns:a16="http://schemas.microsoft.com/office/drawing/2014/main" id="{3B8EF3F8-C9F2-7DF4-86BC-5C8C0FF85CDC}"/>
              </a:ext>
            </a:extLst>
          </p:cNvPr>
          <p:cNvSpPr txBox="1"/>
          <p:nvPr/>
        </p:nvSpPr>
        <p:spPr>
          <a:xfrm>
            <a:off x="6192689" y="5804979"/>
            <a:ext cx="5668218"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algorithms and specialized accelerator designs to boost</a:t>
            </a:r>
            <a:endParaRPr lang="en-US" sz="1800" b="0" u="none" strike="noStrike">
              <a:solidFill>
                <a:schemeClr val="tx1"/>
              </a:solidFill>
              <a:effectLst/>
              <a:uFillTx/>
              <a:latin typeface="+mn-lt"/>
            </a:endParaRPr>
          </a:p>
        </p:txBody>
      </p:sp>
      <p:sp>
        <p:nvSpPr>
          <p:cNvPr id="50" name="文本框 49">
            <a:extLst>
              <a:ext uri="{FF2B5EF4-FFF2-40B4-BE49-F238E27FC236}">
                <a16:creationId xmlns:a16="http://schemas.microsoft.com/office/drawing/2014/main" id="{75E8E2B0-CE70-2BD0-7DF4-E741DF1B3426}"/>
              </a:ext>
            </a:extLst>
          </p:cNvPr>
          <p:cNvSpPr txBox="1"/>
          <p:nvPr/>
        </p:nvSpPr>
        <p:spPr>
          <a:xfrm>
            <a:off x="6192689" y="6043437"/>
            <a:ext cx="5422959"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performance and eﬃciency of AI tasks, particularly in</a:t>
            </a:r>
            <a:endParaRPr lang="en-US" sz="1800" b="0" u="none" strike="noStrike">
              <a:solidFill>
                <a:schemeClr val="tx1"/>
              </a:solidFill>
              <a:effectLst/>
              <a:uFillTx/>
              <a:latin typeface="+mn-lt"/>
            </a:endParaRPr>
          </a:p>
        </p:txBody>
      </p:sp>
      <p:sp>
        <p:nvSpPr>
          <p:cNvPr id="57" name="文本框 56">
            <a:extLst>
              <a:ext uri="{FF2B5EF4-FFF2-40B4-BE49-F238E27FC236}">
                <a16:creationId xmlns:a16="http://schemas.microsoft.com/office/drawing/2014/main" id="{78281E70-3AD2-E4AF-282D-EA822F7D109D}"/>
              </a:ext>
            </a:extLst>
          </p:cNvPr>
          <p:cNvSpPr txBox="1"/>
          <p:nvPr/>
        </p:nvSpPr>
        <p:spPr>
          <a:xfrm>
            <a:off x="6192689" y="6294061"/>
            <a:ext cx="3680495" cy="276999"/>
          </a:xfrm>
          <a:prstGeom prst="rect">
            <a:avLst/>
          </a:prstGeom>
          <a:noFill/>
          <a:ln w="0">
            <a:noFill/>
          </a:ln>
        </p:spPr>
        <p:txBody>
          <a:bodyPr wrap="none" lIns="0" tIns="0" rIns="0" bIns="0" anchor="t">
            <a:spAutoFit/>
          </a:bodyPr>
          <a:lstStyle/>
          <a:p>
            <a:r>
              <a:rPr lang="en-US" sz="1800" b="0" u="none" strike="noStrike">
                <a:solidFill>
                  <a:schemeClr val="tx1"/>
                </a:solidFill>
                <a:effectLst/>
                <a:uFillTx/>
                <a:latin typeface="+mn-lt"/>
                <a:ea typeface="DejaVuSans"/>
              </a:rPr>
              <a:t>resource-constrained environments.</a:t>
            </a:r>
            <a:endParaRPr lang="en-US" sz="1800" b="0" u="none" strike="noStrike">
              <a:solidFill>
                <a:schemeClr val="tx1"/>
              </a:solidFill>
              <a:effectLst/>
              <a:uFillTx/>
              <a:latin typeface="+mn-lt"/>
            </a:endParaRPr>
          </a:p>
        </p:txBody>
      </p:sp>
      <p:pic>
        <p:nvPicPr>
          <p:cNvPr id="51" name="图片 50">
            <a:extLst>
              <a:ext uri="{FF2B5EF4-FFF2-40B4-BE49-F238E27FC236}">
                <a16:creationId xmlns:a16="http://schemas.microsoft.com/office/drawing/2014/main" id="{AAF1F1C4-5A04-07D3-356D-F184FBF85AA0}"/>
              </a:ext>
            </a:extLst>
          </p:cNvPr>
          <p:cNvPicPr>
            <a:picLocks noChangeAspect="1"/>
          </p:cNvPicPr>
          <p:nvPr/>
        </p:nvPicPr>
        <p:blipFill>
          <a:blip r:embed="rId7"/>
          <a:stretch>
            <a:fillRect/>
          </a:stretch>
        </p:blipFill>
        <p:spPr>
          <a:xfrm>
            <a:off x="6071709" y="1328305"/>
            <a:ext cx="6120291" cy="798388"/>
          </a:xfrm>
          <a:prstGeom prst="rect">
            <a:avLst/>
          </a:prstGeom>
        </p:spPr>
      </p:pic>
    </p:spTree>
    <p:extLst>
      <p:ext uri="{BB962C8B-B14F-4D97-AF65-F5344CB8AC3E}">
        <p14:creationId xmlns:p14="http://schemas.microsoft.com/office/powerpoint/2010/main" val="4158036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Acknowledgments &amp; Contact</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lang="en-US"/>
          </a:p>
        </p:txBody>
      </p:sp>
      <p:sp>
        <p:nvSpPr>
          <p:cNvPr id="2" name="文本框 0"/>
          <p:cNvSpPr txBox="1"/>
          <p:nvPr/>
        </p:nvSpPr>
        <p:spPr>
          <a:xfrm>
            <a:off x="1508125" y="2719070"/>
            <a:ext cx="9584690" cy="1322070"/>
          </a:xfrm>
          <a:prstGeom prst="rect">
            <a:avLst/>
          </a:prstGeom>
          <a:noFill/>
        </p:spPr>
        <p:txBody>
          <a:bodyPr wrap="square" rtlCol="0">
            <a:spAutoFit/>
          </a:bodyPr>
          <a:lstStyle/>
          <a:p>
            <a:r>
              <a:rPr lang="zh-CN" altLang="en-US" sz="2000"/>
              <a:t>This work was supported by Key R\&amp;D Program of Shandong Province, China，2022CXGC020208, Beijing Municipal Natural Science Foundation (Z230004), the Beijing Natural Science Foundation (L223004), Natural Science Foundation of China (62274008) and Beijing MSTC Program (Z231100007423019</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8" descr="A close-up of a poster&#10;&#10;Description automatically generated"/>
          <p:cNvPicPr preferRelativeResize="0">
            <a:picLocks noGrp="1"/>
          </p:cNvPicPr>
          <p:nvPr>
            <p:ph type="pic" idx="2"/>
          </p:nvPr>
        </p:nvPicPr>
        <p:blipFill rotWithShape="1">
          <a:blip r:embed="rId3"/>
          <a:srcRect/>
          <a:stretch>
            <a:fillRect/>
          </a:stretch>
        </p:blipFill>
        <p:spPr>
          <a:xfrm>
            <a:off x="-1" y="0"/>
            <a:ext cx="1219200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31158" y="2418654"/>
            <a:ext cx="5866901" cy="23280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latin typeface="Arial Bold" panose="020B0604020202090204" charset="0"/>
                <a:cs typeface="Arial Bold" panose="020B0604020202090204" charset="0"/>
                <a:sym typeface="+mn-ea"/>
              </a:rPr>
              <a:t>Introduction and </a:t>
            </a:r>
            <a:r>
              <a:rPr lang="en-US" altLang="zh-CN" dirty="0">
                <a:solidFill>
                  <a:srgbClr val="3F3F3F"/>
                </a:solidFill>
                <a:latin typeface="Arial Bold" panose="020B0604020202090204" charset="0"/>
                <a:cs typeface="Arial Bold" panose="020B0604020202090204" charset="0"/>
                <a:sym typeface="+mn-ea"/>
              </a:rPr>
              <a:t>Backgrou</a:t>
            </a:r>
            <a:r>
              <a:rPr lang="en-US" altLang="zh-CN" dirty="0">
                <a:solidFill>
                  <a:srgbClr val="3F3F3F"/>
                </a:solidFill>
                <a:sym typeface="+mn-ea"/>
              </a:rPr>
              <a:t>nd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FAB25-732A-495D-D53D-59617D5753C6}"/>
              </a:ext>
            </a:extLst>
          </p:cNvPr>
          <p:cNvSpPr>
            <a:spLocks noGrp="1"/>
          </p:cNvSpPr>
          <p:nvPr>
            <p:ph type="title"/>
          </p:nvPr>
        </p:nvSpPr>
        <p:spPr/>
        <p:txBody>
          <a:bodyPr/>
          <a:lstStyle/>
          <a:p>
            <a:r>
              <a:rPr kumimoji="1" lang="en" altLang="zh-CN" dirty="0"/>
              <a:t>Challenges in Yield Analysis</a:t>
            </a:r>
            <a:endParaRPr kumimoji="1" lang="zh-CN" altLang="en-US" dirty="0"/>
          </a:p>
        </p:txBody>
      </p:sp>
      <p:sp>
        <p:nvSpPr>
          <p:cNvPr id="4" name="灯片编号占位符 3">
            <a:extLst>
              <a:ext uri="{FF2B5EF4-FFF2-40B4-BE49-F238E27FC236}">
                <a16:creationId xmlns:a16="http://schemas.microsoft.com/office/drawing/2014/main" id="{E091A7BA-F09E-9C74-8B13-EA5F7683506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4</a:t>
            </a:fld>
            <a:endParaRPr lang="en-US"/>
          </a:p>
        </p:txBody>
      </p:sp>
      <p:sp>
        <p:nvSpPr>
          <p:cNvPr id="45" name="任意形状 44">
            <a:extLst>
              <a:ext uri="{FF2B5EF4-FFF2-40B4-BE49-F238E27FC236}">
                <a16:creationId xmlns:a16="http://schemas.microsoft.com/office/drawing/2014/main" id="{83BAE845-4C80-1256-56C0-FFB42B03406C}"/>
              </a:ext>
            </a:extLst>
          </p:cNvPr>
          <p:cNvSpPr/>
          <p:nvPr/>
        </p:nvSpPr>
        <p:spPr>
          <a:xfrm>
            <a:off x="407761" y="2532474"/>
            <a:ext cx="5381398" cy="1354320"/>
          </a:xfrm>
          <a:custGeom>
            <a:avLst/>
            <a:gdLst/>
            <a:ahLst/>
            <a:cxnLst/>
            <a:rect l="0" t="0" r="r" b="b"/>
            <a:pathLst>
              <a:path w="12721" h="3762">
                <a:moveTo>
                  <a:pt x="14" y="115"/>
                </a:moveTo>
                <a:cubicBezTo>
                  <a:pt x="23" y="92"/>
                  <a:pt x="37" y="72"/>
                  <a:pt x="54" y="54"/>
                </a:cubicBezTo>
                <a:cubicBezTo>
                  <a:pt x="71" y="37"/>
                  <a:pt x="91" y="24"/>
                  <a:pt x="114" y="14"/>
                </a:cubicBezTo>
                <a:cubicBezTo>
                  <a:pt x="137" y="5"/>
                  <a:pt x="161" y="0"/>
                  <a:pt x="185" y="0"/>
                </a:cubicBezTo>
                <a:lnTo>
                  <a:pt x="12536" y="0"/>
                </a:lnTo>
                <a:cubicBezTo>
                  <a:pt x="12560" y="0"/>
                  <a:pt x="12584" y="5"/>
                  <a:pt x="12607" y="14"/>
                </a:cubicBezTo>
                <a:cubicBezTo>
                  <a:pt x="12629" y="24"/>
                  <a:pt x="12649" y="37"/>
                  <a:pt x="12667" y="54"/>
                </a:cubicBezTo>
                <a:cubicBezTo>
                  <a:pt x="12684" y="72"/>
                  <a:pt x="12698" y="92"/>
                  <a:pt x="12707" y="115"/>
                </a:cubicBezTo>
                <a:cubicBezTo>
                  <a:pt x="12717" y="137"/>
                  <a:pt x="12721" y="161"/>
                  <a:pt x="12721" y="186"/>
                </a:cubicBezTo>
                <a:lnTo>
                  <a:pt x="12721" y="3576"/>
                </a:lnTo>
                <a:cubicBezTo>
                  <a:pt x="12721" y="3600"/>
                  <a:pt x="12717" y="3624"/>
                  <a:pt x="12707" y="3647"/>
                </a:cubicBezTo>
                <a:cubicBezTo>
                  <a:pt x="12698" y="3670"/>
                  <a:pt x="12684" y="3690"/>
                  <a:pt x="12667" y="3707"/>
                </a:cubicBezTo>
                <a:cubicBezTo>
                  <a:pt x="12649" y="3725"/>
                  <a:pt x="12629" y="3738"/>
                  <a:pt x="12607" y="3747"/>
                </a:cubicBezTo>
                <a:cubicBezTo>
                  <a:pt x="12584" y="3757"/>
                  <a:pt x="12560" y="3762"/>
                  <a:pt x="12536" y="3762"/>
                </a:cubicBezTo>
                <a:lnTo>
                  <a:pt x="185" y="3762"/>
                </a:lnTo>
                <a:cubicBezTo>
                  <a:pt x="161" y="3762"/>
                  <a:pt x="137" y="3757"/>
                  <a:pt x="114" y="3747"/>
                </a:cubicBezTo>
                <a:cubicBezTo>
                  <a:pt x="91" y="3738"/>
                  <a:pt x="71" y="3725"/>
                  <a:pt x="54" y="3707"/>
                </a:cubicBezTo>
                <a:cubicBezTo>
                  <a:pt x="37" y="3690"/>
                  <a:pt x="23" y="3670"/>
                  <a:pt x="14" y="3647"/>
                </a:cubicBezTo>
                <a:cubicBezTo>
                  <a:pt x="4" y="3624"/>
                  <a:pt x="0" y="3600"/>
                  <a:pt x="0" y="3576"/>
                </a:cubicBezTo>
                <a:lnTo>
                  <a:pt x="0" y="186"/>
                </a:lnTo>
                <a:cubicBezTo>
                  <a:pt x="0" y="161"/>
                  <a:pt x="4" y="137"/>
                  <a:pt x="14" y="115"/>
                </a:cubicBezTo>
                <a:close/>
              </a:path>
            </a:pathLst>
          </a:custGeom>
          <a:solidFill>
            <a:schemeClr val="accent5">
              <a:lumMod val="60000"/>
              <a:lumOff val="40000"/>
              <a:alpha val="40000"/>
            </a:schemeClr>
          </a:solidFill>
          <a:ln w="0">
            <a:solidFill>
              <a:schemeClr val="tx2"/>
            </a:solidFill>
          </a:ln>
        </p:spPr>
        <p:txBody>
          <a:bodyPr lIns="0" tIns="0" rIns="0" bIns="0" anchor="t">
            <a:noAutofit/>
          </a:bodyPr>
          <a:lstStyle/>
          <a:p>
            <a:pPr>
              <a:buClrTx/>
              <a:buFontTx/>
              <a:buNone/>
            </a:pPr>
            <a:endParaRPr lang="en-US" sz="2400" kern="1200">
              <a:solidFill>
                <a:schemeClr val="bg2">
                  <a:lumMod val="10000"/>
                  <a:lumOff val="90000"/>
                </a:schemeClr>
              </a:solidFill>
              <a:latin typeface="+mn-lt"/>
            </a:endParaRPr>
          </a:p>
        </p:txBody>
      </p:sp>
      <p:sp>
        <p:nvSpPr>
          <p:cNvPr id="46" name="任意形状 45">
            <a:extLst>
              <a:ext uri="{FF2B5EF4-FFF2-40B4-BE49-F238E27FC236}">
                <a16:creationId xmlns:a16="http://schemas.microsoft.com/office/drawing/2014/main" id="{860AEA72-57F1-16B9-F076-F28D11A0D69E}"/>
              </a:ext>
            </a:extLst>
          </p:cNvPr>
          <p:cNvSpPr/>
          <p:nvPr/>
        </p:nvSpPr>
        <p:spPr>
          <a:xfrm>
            <a:off x="407761" y="2532474"/>
            <a:ext cx="4579560" cy="1354320"/>
          </a:xfrm>
          <a:custGeom>
            <a:avLst/>
            <a:gdLst/>
            <a:ahLst/>
            <a:cxnLst/>
            <a:rect l="0" t="0" r="r" b="b"/>
            <a:pathLst>
              <a:path w="12721" h="3762">
                <a:moveTo>
                  <a:pt x="0" y="3576"/>
                </a:moveTo>
                <a:lnTo>
                  <a:pt x="0" y="186"/>
                </a:lnTo>
                <a:cubicBezTo>
                  <a:pt x="0" y="161"/>
                  <a:pt x="4" y="137"/>
                  <a:pt x="14" y="115"/>
                </a:cubicBezTo>
                <a:cubicBezTo>
                  <a:pt x="23" y="92"/>
                  <a:pt x="37" y="72"/>
                  <a:pt x="54" y="54"/>
                </a:cubicBezTo>
                <a:cubicBezTo>
                  <a:pt x="71" y="37"/>
                  <a:pt x="91" y="24"/>
                  <a:pt x="114" y="14"/>
                </a:cubicBezTo>
                <a:cubicBezTo>
                  <a:pt x="137" y="5"/>
                  <a:pt x="161" y="0"/>
                  <a:pt x="185" y="0"/>
                </a:cubicBezTo>
                <a:lnTo>
                  <a:pt x="12536" y="0"/>
                </a:lnTo>
                <a:cubicBezTo>
                  <a:pt x="12560" y="0"/>
                  <a:pt x="12584" y="5"/>
                  <a:pt x="12607" y="14"/>
                </a:cubicBezTo>
                <a:cubicBezTo>
                  <a:pt x="12629" y="24"/>
                  <a:pt x="12649" y="37"/>
                  <a:pt x="12667" y="54"/>
                </a:cubicBezTo>
                <a:cubicBezTo>
                  <a:pt x="12684" y="72"/>
                  <a:pt x="12698" y="92"/>
                  <a:pt x="12707" y="115"/>
                </a:cubicBezTo>
                <a:cubicBezTo>
                  <a:pt x="12717" y="137"/>
                  <a:pt x="12721" y="161"/>
                  <a:pt x="12721" y="186"/>
                </a:cubicBezTo>
                <a:lnTo>
                  <a:pt x="12721" y="3576"/>
                </a:lnTo>
                <a:cubicBezTo>
                  <a:pt x="12721" y="3600"/>
                  <a:pt x="12717" y="3624"/>
                  <a:pt x="12707" y="3647"/>
                </a:cubicBezTo>
                <a:cubicBezTo>
                  <a:pt x="12698" y="3670"/>
                  <a:pt x="12684" y="3690"/>
                  <a:pt x="12667" y="3707"/>
                </a:cubicBezTo>
                <a:cubicBezTo>
                  <a:pt x="12649" y="3725"/>
                  <a:pt x="12629" y="3738"/>
                  <a:pt x="12607" y="3747"/>
                </a:cubicBezTo>
                <a:cubicBezTo>
                  <a:pt x="12584" y="3757"/>
                  <a:pt x="12560" y="3762"/>
                  <a:pt x="12536" y="3762"/>
                </a:cubicBezTo>
                <a:lnTo>
                  <a:pt x="185" y="3762"/>
                </a:lnTo>
                <a:cubicBezTo>
                  <a:pt x="161" y="3762"/>
                  <a:pt x="137" y="3757"/>
                  <a:pt x="114" y="3747"/>
                </a:cubicBezTo>
                <a:cubicBezTo>
                  <a:pt x="91" y="3738"/>
                  <a:pt x="71" y="3725"/>
                  <a:pt x="54" y="3707"/>
                </a:cubicBezTo>
                <a:cubicBezTo>
                  <a:pt x="37" y="3690"/>
                  <a:pt x="23" y="3670"/>
                  <a:pt x="14" y="3647"/>
                </a:cubicBezTo>
                <a:cubicBezTo>
                  <a:pt x="4" y="3624"/>
                  <a:pt x="0" y="3600"/>
                  <a:pt x="0" y="3576"/>
                </a:cubicBezTo>
                <a:moveTo>
                  <a:pt x="23" y="186"/>
                </a:moveTo>
                <a:lnTo>
                  <a:pt x="23" y="3576"/>
                </a:lnTo>
                <a:cubicBezTo>
                  <a:pt x="23" y="3586"/>
                  <a:pt x="24" y="3597"/>
                  <a:pt x="26" y="3608"/>
                </a:cubicBezTo>
                <a:cubicBezTo>
                  <a:pt x="28" y="3618"/>
                  <a:pt x="31" y="3628"/>
                  <a:pt x="35" y="3638"/>
                </a:cubicBezTo>
                <a:cubicBezTo>
                  <a:pt x="39" y="3648"/>
                  <a:pt x="44" y="3657"/>
                  <a:pt x="50" y="3666"/>
                </a:cubicBezTo>
                <a:cubicBezTo>
                  <a:pt x="56" y="3675"/>
                  <a:pt x="63" y="3683"/>
                  <a:pt x="70" y="3691"/>
                </a:cubicBezTo>
                <a:cubicBezTo>
                  <a:pt x="78" y="3698"/>
                  <a:pt x="86" y="3705"/>
                  <a:pt x="95" y="3711"/>
                </a:cubicBezTo>
                <a:cubicBezTo>
                  <a:pt x="104" y="3717"/>
                  <a:pt x="113" y="3722"/>
                  <a:pt x="123" y="3726"/>
                </a:cubicBezTo>
                <a:cubicBezTo>
                  <a:pt x="133" y="3730"/>
                  <a:pt x="143" y="3733"/>
                  <a:pt x="154" y="3735"/>
                </a:cubicBezTo>
                <a:cubicBezTo>
                  <a:pt x="164" y="3737"/>
                  <a:pt x="175" y="3738"/>
                  <a:pt x="185" y="3738"/>
                </a:cubicBezTo>
                <a:lnTo>
                  <a:pt x="12536" y="3738"/>
                </a:lnTo>
                <a:cubicBezTo>
                  <a:pt x="12546" y="3738"/>
                  <a:pt x="12557" y="3737"/>
                  <a:pt x="12567" y="3735"/>
                </a:cubicBezTo>
                <a:cubicBezTo>
                  <a:pt x="12578" y="3733"/>
                  <a:pt x="12588" y="3730"/>
                  <a:pt x="12598" y="3726"/>
                </a:cubicBezTo>
                <a:cubicBezTo>
                  <a:pt x="12608" y="3722"/>
                  <a:pt x="12617" y="3717"/>
                  <a:pt x="12626" y="3711"/>
                </a:cubicBezTo>
                <a:cubicBezTo>
                  <a:pt x="12635" y="3705"/>
                  <a:pt x="12643" y="3698"/>
                  <a:pt x="12650" y="3691"/>
                </a:cubicBezTo>
                <a:cubicBezTo>
                  <a:pt x="12658" y="3683"/>
                  <a:pt x="12665" y="3675"/>
                  <a:pt x="12671" y="3666"/>
                </a:cubicBezTo>
                <a:cubicBezTo>
                  <a:pt x="12677" y="3657"/>
                  <a:pt x="12682" y="3648"/>
                  <a:pt x="12686" y="3638"/>
                </a:cubicBezTo>
                <a:cubicBezTo>
                  <a:pt x="12690" y="3628"/>
                  <a:pt x="12693" y="3618"/>
                  <a:pt x="12695" y="3608"/>
                </a:cubicBezTo>
                <a:cubicBezTo>
                  <a:pt x="12697" y="3597"/>
                  <a:pt x="12698" y="3586"/>
                  <a:pt x="12698" y="3576"/>
                </a:cubicBezTo>
                <a:lnTo>
                  <a:pt x="12698" y="186"/>
                </a:lnTo>
                <a:cubicBezTo>
                  <a:pt x="12698" y="175"/>
                  <a:pt x="12697" y="164"/>
                  <a:pt x="12695" y="154"/>
                </a:cubicBezTo>
                <a:cubicBezTo>
                  <a:pt x="12693" y="144"/>
                  <a:pt x="12690" y="133"/>
                  <a:pt x="12686" y="124"/>
                </a:cubicBezTo>
                <a:cubicBezTo>
                  <a:pt x="12682" y="114"/>
                  <a:pt x="12677" y="104"/>
                  <a:pt x="12671" y="95"/>
                </a:cubicBezTo>
                <a:cubicBezTo>
                  <a:pt x="12665" y="87"/>
                  <a:pt x="12658" y="78"/>
                  <a:pt x="12650" y="71"/>
                </a:cubicBezTo>
                <a:cubicBezTo>
                  <a:pt x="12643" y="63"/>
                  <a:pt x="12635" y="57"/>
                  <a:pt x="12626" y="51"/>
                </a:cubicBezTo>
                <a:cubicBezTo>
                  <a:pt x="12617" y="45"/>
                  <a:pt x="12608" y="40"/>
                  <a:pt x="12598" y="36"/>
                </a:cubicBezTo>
                <a:cubicBezTo>
                  <a:pt x="12588" y="31"/>
                  <a:pt x="12578" y="28"/>
                  <a:pt x="12567" y="26"/>
                </a:cubicBezTo>
                <a:cubicBezTo>
                  <a:pt x="12557" y="24"/>
                  <a:pt x="12546" y="23"/>
                  <a:pt x="12536" y="23"/>
                </a:cubicBezTo>
                <a:lnTo>
                  <a:pt x="185" y="23"/>
                </a:lnTo>
                <a:cubicBezTo>
                  <a:pt x="175" y="23"/>
                  <a:pt x="164" y="24"/>
                  <a:pt x="154" y="26"/>
                </a:cubicBezTo>
                <a:cubicBezTo>
                  <a:pt x="143" y="28"/>
                  <a:pt x="133" y="31"/>
                  <a:pt x="123" y="36"/>
                </a:cubicBezTo>
                <a:cubicBezTo>
                  <a:pt x="113" y="40"/>
                  <a:pt x="104" y="45"/>
                  <a:pt x="95" y="51"/>
                </a:cubicBezTo>
                <a:cubicBezTo>
                  <a:pt x="86" y="57"/>
                  <a:pt x="78" y="63"/>
                  <a:pt x="70" y="71"/>
                </a:cubicBezTo>
                <a:cubicBezTo>
                  <a:pt x="63" y="78"/>
                  <a:pt x="56" y="87"/>
                  <a:pt x="50" y="95"/>
                </a:cubicBezTo>
                <a:cubicBezTo>
                  <a:pt x="44" y="104"/>
                  <a:pt x="39" y="114"/>
                  <a:pt x="35" y="124"/>
                </a:cubicBezTo>
                <a:cubicBezTo>
                  <a:pt x="31" y="133"/>
                  <a:pt x="28" y="144"/>
                  <a:pt x="26" y="154"/>
                </a:cubicBezTo>
                <a:cubicBezTo>
                  <a:pt x="24" y="164"/>
                  <a:pt x="23" y="175"/>
                  <a:pt x="23" y="186"/>
                </a:cubicBezTo>
                <a:close/>
              </a:path>
            </a:pathLst>
          </a:custGeom>
          <a:solidFill>
            <a:srgbClr val="4DA6FF">
              <a:alpha val="30000"/>
            </a:srgbClr>
          </a:solidFill>
          <a:ln w="0">
            <a:noFill/>
          </a:ln>
        </p:spPr>
        <p:txBody>
          <a:bodyPr lIns="0" tIns="0" rIns="0" bIns="0" anchor="t">
            <a:noAutofit/>
          </a:bodyPr>
          <a:lstStyle/>
          <a:p>
            <a:pPr>
              <a:buClrTx/>
              <a:buFontTx/>
              <a:buNone/>
            </a:pPr>
            <a:endParaRPr lang="en-US" sz="2400" kern="1200">
              <a:latin typeface="+mn-lt"/>
            </a:endParaRPr>
          </a:p>
        </p:txBody>
      </p:sp>
      <p:pic>
        <p:nvPicPr>
          <p:cNvPr id="47" name="图片 46">
            <a:extLst>
              <a:ext uri="{FF2B5EF4-FFF2-40B4-BE49-F238E27FC236}">
                <a16:creationId xmlns:a16="http://schemas.microsoft.com/office/drawing/2014/main" id="{E90C227D-A58E-CAEB-F955-8BF886340918}"/>
              </a:ext>
            </a:extLst>
          </p:cNvPr>
          <p:cNvPicPr/>
          <p:nvPr/>
        </p:nvPicPr>
        <p:blipFill>
          <a:blip r:embed="rId3"/>
          <a:stretch/>
        </p:blipFill>
        <p:spPr>
          <a:xfrm>
            <a:off x="616561" y="2741634"/>
            <a:ext cx="517680" cy="517680"/>
          </a:xfrm>
          <a:prstGeom prst="rect">
            <a:avLst/>
          </a:prstGeom>
          <a:noFill/>
          <a:ln w="0">
            <a:noFill/>
          </a:ln>
        </p:spPr>
      </p:pic>
      <p:pic>
        <p:nvPicPr>
          <p:cNvPr id="48" name="图片 47">
            <a:extLst>
              <a:ext uri="{FF2B5EF4-FFF2-40B4-BE49-F238E27FC236}">
                <a16:creationId xmlns:a16="http://schemas.microsoft.com/office/drawing/2014/main" id="{4F189940-EA24-E035-74A7-6C704F1DFDDA}"/>
              </a:ext>
            </a:extLst>
          </p:cNvPr>
          <p:cNvPicPr/>
          <p:nvPr/>
        </p:nvPicPr>
        <p:blipFill>
          <a:blip r:embed="rId4"/>
          <a:stretch/>
        </p:blipFill>
        <p:spPr>
          <a:xfrm>
            <a:off x="750481" y="2875194"/>
            <a:ext cx="250200" cy="250200"/>
          </a:xfrm>
          <a:prstGeom prst="rect">
            <a:avLst/>
          </a:prstGeom>
          <a:noFill/>
          <a:ln w="0">
            <a:noFill/>
          </a:ln>
        </p:spPr>
      </p:pic>
      <p:sp>
        <p:nvSpPr>
          <p:cNvPr id="49" name="文本框 48">
            <a:extLst>
              <a:ext uri="{FF2B5EF4-FFF2-40B4-BE49-F238E27FC236}">
                <a16:creationId xmlns:a16="http://schemas.microsoft.com/office/drawing/2014/main" id="{1A855F46-067E-B4A9-009B-F7F00E1A7FD7}"/>
              </a:ext>
            </a:extLst>
          </p:cNvPr>
          <p:cNvSpPr txBox="1"/>
          <p:nvPr/>
        </p:nvSpPr>
        <p:spPr>
          <a:xfrm>
            <a:off x="113349" y="1925157"/>
            <a:ext cx="12133130" cy="338554"/>
          </a:xfrm>
          <a:prstGeom prst="rect">
            <a:avLst/>
          </a:prstGeom>
          <a:noFill/>
          <a:ln w="0">
            <a:noFill/>
          </a:ln>
        </p:spPr>
        <p:txBody>
          <a:bodyPr wrap="none" lIns="0" tIns="0" rIns="0" bIns="0" anchor="t">
            <a:spAutoFit/>
          </a:bodyPr>
          <a:lstStyle/>
          <a:p>
            <a:pPr>
              <a:buClrTx/>
              <a:buFontTx/>
              <a:buNone/>
            </a:pPr>
            <a:r>
              <a:rPr lang="en-US" sz="2200" kern="1200" dirty="0">
                <a:solidFill>
                  <a:schemeClr val="tx1"/>
                </a:solidFill>
                <a:latin typeface="+mn-lt"/>
                <a:ea typeface="DejaVuSans"/>
              </a:rPr>
              <a:t>As semiconductor technology advances, yield analysis faces increasing complexity and demands</a:t>
            </a:r>
            <a:endParaRPr lang="en-US" sz="2200" kern="1200" dirty="0">
              <a:solidFill>
                <a:schemeClr val="tx1"/>
              </a:solidFill>
              <a:latin typeface="+mn-lt"/>
            </a:endParaRPr>
          </a:p>
        </p:txBody>
      </p:sp>
      <p:sp>
        <p:nvSpPr>
          <p:cNvPr id="50" name="文本框 49">
            <a:extLst>
              <a:ext uri="{FF2B5EF4-FFF2-40B4-BE49-F238E27FC236}">
                <a16:creationId xmlns:a16="http://schemas.microsoft.com/office/drawing/2014/main" id="{89F2E62F-FECC-A027-1021-FDDDED8F4C81}"/>
              </a:ext>
            </a:extLst>
          </p:cNvPr>
          <p:cNvSpPr txBox="1"/>
          <p:nvPr/>
        </p:nvSpPr>
        <p:spPr>
          <a:xfrm>
            <a:off x="1268521" y="2756034"/>
            <a:ext cx="4049185" cy="369332"/>
          </a:xfrm>
          <a:prstGeom prst="rect">
            <a:avLst/>
          </a:prstGeom>
          <a:noFill/>
          <a:ln w="0">
            <a:noFill/>
          </a:ln>
        </p:spPr>
        <p:txBody>
          <a:bodyPr wrap="none" lIns="0" tIns="0" rIns="0" bIns="0" anchor="t">
            <a:spAutoFit/>
          </a:bodyPr>
          <a:lstStyle/>
          <a:p>
            <a:pPr>
              <a:buClrTx/>
              <a:buFontTx/>
              <a:buNone/>
            </a:pPr>
            <a:r>
              <a:rPr lang="en-US" sz="2400" b="1" kern="1200" dirty="0">
                <a:solidFill>
                  <a:srgbClr val="FFFFFF"/>
                </a:solidFill>
                <a:latin typeface="+mn-lt"/>
                <a:ea typeface="DejaVuSans"/>
              </a:rPr>
              <a:t>Growing Circuit Complexity</a:t>
            </a:r>
            <a:endParaRPr lang="en-US" sz="2400" kern="1200" dirty="0">
              <a:latin typeface="+mn-lt"/>
            </a:endParaRPr>
          </a:p>
        </p:txBody>
      </p:sp>
      <p:sp>
        <p:nvSpPr>
          <p:cNvPr id="51" name="文本框 50">
            <a:extLst>
              <a:ext uri="{FF2B5EF4-FFF2-40B4-BE49-F238E27FC236}">
                <a16:creationId xmlns:a16="http://schemas.microsoft.com/office/drawing/2014/main" id="{14FCA653-5461-31B1-18EE-7DF68685842C}"/>
              </a:ext>
            </a:extLst>
          </p:cNvPr>
          <p:cNvSpPr txBox="1"/>
          <p:nvPr/>
        </p:nvSpPr>
        <p:spPr>
          <a:xfrm>
            <a:off x="1018143" y="3093714"/>
            <a:ext cx="4372992" cy="276999"/>
          </a:xfrm>
          <a:prstGeom prst="rect">
            <a:avLst/>
          </a:prstGeom>
          <a:noFill/>
          <a:ln w="0">
            <a:noFill/>
          </a:ln>
        </p:spPr>
        <p:txBody>
          <a:bodyPr wrap="none" lIns="0" tIns="0" rIns="0" bIns="0" anchor="t">
            <a:spAutoFit/>
          </a:bodyPr>
          <a:lstStyle/>
          <a:p>
            <a:pPr>
              <a:buClrTx/>
              <a:buFontTx/>
              <a:buNone/>
            </a:pPr>
            <a:r>
              <a:rPr lang="en-US" sz="1800" kern="1200" dirty="0">
                <a:solidFill>
                  <a:schemeClr val="accent6">
                    <a:lumMod val="20000"/>
                    <a:lumOff val="80000"/>
                  </a:schemeClr>
                </a:solidFill>
                <a:latin typeface="+mn-lt"/>
                <a:ea typeface="DejaVuSans"/>
              </a:rPr>
              <a:t>Modern ICs integrate billions of transistors,</a:t>
            </a:r>
            <a:endParaRPr lang="en-US" sz="1800" kern="1200" dirty="0">
              <a:solidFill>
                <a:schemeClr val="accent6">
                  <a:lumMod val="20000"/>
                  <a:lumOff val="80000"/>
                </a:schemeClr>
              </a:solidFill>
              <a:latin typeface="+mn-lt"/>
            </a:endParaRPr>
          </a:p>
        </p:txBody>
      </p:sp>
      <p:sp>
        <p:nvSpPr>
          <p:cNvPr id="52" name="文本框 51">
            <a:extLst>
              <a:ext uri="{FF2B5EF4-FFF2-40B4-BE49-F238E27FC236}">
                <a16:creationId xmlns:a16="http://schemas.microsoft.com/office/drawing/2014/main" id="{9E10FD4E-3BE7-3D96-319A-CE498368F43B}"/>
              </a:ext>
            </a:extLst>
          </p:cNvPr>
          <p:cNvSpPr txBox="1"/>
          <p:nvPr/>
        </p:nvSpPr>
        <p:spPr>
          <a:xfrm>
            <a:off x="1018143" y="3326892"/>
            <a:ext cx="4629472" cy="276999"/>
          </a:xfrm>
          <a:prstGeom prst="rect">
            <a:avLst/>
          </a:prstGeom>
          <a:noFill/>
          <a:ln w="0">
            <a:noFill/>
          </a:ln>
        </p:spPr>
        <p:txBody>
          <a:bodyPr wrap="none" lIns="0" tIns="0" rIns="0" bIns="0" anchor="t">
            <a:spAutoFit/>
          </a:bodyPr>
          <a:lstStyle/>
          <a:p>
            <a:pPr>
              <a:buClrTx/>
              <a:buFontTx/>
              <a:buNone/>
            </a:pPr>
            <a:r>
              <a:rPr lang="en-US" sz="1800" kern="1200" dirty="0">
                <a:solidFill>
                  <a:schemeClr val="accent6">
                    <a:lumMod val="20000"/>
                    <a:lumOff val="80000"/>
                  </a:schemeClr>
                </a:solidFill>
                <a:latin typeface="+mn-lt"/>
                <a:ea typeface="DejaVuSans"/>
              </a:rPr>
              <a:t>exponentially increasing the dimensionality of</a:t>
            </a:r>
            <a:endParaRPr lang="en-US" sz="1800" kern="1200" dirty="0">
              <a:solidFill>
                <a:schemeClr val="accent6">
                  <a:lumMod val="20000"/>
                  <a:lumOff val="80000"/>
                </a:schemeClr>
              </a:solidFill>
              <a:latin typeface="+mn-lt"/>
            </a:endParaRPr>
          </a:p>
        </p:txBody>
      </p:sp>
      <p:sp>
        <p:nvSpPr>
          <p:cNvPr id="53" name="任意形状 52">
            <a:extLst>
              <a:ext uri="{FF2B5EF4-FFF2-40B4-BE49-F238E27FC236}">
                <a16:creationId xmlns:a16="http://schemas.microsoft.com/office/drawing/2014/main" id="{A272E2E2-43E4-B613-9BEC-82FBFD5701B9}"/>
              </a:ext>
            </a:extLst>
          </p:cNvPr>
          <p:cNvSpPr/>
          <p:nvPr/>
        </p:nvSpPr>
        <p:spPr>
          <a:xfrm>
            <a:off x="5970753" y="2497043"/>
            <a:ext cx="5858059" cy="1354320"/>
          </a:xfrm>
          <a:custGeom>
            <a:avLst/>
            <a:gdLst/>
            <a:ahLst/>
            <a:cxnLst/>
            <a:rect l="0" t="0" r="r" b="b"/>
            <a:pathLst>
              <a:path w="12722" h="3762">
                <a:moveTo>
                  <a:pt x="15" y="115"/>
                </a:moveTo>
                <a:cubicBezTo>
                  <a:pt x="24" y="92"/>
                  <a:pt x="37" y="72"/>
                  <a:pt x="55" y="54"/>
                </a:cubicBezTo>
                <a:cubicBezTo>
                  <a:pt x="72" y="37"/>
                  <a:pt x="92" y="24"/>
                  <a:pt x="115" y="14"/>
                </a:cubicBezTo>
                <a:cubicBezTo>
                  <a:pt x="138" y="5"/>
                  <a:pt x="161" y="0"/>
                  <a:pt x="186" y="0"/>
                </a:cubicBezTo>
                <a:lnTo>
                  <a:pt x="12537" y="0"/>
                </a:lnTo>
                <a:cubicBezTo>
                  <a:pt x="12561" y="0"/>
                  <a:pt x="12585" y="5"/>
                  <a:pt x="12608" y="14"/>
                </a:cubicBezTo>
                <a:cubicBezTo>
                  <a:pt x="12630" y="24"/>
                  <a:pt x="12650" y="37"/>
                  <a:pt x="12668" y="54"/>
                </a:cubicBezTo>
                <a:cubicBezTo>
                  <a:pt x="12685" y="72"/>
                  <a:pt x="12699" y="92"/>
                  <a:pt x="12708" y="115"/>
                </a:cubicBezTo>
                <a:cubicBezTo>
                  <a:pt x="12717" y="137"/>
                  <a:pt x="12722" y="161"/>
                  <a:pt x="12722" y="186"/>
                </a:cubicBezTo>
                <a:lnTo>
                  <a:pt x="12722" y="3576"/>
                </a:lnTo>
                <a:cubicBezTo>
                  <a:pt x="12722" y="3600"/>
                  <a:pt x="12717" y="3624"/>
                  <a:pt x="12708" y="3647"/>
                </a:cubicBezTo>
                <a:cubicBezTo>
                  <a:pt x="12699" y="3670"/>
                  <a:pt x="12685" y="3690"/>
                  <a:pt x="12668" y="3707"/>
                </a:cubicBezTo>
                <a:cubicBezTo>
                  <a:pt x="12650" y="3725"/>
                  <a:pt x="12630" y="3738"/>
                  <a:pt x="12608" y="3747"/>
                </a:cubicBezTo>
                <a:cubicBezTo>
                  <a:pt x="12585" y="3757"/>
                  <a:pt x="12561" y="3762"/>
                  <a:pt x="12536" y="3762"/>
                </a:cubicBezTo>
                <a:lnTo>
                  <a:pt x="186" y="3762"/>
                </a:lnTo>
                <a:cubicBezTo>
                  <a:pt x="161" y="3762"/>
                  <a:pt x="138" y="3757"/>
                  <a:pt x="115" y="3747"/>
                </a:cubicBezTo>
                <a:cubicBezTo>
                  <a:pt x="92" y="3738"/>
                  <a:pt x="72" y="3725"/>
                  <a:pt x="55" y="3707"/>
                </a:cubicBezTo>
                <a:cubicBezTo>
                  <a:pt x="37" y="3690"/>
                  <a:pt x="24" y="3670"/>
                  <a:pt x="15" y="3647"/>
                </a:cubicBezTo>
                <a:cubicBezTo>
                  <a:pt x="5" y="3624"/>
                  <a:pt x="0" y="3601"/>
                  <a:pt x="0" y="3576"/>
                </a:cubicBezTo>
                <a:lnTo>
                  <a:pt x="0" y="186"/>
                </a:lnTo>
                <a:cubicBezTo>
                  <a:pt x="0" y="161"/>
                  <a:pt x="5" y="137"/>
                  <a:pt x="15" y="115"/>
                </a:cubicBezTo>
                <a:close/>
              </a:path>
            </a:pathLst>
          </a:custGeom>
          <a:solidFill>
            <a:schemeClr val="accent5">
              <a:lumMod val="60000"/>
              <a:lumOff val="40000"/>
              <a:alpha val="40000"/>
            </a:schemeClr>
          </a:solidFill>
          <a:ln w="0">
            <a:solidFill>
              <a:schemeClr val="tx2"/>
            </a:solidFill>
          </a:ln>
        </p:spPr>
        <p:txBody>
          <a:bodyPr lIns="0" tIns="0" rIns="0" bIns="0" anchor="t">
            <a:noAutofit/>
          </a:bodyPr>
          <a:lstStyle/>
          <a:p>
            <a:pPr>
              <a:buClrTx/>
              <a:buFontTx/>
              <a:buNone/>
            </a:pPr>
            <a:endParaRPr lang="en-US" sz="2400" kern="1200">
              <a:solidFill>
                <a:schemeClr val="bg2">
                  <a:lumMod val="10000"/>
                  <a:lumOff val="90000"/>
                </a:schemeClr>
              </a:solidFill>
              <a:latin typeface="+mn-lt"/>
            </a:endParaRPr>
          </a:p>
        </p:txBody>
      </p:sp>
      <p:sp>
        <p:nvSpPr>
          <p:cNvPr id="54" name="任意形状 53">
            <a:extLst>
              <a:ext uri="{FF2B5EF4-FFF2-40B4-BE49-F238E27FC236}">
                <a16:creationId xmlns:a16="http://schemas.microsoft.com/office/drawing/2014/main" id="{447189EC-BD6C-5BDF-E608-0271A596009E}"/>
              </a:ext>
            </a:extLst>
          </p:cNvPr>
          <p:cNvSpPr/>
          <p:nvPr/>
        </p:nvSpPr>
        <p:spPr>
          <a:xfrm>
            <a:off x="5970754" y="2497043"/>
            <a:ext cx="4579920" cy="1354320"/>
          </a:xfrm>
          <a:custGeom>
            <a:avLst/>
            <a:gdLst/>
            <a:ahLst/>
            <a:cxnLst/>
            <a:rect l="0" t="0" r="r" b="b"/>
            <a:pathLst>
              <a:path w="12722" h="3762">
                <a:moveTo>
                  <a:pt x="0" y="3576"/>
                </a:moveTo>
                <a:lnTo>
                  <a:pt x="0" y="186"/>
                </a:lnTo>
                <a:cubicBezTo>
                  <a:pt x="0" y="161"/>
                  <a:pt x="5" y="137"/>
                  <a:pt x="15" y="115"/>
                </a:cubicBezTo>
                <a:cubicBezTo>
                  <a:pt x="24" y="92"/>
                  <a:pt x="37" y="72"/>
                  <a:pt x="55" y="54"/>
                </a:cubicBezTo>
                <a:cubicBezTo>
                  <a:pt x="72" y="37"/>
                  <a:pt x="92" y="24"/>
                  <a:pt x="115" y="14"/>
                </a:cubicBezTo>
                <a:cubicBezTo>
                  <a:pt x="138" y="5"/>
                  <a:pt x="161" y="0"/>
                  <a:pt x="186" y="0"/>
                </a:cubicBezTo>
                <a:lnTo>
                  <a:pt x="12536" y="0"/>
                </a:lnTo>
                <a:cubicBezTo>
                  <a:pt x="12561" y="0"/>
                  <a:pt x="12585" y="5"/>
                  <a:pt x="12608" y="14"/>
                </a:cubicBezTo>
                <a:cubicBezTo>
                  <a:pt x="12630" y="24"/>
                  <a:pt x="12650" y="37"/>
                  <a:pt x="12668" y="54"/>
                </a:cubicBezTo>
                <a:cubicBezTo>
                  <a:pt x="12685" y="72"/>
                  <a:pt x="12699" y="92"/>
                  <a:pt x="12708" y="115"/>
                </a:cubicBezTo>
                <a:cubicBezTo>
                  <a:pt x="12717" y="137"/>
                  <a:pt x="12722" y="161"/>
                  <a:pt x="12722" y="186"/>
                </a:cubicBezTo>
                <a:lnTo>
                  <a:pt x="12722" y="3576"/>
                </a:lnTo>
                <a:cubicBezTo>
                  <a:pt x="12722" y="3600"/>
                  <a:pt x="12717" y="3624"/>
                  <a:pt x="12708" y="3647"/>
                </a:cubicBezTo>
                <a:cubicBezTo>
                  <a:pt x="12699" y="3670"/>
                  <a:pt x="12685" y="3690"/>
                  <a:pt x="12668" y="3707"/>
                </a:cubicBezTo>
                <a:cubicBezTo>
                  <a:pt x="12650" y="3725"/>
                  <a:pt x="12630" y="3738"/>
                  <a:pt x="12608" y="3747"/>
                </a:cubicBezTo>
                <a:cubicBezTo>
                  <a:pt x="12585" y="3757"/>
                  <a:pt x="12561" y="3762"/>
                  <a:pt x="12536" y="3762"/>
                </a:cubicBezTo>
                <a:lnTo>
                  <a:pt x="186" y="3762"/>
                </a:lnTo>
                <a:cubicBezTo>
                  <a:pt x="161" y="3762"/>
                  <a:pt x="138" y="3757"/>
                  <a:pt x="115" y="3747"/>
                </a:cubicBezTo>
                <a:cubicBezTo>
                  <a:pt x="92" y="3738"/>
                  <a:pt x="72" y="3725"/>
                  <a:pt x="55" y="3707"/>
                </a:cubicBezTo>
                <a:cubicBezTo>
                  <a:pt x="37" y="3690"/>
                  <a:pt x="24" y="3670"/>
                  <a:pt x="15" y="3647"/>
                </a:cubicBezTo>
                <a:cubicBezTo>
                  <a:pt x="5" y="3624"/>
                  <a:pt x="0" y="3600"/>
                  <a:pt x="0" y="3576"/>
                </a:cubicBezTo>
                <a:moveTo>
                  <a:pt x="24" y="186"/>
                </a:moveTo>
                <a:lnTo>
                  <a:pt x="24" y="3576"/>
                </a:lnTo>
                <a:cubicBezTo>
                  <a:pt x="24" y="3586"/>
                  <a:pt x="25" y="3597"/>
                  <a:pt x="27" y="3608"/>
                </a:cubicBezTo>
                <a:cubicBezTo>
                  <a:pt x="29" y="3618"/>
                  <a:pt x="32" y="3628"/>
                  <a:pt x="36" y="3638"/>
                </a:cubicBezTo>
                <a:cubicBezTo>
                  <a:pt x="40" y="3648"/>
                  <a:pt x="45" y="3657"/>
                  <a:pt x="51" y="3666"/>
                </a:cubicBezTo>
                <a:cubicBezTo>
                  <a:pt x="57" y="3675"/>
                  <a:pt x="64" y="3683"/>
                  <a:pt x="71" y="3691"/>
                </a:cubicBezTo>
                <a:cubicBezTo>
                  <a:pt x="79" y="3698"/>
                  <a:pt x="87" y="3705"/>
                  <a:pt x="96" y="3711"/>
                </a:cubicBezTo>
                <a:cubicBezTo>
                  <a:pt x="105" y="3717"/>
                  <a:pt x="114" y="3722"/>
                  <a:pt x="124" y="3726"/>
                </a:cubicBezTo>
                <a:cubicBezTo>
                  <a:pt x="134" y="3730"/>
                  <a:pt x="144" y="3733"/>
                  <a:pt x="154" y="3735"/>
                </a:cubicBezTo>
                <a:cubicBezTo>
                  <a:pt x="165" y="3737"/>
                  <a:pt x="175" y="3738"/>
                  <a:pt x="186" y="3738"/>
                </a:cubicBezTo>
                <a:lnTo>
                  <a:pt x="12536" y="3738"/>
                </a:lnTo>
                <a:cubicBezTo>
                  <a:pt x="12547" y="3738"/>
                  <a:pt x="12558" y="3737"/>
                  <a:pt x="12568" y="3735"/>
                </a:cubicBezTo>
                <a:cubicBezTo>
                  <a:pt x="12579" y="3733"/>
                  <a:pt x="12589" y="3730"/>
                  <a:pt x="12599" y="3726"/>
                </a:cubicBezTo>
                <a:cubicBezTo>
                  <a:pt x="12608" y="3722"/>
                  <a:pt x="12618" y="3717"/>
                  <a:pt x="12627" y="3711"/>
                </a:cubicBezTo>
                <a:cubicBezTo>
                  <a:pt x="12636" y="3705"/>
                  <a:pt x="12644" y="3698"/>
                  <a:pt x="12651" y="3691"/>
                </a:cubicBezTo>
                <a:cubicBezTo>
                  <a:pt x="12659" y="3683"/>
                  <a:pt x="12666" y="3675"/>
                  <a:pt x="12672" y="3666"/>
                </a:cubicBezTo>
                <a:cubicBezTo>
                  <a:pt x="12677" y="3657"/>
                  <a:pt x="12682" y="3648"/>
                  <a:pt x="12687" y="3638"/>
                </a:cubicBezTo>
                <a:cubicBezTo>
                  <a:pt x="12691" y="3628"/>
                  <a:pt x="12694" y="3618"/>
                  <a:pt x="12696" y="3608"/>
                </a:cubicBezTo>
                <a:cubicBezTo>
                  <a:pt x="12698" y="3597"/>
                  <a:pt x="12699" y="3586"/>
                  <a:pt x="12699" y="3576"/>
                </a:cubicBezTo>
                <a:lnTo>
                  <a:pt x="12699" y="186"/>
                </a:lnTo>
                <a:cubicBezTo>
                  <a:pt x="12699" y="175"/>
                  <a:pt x="12698" y="164"/>
                  <a:pt x="12696" y="154"/>
                </a:cubicBezTo>
                <a:cubicBezTo>
                  <a:pt x="12694" y="144"/>
                  <a:pt x="12691" y="133"/>
                  <a:pt x="12687" y="124"/>
                </a:cubicBezTo>
                <a:cubicBezTo>
                  <a:pt x="12682" y="114"/>
                  <a:pt x="12677" y="104"/>
                  <a:pt x="12672" y="95"/>
                </a:cubicBezTo>
                <a:cubicBezTo>
                  <a:pt x="12666" y="87"/>
                  <a:pt x="12659" y="78"/>
                  <a:pt x="12651" y="71"/>
                </a:cubicBezTo>
                <a:cubicBezTo>
                  <a:pt x="12644" y="63"/>
                  <a:pt x="12636" y="57"/>
                  <a:pt x="12627" y="51"/>
                </a:cubicBezTo>
                <a:cubicBezTo>
                  <a:pt x="12618" y="45"/>
                  <a:pt x="12608" y="40"/>
                  <a:pt x="12599" y="36"/>
                </a:cubicBezTo>
                <a:cubicBezTo>
                  <a:pt x="12589" y="31"/>
                  <a:pt x="12579" y="28"/>
                  <a:pt x="12568" y="26"/>
                </a:cubicBezTo>
                <a:cubicBezTo>
                  <a:pt x="12558" y="24"/>
                  <a:pt x="12547" y="23"/>
                  <a:pt x="12536" y="23"/>
                </a:cubicBezTo>
                <a:lnTo>
                  <a:pt x="186" y="23"/>
                </a:lnTo>
                <a:cubicBezTo>
                  <a:pt x="175" y="23"/>
                  <a:pt x="165" y="24"/>
                  <a:pt x="154" y="26"/>
                </a:cubicBezTo>
                <a:cubicBezTo>
                  <a:pt x="144" y="28"/>
                  <a:pt x="134" y="31"/>
                  <a:pt x="124" y="36"/>
                </a:cubicBezTo>
                <a:cubicBezTo>
                  <a:pt x="114" y="40"/>
                  <a:pt x="105" y="45"/>
                  <a:pt x="96" y="51"/>
                </a:cubicBezTo>
                <a:cubicBezTo>
                  <a:pt x="87" y="57"/>
                  <a:pt x="79" y="63"/>
                  <a:pt x="71" y="71"/>
                </a:cubicBezTo>
                <a:cubicBezTo>
                  <a:pt x="64" y="78"/>
                  <a:pt x="57" y="87"/>
                  <a:pt x="51" y="95"/>
                </a:cubicBezTo>
                <a:cubicBezTo>
                  <a:pt x="45" y="104"/>
                  <a:pt x="40" y="114"/>
                  <a:pt x="36" y="124"/>
                </a:cubicBezTo>
                <a:cubicBezTo>
                  <a:pt x="32" y="133"/>
                  <a:pt x="29" y="144"/>
                  <a:pt x="27" y="154"/>
                </a:cubicBezTo>
                <a:cubicBezTo>
                  <a:pt x="25" y="164"/>
                  <a:pt x="24" y="175"/>
                  <a:pt x="24" y="186"/>
                </a:cubicBezTo>
                <a:close/>
              </a:path>
            </a:pathLst>
          </a:custGeom>
          <a:solidFill>
            <a:srgbClr val="4DA6FF">
              <a:alpha val="30000"/>
            </a:srgbClr>
          </a:solidFill>
          <a:ln w="0">
            <a:noFill/>
          </a:ln>
        </p:spPr>
        <p:txBody>
          <a:bodyPr lIns="0" tIns="0" rIns="0" bIns="0" anchor="t">
            <a:noAutofit/>
          </a:bodyPr>
          <a:lstStyle/>
          <a:p>
            <a:pPr>
              <a:buClrTx/>
              <a:buFontTx/>
              <a:buNone/>
            </a:pPr>
            <a:endParaRPr lang="en-US" sz="2400" kern="1200">
              <a:latin typeface="+mn-lt"/>
            </a:endParaRPr>
          </a:p>
        </p:txBody>
      </p:sp>
      <p:pic>
        <p:nvPicPr>
          <p:cNvPr id="55" name="图片 54">
            <a:extLst>
              <a:ext uri="{FF2B5EF4-FFF2-40B4-BE49-F238E27FC236}">
                <a16:creationId xmlns:a16="http://schemas.microsoft.com/office/drawing/2014/main" id="{9DF0F309-8C27-6B37-3AC2-46C32C2FF139}"/>
              </a:ext>
            </a:extLst>
          </p:cNvPr>
          <p:cNvPicPr/>
          <p:nvPr/>
        </p:nvPicPr>
        <p:blipFill>
          <a:blip r:embed="rId5"/>
          <a:stretch/>
        </p:blipFill>
        <p:spPr>
          <a:xfrm>
            <a:off x="6179914" y="2706203"/>
            <a:ext cx="584640" cy="517680"/>
          </a:xfrm>
          <a:prstGeom prst="rect">
            <a:avLst/>
          </a:prstGeom>
          <a:noFill/>
          <a:ln w="0">
            <a:noFill/>
          </a:ln>
        </p:spPr>
      </p:pic>
      <p:pic>
        <p:nvPicPr>
          <p:cNvPr id="56" name="图片 55">
            <a:extLst>
              <a:ext uri="{FF2B5EF4-FFF2-40B4-BE49-F238E27FC236}">
                <a16:creationId xmlns:a16="http://schemas.microsoft.com/office/drawing/2014/main" id="{2C3F198E-961A-21C4-30E8-BBF4DBF528A7}"/>
              </a:ext>
            </a:extLst>
          </p:cNvPr>
          <p:cNvPicPr/>
          <p:nvPr/>
        </p:nvPicPr>
        <p:blipFill>
          <a:blip r:embed="rId6"/>
          <a:stretch/>
        </p:blipFill>
        <p:spPr>
          <a:xfrm>
            <a:off x="6313834" y="2839763"/>
            <a:ext cx="317160" cy="250200"/>
          </a:xfrm>
          <a:prstGeom prst="rect">
            <a:avLst/>
          </a:prstGeom>
          <a:noFill/>
          <a:ln w="0">
            <a:noFill/>
          </a:ln>
        </p:spPr>
      </p:pic>
      <p:sp>
        <p:nvSpPr>
          <p:cNvPr id="57" name="文本框 56">
            <a:extLst>
              <a:ext uri="{FF2B5EF4-FFF2-40B4-BE49-F238E27FC236}">
                <a16:creationId xmlns:a16="http://schemas.microsoft.com/office/drawing/2014/main" id="{B23E27F7-602D-2FE5-A85C-C4089E5FFCDF}"/>
              </a:ext>
            </a:extLst>
          </p:cNvPr>
          <p:cNvSpPr txBox="1"/>
          <p:nvPr/>
        </p:nvSpPr>
        <p:spPr>
          <a:xfrm>
            <a:off x="1018143" y="3571316"/>
            <a:ext cx="4783361" cy="276999"/>
          </a:xfrm>
          <a:prstGeom prst="rect">
            <a:avLst/>
          </a:prstGeom>
          <a:noFill/>
          <a:ln w="0">
            <a:noFill/>
          </a:ln>
        </p:spPr>
        <p:txBody>
          <a:bodyPr wrap="none" lIns="0" tIns="0" rIns="0" bIns="0" anchor="t">
            <a:spAutoFit/>
          </a:bodyPr>
          <a:lstStyle/>
          <a:p>
            <a:pPr>
              <a:buClrTx/>
              <a:buFontTx/>
              <a:buNone/>
            </a:pPr>
            <a:r>
              <a:rPr lang="en-US" sz="1800" kern="1200" dirty="0">
                <a:solidFill>
                  <a:schemeClr val="accent6">
                    <a:lumMod val="20000"/>
                    <a:lumOff val="80000"/>
                  </a:schemeClr>
                </a:solidFill>
                <a:latin typeface="+mn-lt"/>
                <a:ea typeface="DejaVuSans"/>
              </a:rPr>
              <a:t>analysis and overwhelming traditional methods</a:t>
            </a:r>
            <a:endParaRPr lang="en-US" sz="1800" kern="1200" dirty="0">
              <a:solidFill>
                <a:schemeClr val="accent6">
                  <a:lumMod val="20000"/>
                  <a:lumOff val="80000"/>
                </a:schemeClr>
              </a:solidFill>
              <a:latin typeface="+mn-lt"/>
            </a:endParaRPr>
          </a:p>
        </p:txBody>
      </p:sp>
      <p:sp>
        <p:nvSpPr>
          <p:cNvPr id="58" name="文本框 57">
            <a:extLst>
              <a:ext uri="{FF2B5EF4-FFF2-40B4-BE49-F238E27FC236}">
                <a16:creationId xmlns:a16="http://schemas.microsoft.com/office/drawing/2014/main" id="{3E7B35F9-D6EA-C2DD-7B31-C0A5870CC58D}"/>
              </a:ext>
            </a:extLst>
          </p:cNvPr>
          <p:cNvSpPr txBox="1"/>
          <p:nvPr/>
        </p:nvSpPr>
        <p:spPr>
          <a:xfrm>
            <a:off x="6898834" y="2720603"/>
            <a:ext cx="4206921" cy="369332"/>
          </a:xfrm>
          <a:prstGeom prst="rect">
            <a:avLst/>
          </a:prstGeom>
          <a:noFill/>
          <a:ln w="0">
            <a:noFill/>
          </a:ln>
        </p:spPr>
        <p:txBody>
          <a:bodyPr wrap="none" lIns="0" tIns="0" rIns="0" bIns="0" anchor="t">
            <a:spAutoFit/>
          </a:bodyPr>
          <a:lstStyle/>
          <a:p>
            <a:pPr>
              <a:buClrTx/>
              <a:buFontTx/>
              <a:buNone/>
            </a:pPr>
            <a:r>
              <a:rPr lang="en-US" sz="2400" b="1" kern="1200" dirty="0">
                <a:solidFill>
                  <a:srgbClr val="FFFFFF"/>
                </a:solidFill>
                <a:latin typeface="+mn-lt"/>
                <a:ea typeface="DejaVuSans"/>
              </a:rPr>
              <a:t>Process Variation Sensitivity</a:t>
            </a:r>
            <a:endParaRPr lang="en-US" sz="2400" kern="1200" dirty="0">
              <a:latin typeface="+mn-lt"/>
            </a:endParaRPr>
          </a:p>
        </p:txBody>
      </p:sp>
      <p:sp>
        <p:nvSpPr>
          <p:cNvPr id="59" name="文本框 58">
            <a:extLst>
              <a:ext uri="{FF2B5EF4-FFF2-40B4-BE49-F238E27FC236}">
                <a16:creationId xmlns:a16="http://schemas.microsoft.com/office/drawing/2014/main" id="{BACD8FA3-4436-A123-0A7F-55A173C68550}"/>
              </a:ext>
            </a:extLst>
          </p:cNvPr>
          <p:cNvSpPr txBox="1"/>
          <p:nvPr/>
        </p:nvSpPr>
        <p:spPr>
          <a:xfrm>
            <a:off x="6648456" y="3058283"/>
            <a:ext cx="4591000" cy="276999"/>
          </a:xfrm>
          <a:prstGeom prst="rect">
            <a:avLst/>
          </a:prstGeom>
          <a:noFill/>
          <a:ln w="0">
            <a:noFill/>
          </a:ln>
        </p:spPr>
        <p:txBody>
          <a:bodyPr wrap="none" lIns="0" tIns="0" rIns="0" bIns="0" anchor="t">
            <a:spAutoFit/>
          </a:bodyPr>
          <a:lstStyle/>
          <a:p>
            <a:pPr>
              <a:buClrTx/>
              <a:buFontTx/>
              <a:buNone/>
            </a:pPr>
            <a:r>
              <a:rPr lang="en-US" sz="1800" kern="1200" dirty="0">
                <a:solidFill>
                  <a:schemeClr val="accent6">
                    <a:lumMod val="20000"/>
                    <a:lumOff val="80000"/>
                  </a:schemeClr>
                </a:solidFill>
                <a:latin typeface="+mn-lt"/>
                <a:ea typeface="DejaVuSans"/>
              </a:rPr>
              <a:t>Shrinking feature sizes increase sensitivity to</a:t>
            </a:r>
            <a:endParaRPr lang="en-US" sz="1800" kern="1200" dirty="0">
              <a:solidFill>
                <a:schemeClr val="accent6">
                  <a:lumMod val="20000"/>
                  <a:lumOff val="80000"/>
                </a:schemeClr>
              </a:solidFill>
              <a:latin typeface="+mn-lt"/>
            </a:endParaRPr>
          </a:p>
        </p:txBody>
      </p:sp>
      <p:sp>
        <p:nvSpPr>
          <p:cNvPr id="60" name="文本框 59">
            <a:extLst>
              <a:ext uri="{FF2B5EF4-FFF2-40B4-BE49-F238E27FC236}">
                <a16:creationId xmlns:a16="http://schemas.microsoft.com/office/drawing/2014/main" id="{20F4F052-1764-08FF-9E4D-10179B7F0C75}"/>
              </a:ext>
            </a:extLst>
          </p:cNvPr>
          <p:cNvSpPr txBox="1"/>
          <p:nvPr/>
        </p:nvSpPr>
        <p:spPr>
          <a:xfrm>
            <a:off x="6648456" y="3291461"/>
            <a:ext cx="4462760" cy="276999"/>
          </a:xfrm>
          <a:prstGeom prst="rect">
            <a:avLst/>
          </a:prstGeom>
          <a:noFill/>
          <a:ln w="0">
            <a:noFill/>
          </a:ln>
        </p:spPr>
        <p:txBody>
          <a:bodyPr wrap="none" lIns="0" tIns="0" rIns="0" bIns="0" anchor="t">
            <a:spAutoFit/>
          </a:bodyPr>
          <a:lstStyle/>
          <a:p>
            <a:pPr>
              <a:buClrTx/>
              <a:buFontTx/>
              <a:buNone/>
            </a:pPr>
            <a:r>
              <a:rPr lang="en-US" sz="1800" kern="1200">
                <a:solidFill>
                  <a:schemeClr val="accent6">
                    <a:lumMod val="20000"/>
                    <a:lumOff val="80000"/>
                  </a:schemeClr>
                </a:solidFill>
                <a:latin typeface="+mn-lt"/>
                <a:ea typeface="DejaVuSans"/>
              </a:rPr>
              <a:t>manufacturing variations in oxide thickness,</a:t>
            </a:r>
            <a:endParaRPr lang="en-US" sz="1800" kern="1200">
              <a:solidFill>
                <a:schemeClr val="accent6">
                  <a:lumMod val="20000"/>
                  <a:lumOff val="80000"/>
                </a:schemeClr>
              </a:solidFill>
              <a:latin typeface="+mn-lt"/>
            </a:endParaRPr>
          </a:p>
        </p:txBody>
      </p:sp>
      <p:sp>
        <p:nvSpPr>
          <p:cNvPr id="61" name="任意形状 60">
            <a:extLst>
              <a:ext uri="{FF2B5EF4-FFF2-40B4-BE49-F238E27FC236}">
                <a16:creationId xmlns:a16="http://schemas.microsoft.com/office/drawing/2014/main" id="{D36C67B2-BB59-A9F1-9643-4582A886E3BA}"/>
              </a:ext>
            </a:extLst>
          </p:cNvPr>
          <p:cNvSpPr/>
          <p:nvPr/>
        </p:nvSpPr>
        <p:spPr>
          <a:xfrm>
            <a:off x="407761" y="4086954"/>
            <a:ext cx="5381398" cy="1353960"/>
          </a:xfrm>
          <a:custGeom>
            <a:avLst/>
            <a:gdLst/>
            <a:ahLst/>
            <a:cxnLst/>
            <a:rect l="0" t="0" r="r" b="b"/>
            <a:pathLst>
              <a:path w="12721" h="3761">
                <a:moveTo>
                  <a:pt x="14" y="114"/>
                </a:moveTo>
                <a:cubicBezTo>
                  <a:pt x="23" y="92"/>
                  <a:pt x="37" y="71"/>
                  <a:pt x="54" y="54"/>
                </a:cubicBezTo>
                <a:cubicBezTo>
                  <a:pt x="71" y="37"/>
                  <a:pt x="91" y="23"/>
                  <a:pt x="114" y="14"/>
                </a:cubicBezTo>
                <a:cubicBezTo>
                  <a:pt x="137" y="4"/>
                  <a:pt x="161" y="0"/>
                  <a:pt x="185" y="0"/>
                </a:cubicBezTo>
                <a:lnTo>
                  <a:pt x="12536" y="0"/>
                </a:lnTo>
                <a:cubicBezTo>
                  <a:pt x="12560" y="0"/>
                  <a:pt x="12584" y="4"/>
                  <a:pt x="12607" y="14"/>
                </a:cubicBezTo>
                <a:cubicBezTo>
                  <a:pt x="12629" y="23"/>
                  <a:pt x="12649" y="37"/>
                  <a:pt x="12667" y="54"/>
                </a:cubicBezTo>
                <a:cubicBezTo>
                  <a:pt x="12684" y="71"/>
                  <a:pt x="12698" y="92"/>
                  <a:pt x="12707" y="114"/>
                </a:cubicBezTo>
                <a:cubicBezTo>
                  <a:pt x="12717" y="137"/>
                  <a:pt x="12721" y="161"/>
                  <a:pt x="12721" y="185"/>
                </a:cubicBezTo>
                <a:lnTo>
                  <a:pt x="12721" y="3575"/>
                </a:lnTo>
                <a:cubicBezTo>
                  <a:pt x="12721" y="3600"/>
                  <a:pt x="12717" y="3624"/>
                  <a:pt x="12707" y="3647"/>
                </a:cubicBezTo>
                <a:cubicBezTo>
                  <a:pt x="12698" y="3669"/>
                  <a:pt x="12684" y="3689"/>
                  <a:pt x="12667" y="3707"/>
                </a:cubicBezTo>
                <a:cubicBezTo>
                  <a:pt x="12649" y="3724"/>
                  <a:pt x="12629" y="3738"/>
                  <a:pt x="12607" y="3747"/>
                </a:cubicBezTo>
                <a:cubicBezTo>
                  <a:pt x="12584" y="3756"/>
                  <a:pt x="12560" y="3761"/>
                  <a:pt x="12536" y="3761"/>
                </a:cubicBezTo>
                <a:lnTo>
                  <a:pt x="185" y="3761"/>
                </a:lnTo>
                <a:cubicBezTo>
                  <a:pt x="161" y="3761"/>
                  <a:pt x="137" y="3756"/>
                  <a:pt x="114" y="3747"/>
                </a:cubicBezTo>
                <a:cubicBezTo>
                  <a:pt x="91" y="3738"/>
                  <a:pt x="71" y="3724"/>
                  <a:pt x="54" y="3707"/>
                </a:cubicBezTo>
                <a:cubicBezTo>
                  <a:pt x="37" y="3689"/>
                  <a:pt x="23" y="3669"/>
                  <a:pt x="14" y="3647"/>
                </a:cubicBezTo>
                <a:cubicBezTo>
                  <a:pt x="4" y="3624"/>
                  <a:pt x="0" y="3600"/>
                  <a:pt x="0" y="3575"/>
                </a:cubicBezTo>
                <a:lnTo>
                  <a:pt x="0" y="185"/>
                </a:lnTo>
                <a:cubicBezTo>
                  <a:pt x="0" y="161"/>
                  <a:pt x="4" y="137"/>
                  <a:pt x="14" y="114"/>
                </a:cubicBezTo>
                <a:close/>
              </a:path>
            </a:pathLst>
          </a:custGeom>
          <a:solidFill>
            <a:schemeClr val="accent5">
              <a:lumMod val="60000"/>
              <a:lumOff val="40000"/>
              <a:alpha val="40000"/>
            </a:schemeClr>
          </a:solidFill>
          <a:ln w="0">
            <a:solidFill>
              <a:schemeClr val="tx2"/>
            </a:solidFill>
          </a:ln>
        </p:spPr>
        <p:txBody>
          <a:bodyPr lIns="0" tIns="0" rIns="0" bIns="0" anchor="t">
            <a:noAutofit/>
          </a:bodyPr>
          <a:lstStyle/>
          <a:p>
            <a:pPr>
              <a:buClrTx/>
              <a:buFontTx/>
              <a:buNone/>
            </a:pPr>
            <a:endParaRPr lang="en-US" sz="3600" kern="1200">
              <a:solidFill>
                <a:schemeClr val="bg2">
                  <a:lumMod val="10000"/>
                  <a:lumOff val="90000"/>
                </a:schemeClr>
              </a:solidFill>
              <a:latin typeface="+mn-lt"/>
            </a:endParaRPr>
          </a:p>
        </p:txBody>
      </p:sp>
      <p:sp>
        <p:nvSpPr>
          <p:cNvPr id="62" name="任意形状 61">
            <a:extLst>
              <a:ext uri="{FF2B5EF4-FFF2-40B4-BE49-F238E27FC236}">
                <a16:creationId xmlns:a16="http://schemas.microsoft.com/office/drawing/2014/main" id="{1F1CCEFF-A1EE-F985-8189-4AC927E6C2F4}"/>
              </a:ext>
            </a:extLst>
          </p:cNvPr>
          <p:cNvSpPr/>
          <p:nvPr/>
        </p:nvSpPr>
        <p:spPr>
          <a:xfrm>
            <a:off x="407761" y="4086954"/>
            <a:ext cx="4579560" cy="1353960"/>
          </a:xfrm>
          <a:custGeom>
            <a:avLst/>
            <a:gdLst/>
            <a:ahLst/>
            <a:cxnLst/>
            <a:rect l="0" t="0" r="r" b="b"/>
            <a:pathLst>
              <a:path w="12721" h="3761">
                <a:moveTo>
                  <a:pt x="0" y="3575"/>
                </a:moveTo>
                <a:lnTo>
                  <a:pt x="0" y="185"/>
                </a:lnTo>
                <a:cubicBezTo>
                  <a:pt x="0" y="161"/>
                  <a:pt x="4" y="137"/>
                  <a:pt x="14" y="114"/>
                </a:cubicBezTo>
                <a:cubicBezTo>
                  <a:pt x="23" y="92"/>
                  <a:pt x="37" y="71"/>
                  <a:pt x="54" y="54"/>
                </a:cubicBezTo>
                <a:cubicBezTo>
                  <a:pt x="71" y="37"/>
                  <a:pt x="91" y="23"/>
                  <a:pt x="114" y="14"/>
                </a:cubicBezTo>
                <a:cubicBezTo>
                  <a:pt x="137" y="4"/>
                  <a:pt x="161" y="0"/>
                  <a:pt x="185" y="0"/>
                </a:cubicBezTo>
                <a:lnTo>
                  <a:pt x="12536" y="0"/>
                </a:lnTo>
                <a:cubicBezTo>
                  <a:pt x="12560" y="0"/>
                  <a:pt x="12584" y="4"/>
                  <a:pt x="12607" y="14"/>
                </a:cubicBezTo>
                <a:cubicBezTo>
                  <a:pt x="12629" y="23"/>
                  <a:pt x="12649" y="37"/>
                  <a:pt x="12667" y="54"/>
                </a:cubicBezTo>
                <a:cubicBezTo>
                  <a:pt x="12684" y="71"/>
                  <a:pt x="12698" y="92"/>
                  <a:pt x="12707" y="114"/>
                </a:cubicBezTo>
                <a:cubicBezTo>
                  <a:pt x="12717" y="137"/>
                  <a:pt x="12721" y="161"/>
                  <a:pt x="12721" y="185"/>
                </a:cubicBezTo>
                <a:lnTo>
                  <a:pt x="12721" y="3575"/>
                </a:lnTo>
                <a:cubicBezTo>
                  <a:pt x="12721" y="3600"/>
                  <a:pt x="12717" y="3624"/>
                  <a:pt x="12707" y="3647"/>
                </a:cubicBezTo>
                <a:cubicBezTo>
                  <a:pt x="12698" y="3669"/>
                  <a:pt x="12684" y="3689"/>
                  <a:pt x="12667" y="3707"/>
                </a:cubicBezTo>
                <a:cubicBezTo>
                  <a:pt x="12649" y="3724"/>
                  <a:pt x="12629" y="3738"/>
                  <a:pt x="12607" y="3747"/>
                </a:cubicBezTo>
                <a:cubicBezTo>
                  <a:pt x="12584" y="3756"/>
                  <a:pt x="12560" y="3761"/>
                  <a:pt x="12536" y="3761"/>
                </a:cubicBezTo>
                <a:lnTo>
                  <a:pt x="185" y="3761"/>
                </a:lnTo>
                <a:cubicBezTo>
                  <a:pt x="161" y="3761"/>
                  <a:pt x="137" y="3756"/>
                  <a:pt x="114" y="3747"/>
                </a:cubicBezTo>
                <a:cubicBezTo>
                  <a:pt x="91" y="3738"/>
                  <a:pt x="71" y="3724"/>
                  <a:pt x="54" y="3707"/>
                </a:cubicBezTo>
                <a:cubicBezTo>
                  <a:pt x="37" y="3689"/>
                  <a:pt x="23" y="3669"/>
                  <a:pt x="14" y="3647"/>
                </a:cubicBezTo>
                <a:cubicBezTo>
                  <a:pt x="4" y="3624"/>
                  <a:pt x="0" y="3600"/>
                  <a:pt x="0" y="3575"/>
                </a:cubicBezTo>
                <a:moveTo>
                  <a:pt x="23" y="185"/>
                </a:moveTo>
                <a:lnTo>
                  <a:pt x="23" y="3575"/>
                </a:lnTo>
                <a:cubicBezTo>
                  <a:pt x="23" y="3586"/>
                  <a:pt x="24" y="3597"/>
                  <a:pt x="26" y="3607"/>
                </a:cubicBezTo>
                <a:cubicBezTo>
                  <a:pt x="28" y="3618"/>
                  <a:pt x="31" y="3628"/>
                  <a:pt x="35" y="3638"/>
                </a:cubicBezTo>
                <a:cubicBezTo>
                  <a:pt x="39" y="3647"/>
                  <a:pt x="44" y="3657"/>
                  <a:pt x="50" y="3666"/>
                </a:cubicBezTo>
                <a:cubicBezTo>
                  <a:pt x="56" y="3675"/>
                  <a:pt x="63" y="3683"/>
                  <a:pt x="70" y="3690"/>
                </a:cubicBezTo>
                <a:cubicBezTo>
                  <a:pt x="78" y="3698"/>
                  <a:pt x="86" y="3705"/>
                  <a:pt x="95" y="3711"/>
                </a:cubicBezTo>
                <a:cubicBezTo>
                  <a:pt x="104" y="3716"/>
                  <a:pt x="113" y="3721"/>
                  <a:pt x="123" y="3726"/>
                </a:cubicBezTo>
                <a:cubicBezTo>
                  <a:pt x="133" y="3730"/>
                  <a:pt x="143" y="3733"/>
                  <a:pt x="154" y="3735"/>
                </a:cubicBezTo>
                <a:cubicBezTo>
                  <a:pt x="164" y="3737"/>
                  <a:pt x="175" y="3738"/>
                  <a:pt x="185" y="3738"/>
                </a:cubicBezTo>
                <a:lnTo>
                  <a:pt x="12536" y="3738"/>
                </a:lnTo>
                <a:cubicBezTo>
                  <a:pt x="12546" y="3738"/>
                  <a:pt x="12557" y="3737"/>
                  <a:pt x="12567" y="3735"/>
                </a:cubicBezTo>
                <a:cubicBezTo>
                  <a:pt x="12578" y="3733"/>
                  <a:pt x="12588" y="3730"/>
                  <a:pt x="12598" y="3726"/>
                </a:cubicBezTo>
                <a:cubicBezTo>
                  <a:pt x="12608" y="3721"/>
                  <a:pt x="12617" y="3716"/>
                  <a:pt x="12626" y="3711"/>
                </a:cubicBezTo>
                <a:cubicBezTo>
                  <a:pt x="12635" y="3705"/>
                  <a:pt x="12643" y="3698"/>
                  <a:pt x="12650" y="3690"/>
                </a:cubicBezTo>
                <a:cubicBezTo>
                  <a:pt x="12658" y="3683"/>
                  <a:pt x="12665" y="3675"/>
                  <a:pt x="12671" y="3666"/>
                </a:cubicBezTo>
                <a:cubicBezTo>
                  <a:pt x="12677" y="3657"/>
                  <a:pt x="12682" y="3647"/>
                  <a:pt x="12686" y="3638"/>
                </a:cubicBezTo>
                <a:cubicBezTo>
                  <a:pt x="12690" y="3628"/>
                  <a:pt x="12693" y="3618"/>
                  <a:pt x="12695" y="3607"/>
                </a:cubicBezTo>
                <a:cubicBezTo>
                  <a:pt x="12697" y="3597"/>
                  <a:pt x="12698" y="3586"/>
                  <a:pt x="12698" y="3575"/>
                </a:cubicBezTo>
                <a:lnTo>
                  <a:pt x="12698" y="185"/>
                </a:lnTo>
                <a:cubicBezTo>
                  <a:pt x="12698" y="175"/>
                  <a:pt x="12697" y="164"/>
                  <a:pt x="12695" y="154"/>
                </a:cubicBezTo>
                <a:cubicBezTo>
                  <a:pt x="12693" y="143"/>
                  <a:pt x="12690" y="133"/>
                  <a:pt x="12686" y="123"/>
                </a:cubicBezTo>
                <a:cubicBezTo>
                  <a:pt x="12682" y="113"/>
                  <a:pt x="12677" y="104"/>
                  <a:pt x="12671" y="95"/>
                </a:cubicBezTo>
                <a:cubicBezTo>
                  <a:pt x="12665" y="86"/>
                  <a:pt x="12658" y="78"/>
                  <a:pt x="12650" y="70"/>
                </a:cubicBezTo>
                <a:cubicBezTo>
                  <a:pt x="12643" y="63"/>
                  <a:pt x="12635" y="56"/>
                  <a:pt x="12626" y="50"/>
                </a:cubicBezTo>
                <a:cubicBezTo>
                  <a:pt x="12617" y="44"/>
                  <a:pt x="12608" y="39"/>
                  <a:pt x="12598" y="35"/>
                </a:cubicBezTo>
                <a:cubicBezTo>
                  <a:pt x="12588" y="31"/>
                  <a:pt x="12578" y="28"/>
                  <a:pt x="12567" y="26"/>
                </a:cubicBezTo>
                <a:cubicBezTo>
                  <a:pt x="12557" y="24"/>
                  <a:pt x="12546" y="23"/>
                  <a:pt x="12536" y="23"/>
                </a:cubicBezTo>
                <a:lnTo>
                  <a:pt x="185" y="23"/>
                </a:lnTo>
                <a:cubicBezTo>
                  <a:pt x="175" y="23"/>
                  <a:pt x="164" y="24"/>
                  <a:pt x="154" y="26"/>
                </a:cubicBezTo>
                <a:cubicBezTo>
                  <a:pt x="143" y="28"/>
                  <a:pt x="133" y="31"/>
                  <a:pt x="123" y="35"/>
                </a:cubicBezTo>
                <a:cubicBezTo>
                  <a:pt x="113" y="39"/>
                  <a:pt x="104" y="44"/>
                  <a:pt x="95" y="50"/>
                </a:cubicBezTo>
                <a:cubicBezTo>
                  <a:pt x="86" y="56"/>
                  <a:pt x="78" y="63"/>
                  <a:pt x="70" y="70"/>
                </a:cubicBezTo>
                <a:cubicBezTo>
                  <a:pt x="63" y="78"/>
                  <a:pt x="56" y="86"/>
                  <a:pt x="50" y="95"/>
                </a:cubicBezTo>
                <a:cubicBezTo>
                  <a:pt x="44" y="104"/>
                  <a:pt x="39" y="113"/>
                  <a:pt x="35" y="123"/>
                </a:cubicBezTo>
                <a:cubicBezTo>
                  <a:pt x="31" y="133"/>
                  <a:pt x="28" y="143"/>
                  <a:pt x="26" y="154"/>
                </a:cubicBezTo>
                <a:cubicBezTo>
                  <a:pt x="24" y="164"/>
                  <a:pt x="23" y="175"/>
                  <a:pt x="23" y="185"/>
                </a:cubicBezTo>
                <a:close/>
              </a:path>
            </a:pathLst>
          </a:custGeom>
          <a:solidFill>
            <a:srgbClr val="4DA6FF">
              <a:alpha val="30000"/>
            </a:srgbClr>
          </a:solidFill>
          <a:ln w="0">
            <a:noFill/>
          </a:ln>
        </p:spPr>
        <p:txBody>
          <a:bodyPr lIns="0" tIns="0" rIns="0" bIns="0" anchor="t">
            <a:noAutofit/>
          </a:bodyPr>
          <a:lstStyle/>
          <a:p>
            <a:pPr>
              <a:buClrTx/>
              <a:buFontTx/>
              <a:buNone/>
            </a:pPr>
            <a:endParaRPr lang="en-US" sz="2400" kern="1200">
              <a:latin typeface="+mn-lt"/>
            </a:endParaRPr>
          </a:p>
        </p:txBody>
      </p:sp>
      <p:pic>
        <p:nvPicPr>
          <p:cNvPr id="63" name="图片 62">
            <a:extLst>
              <a:ext uri="{FF2B5EF4-FFF2-40B4-BE49-F238E27FC236}">
                <a16:creationId xmlns:a16="http://schemas.microsoft.com/office/drawing/2014/main" id="{B2AB0B9B-BD46-6F2B-13BF-853CB6D1BDF1}"/>
              </a:ext>
            </a:extLst>
          </p:cNvPr>
          <p:cNvPicPr/>
          <p:nvPr/>
        </p:nvPicPr>
        <p:blipFill>
          <a:blip r:embed="rId7"/>
          <a:stretch/>
        </p:blipFill>
        <p:spPr>
          <a:xfrm>
            <a:off x="616561" y="4295754"/>
            <a:ext cx="459360" cy="517680"/>
          </a:xfrm>
          <a:prstGeom prst="rect">
            <a:avLst/>
          </a:prstGeom>
          <a:noFill/>
          <a:ln w="0">
            <a:noFill/>
          </a:ln>
        </p:spPr>
      </p:pic>
      <p:pic>
        <p:nvPicPr>
          <p:cNvPr id="64" name="图片 63">
            <a:extLst>
              <a:ext uri="{FF2B5EF4-FFF2-40B4-BE49-F238E27FC236}">
                <a16:creationId xmlns:a16="http://schemas.microsoft.com/office/drawing/2014/main" id="{CF88C31B-441F-D469-C29A-5085C860C608}"/>
              </a:ext>
            </a:extLst>
          </p:cNvPr>
          <p:cNvPicPr/>
          <p:nvPr/>
        </p:nvPicPr>
        <p:blipFill>
          <a:blip r:embed="rId8"/>
          <a:stretch/>
        </p:blipFill>
        <p:spPr>
          <a:xfrm>
            <a:off x="750481" y="4429674"/>
            <a:ext cx="191880" cy="250200"/>
          </a:xfrm>
          <a:prstGeom prst="rect">
            <a:avLst/>
          </a:prstGeom>
          <a:noFill/>
          <a:ln w="0">
            <a:noFill/>
          </a:ln>
        </p:spPr>
      </p:pic>
      <p:sp>
        <p:nvSpPr>
          <p:cNvPr id="65" name="文本框 64">
            <a:extLst>
              <a:ext uri="{FF2B5EF4-FFF2-40B4-BE49-F238E27FC236}">
                <a16:creationId xmlns:a16="http://schemas.microsoft.com/office/drawing/2014/main" id="{223C58C4-462D-D6D7-AFD2-760CC826FBBE}"/>
              </a:ext>
            </a:extLst>
          </p:cNvPr>
          <p:cNvSpPr txBox="1"/>
          <p:nvPr/>
        </p:nvSpPr>
        <p:spPr>
          <a:xfrm>
            <a:off x="6648456" y="3535885"/>
            <a:ext cx="3834383" cy="276999"/>
          </a:xfrm>
          <a:prstGeom prst="rect">
            <a:avLst/>
          </a:prstGeom>
          <a:noFill/>
          <a:ln w="0">
            <a:noFill/>
          </a:ln>
        </p:spPr>
        <p:txBody>
          <a:bodyPr wrap="none" lIns="0" tIns="0" rIns="0" bIns="0" anchor="t">
            <a:spAutoFit/>
          </a:bodyPr>
          <a:lstStyle/>
          <a:p>
            <a:pPr>
              <a:buClrTx/>
              <a:buFontTx/>
              <a:buNone/>
            </a:pPr>
            <a:r>
              <a:rPr lang="en-US" sz="1800" kern="1200">
                <a:solidFill>
                  <a:schemeClr val="accent6">
                    <a:lumMod val="20000"/>
                    <a:lumOff val="80000"/>
                  </a:schemeClr>
                </a:solidFill>
                <a:latin typeface="+mn-lt"/>
                <a:ea typeface="DejaVuSans"/>
              </a:rPr>
              <a:t>threshold voltage, and carrier mobility</a:t>
            </a:r>
            <a:endParaRPr lang="en-US" sz="1800" kern="1200">
              <a:solidFill>
                <a:schemeClr val="accent6">
                  <a:lumMod val="20000"/>
                  <a:lumOff val="80000"/>
                </a:schemeClr>
              </a:solidFill>
              <a:latin typeface="+mn-lt"/>
            </a:endParaRPr>
          </a:p>
        </p:txBody>
      </p:sp>
      <p:sp>
        <p:nvSpPr>
          <p:cNvPr id="66" name="文本框 65">
            <a:extLst>
              <a:ext uri="{FF2B5EF4-FFF2-40B4-BE49-F238E27FC236}">
                <a16:creationId xmlns:a16="http://schemas.microsoft.com/office/drawing/2014/main" id="{EC70F630-C0CE-BD07-FEB3-8B71EB745E7D}"/>
              </a:ext>
            </a:extLst>
          </p:cNvPr>
          <p:cNvSpPr txBox="1"/>
          <p:nvPr/>
        </p:nvSpPr>
        <p:spPr>
          <a:xfrm>
            <a:off x="1209841" y="4310514"/>
            <a:ext cx="3917739" cy="369332"/>
          </a:xfrm>
          <a:prstGeom prst="rect">
            <a:avLst/>
          </a:prstGeom>
          <a:noFill/>
          <a:ln w="0">
            <a:noFill/>
          </a:ln>
        </p:spPr>
        <p:txBody>
          <a:bodyPr wrap="none" lIns="0" tIns="0" rIns="0" bIns="0" anchor="t">
            <a:spAutoFit/>
          </a:bodyPr>
          <a:lstStyle/>
          <a:p>
            <a:pPr>
              <a:buClrTx/>
              <a:buFontTx/>
              <a:buNone/>
            </a:pPr>
            <a:r>
              <a:rPr lang="en-US" sz="2400" b="1" kern="1200">
                <a:solidFill>
                  <a:srgbClr val="FFFFFF"/>
                </a:solidFill>
                <a:latin typeface="+mn-lt"/>
                <a:ea typeface="DejaVuSans"/>
              </a:rPr>
              <a:t>Computational Ineﬃciency</a:t>
            </a:r>
            <a:endParaRPr lang="en-US" sz="2400" kern="1200">
              <a:latin typeface="+mn-lt"/>
            </a:endParaRPr>
          </a:p>
        </p:txBody>
      </p:sp>
      <p:sp>
        <p:nvSpPr>
          <p:cNvPr id="67" name="文本框 66">
            <a:extLst>
              <a:ext uri="{FF2B5EF4-FFF2-40B4-BE49-F238E27FC236}">
                <a16:creationId xmlns:a16="http://schemas.microsoft.com/office/drawing/2014/main" id="{DA785AB9-F572-B518-CEE1-AD20FA569FE2}"/>
              </a:ext>
            </a:extLst>
          </p:cNvPr>
          <p:cNvSpPr txBox="1"/>
          <p:nvPr/>
        </p:nvSpPr>
        <p:spPr>
          <a:xfrm>
            <a:off x="1090095" y="4648194"/>
            <a:ext cx="3736023" cy="276999"/>
          </a:xfrm>
          <a:prstGeom prst="rect">
            <a:avLst/>
          </a:prstGeom>
          <a:noFill/>
          <a:ln w="0">
            <a:noFill/>
          </a:ln>
        </p:spPr>
        <p:txBody>
          <a:bodyPr wrap="none" lIns="0" tIns="0" rIns="0" bIns="0" anchor="t">
            <a:spAutoFit/>
          </a:bodyPr>
          <a:lstStyle/>
          <a:p>
            <a:pPr>
              <a:buClrTx/>
              <a:buFontTx/>
              <a:buNone/>
            </a:pPr>
            <a:r>
              <a:rPr lang="en-US" sz="1800" kern="1200" dirty="0">
                <a:solidFill>
                  <a:schemeClr val="accent6">
                    <a:lumMod val="20000"/>
                    <a:lumOff val="80000"/>
                  </a:schemeClr>
                </a:solidFill>
                <a:latin typeface="+mn-lt"/>
                <a:ea typeface="DejaVuSans"/>
              </a:rPr>
              <a:t>Traditional Monte Carlo methods are</a:t>
            </a:r>
            <a:endParaRPr lang="en-US" sz="1800" kern="1200" dirty="0">
              <a:solidFill>
                <a:schemeClr val="accent6">
                  <a:lumMod val="20000"/>
                  <a:lumOff val="80000"/>
                </a:schemeClr>
              </a:solidFill>
              <a:latin typeface="+mn-lt"/>
            </a:endParaRPr>
          </a:p>
        </p:txBody>
      </p:sp>
      <p:sp>
        <p:nvSpPr>
          <p:cNvPr id="68" name="文本框 67">
            <a:extLst>
              <a:ext uri="{FF2B5EF4-FFF2-40B4-BE49-F238E27FC236}">
                <a16:creationId xmlns:a16="http://schemas.microsoft.com/office/drawing/2014/main" id="{18BE42BC-2464-84F6-31AE-89D1FDEC6B03}"/>
              </a:ext>
            </a:extLst>
          </p:cNvPr>
          <p:cNvSpPr txBox="1"/>
          <p:nvPr/>
        </p:nvSpPr>
        <p:spPr>
          <a:xfrm>
            <a:off x="1090095" y="4881372"/>
            <a:ext cx="4717638" cy="276999"/>
          </a:xfrm>
          <a:prstGeom prst="rect">
            <a:avLst/>
          </a:prstGeom>
          <a:noFill/>
          <a:ln w="0">
            <a:noFill/>
          </a:ln>
        </p:spPr>
        <p:txBody>
          <a:bodyPr wrap="none" lIns="0" tIns="0" rIns="0" bIns="0" anchor="t">
            <a:spAutoFit/>
          </a:bodyPr>
          <a:lstStyle/>
          <a:p>
            <a:pPr>
              <a:buClrTx/>
              <a:buFontTx/>
              <a:buNone/>
            </a:pPr>
            <a:r>
              <a:rPr lang="en-US" altLang="zh-CN" sz="1800" kern="1200" dirty="0">
                <a:solidFill>
                  <a:schemeClr val="accent6">
                    <a:lumMod val="20000"/>
                    <a:lumOff val="80000"/>
                  </a:schemeClr>
                </a:solidFill>
                <a:ea typeface="DejaVuSans"/>
              </a:rPr>
              <a:t>prohibitively </a:t>
            </a:r>
            <a:r>
              <a:rPr lang="en-US" sz="1800" kern="1200" dirty="0">
                <a:solidFill>
                  <a:schemeClr val="accent6">
                    <a:lumMod val="20000"/>
                    <a:lumOff val="80000"/>
                  </a:schemeClr>
                </a:solidFill>
                <a:latin typeface="+mn-lt"/>
                <a:ea typeface="DejaVuSans"/>
              </a:rPr>
              <a:t>ineﬃcient for rare failure events, </a:t>
            </a:r>
            <a:endParaRPr lang="en-US" sz="1800" kern="1200" dirty="0">
              <a:solidFill>
                <a:schemeClr val="accent6">
                  <a:lumMod val="20000"/>
                  <a:lumOff val="80000"/>
                </a:schemeClr>
              </a:solidFill>
              <a:latin typeface="+mn-lt"/>
            </a:endParaRPr>
          </a:p>
        </p:txBody>
      </p:sp>
      <p:sp>
        <p:nvSpPr>
          <p:cNvPr id="69" name="任意形状 68">
            <a:extLst>
              <a:ext uri="{FF2B5EF4-FFF2-40B4-BE49-F238E27FC236}">
                <a16:creationId xmlns:a16="http://schemas.microsoft.com/office/drawing/2014/main" id="{119F7AEE-9BE2-D8A1-E47B-021774AD21F4}"/>
              </a:ext>
            </a:extLst>
          </p:cNvPr>
          <p:cNvSpPr/>
          <p:nvPr/>
        </p:nvSpPr>
        <p:spPr>
          <a:xfrm>
            <a:off x="5970753" y="4127725"/>
            <a:ext cx="5858059" cy="1353960"/>
          </a:xfrm>
          <a:custGeom>
            <a:avLst/>
            <a:gdLst/>
            <a:ahLst/>
            <a:cxnLst/>
            <a:rect l="0" t="0" r="r" b="b"/>
            <a:pathLst>
              <a:path w="12722" h="3761">
                <a:moveTo>
                  <a:pt x="15" y="114"/>
                </a:moveTo>
                <a:cubicBezTo>
                  <a:pt x="24" y="92"/>
                  <a:pt x="37" y="71"/>
                  <a:pt x="55" y="54"/>
                </a:cubicBezTo>
                <a:cubicBezTo>
                  <a:pt x="72" y="37"/>
                  <a:pt x="92" y="23"/>
                  <a:pt x="115" y="14"/>
                </a:cubicBezTo>
                <a:cubicBezTo>
                  <a:pt x="138" y="4"/>
                  <a:pt x="161" y="0"/>
                  <a:pt x="186" y="0"/>
                </a:cubicBezTo>
                <a:lnTo>
                  <a:pt x="12537" y="0"/>
                </a:lnTo>
                <a:cubicBezTo>
                  <a:pt x="12561" y="0"/>
                  <a:pt x="12585" y="4"/>
                  <a:pt x="12608" y="14"/>
                </a:cubicBezTo>
                <a:cubicBezTo>
                  <a:pt x="12630" y="23"/>
                  <a:pt x="12650" y="37"/>
                  <a:pt x="12668" y="54"/>
                </a:cubicBezTo>
                <a:cubicBezTo>
                  <a:pt x="12685" y="71"/>
                  <a:pt x="12699" y="92"/>
                  <a:pt x="12708" y="114"/>
                </a:cubicBezTo>
                <a:cubicBezTo>
                  <a:pt x="12717" y="137"/>
                  <a:pt x="12722" y="161"/>
                  <a:pt x="12722" y="185"/>
                </a:cubicBezTo>
                <a:lnTo>
                  <a:pt x="12722" y="3575"/>
                </a:lnTo>
                <a:cubicBezTo>
                  <a:pt x="12722" y="3600"/>
                  <a:pt x="12717" y="3624"/>
                  <a:pt x="12708" y="3647"/>
                </a:cubicBezTo>
                <a:cubicBezTo>
                  <a:pt x="12699" y="3669"/>
                  <a:pt x="12685" y="3689"/>
                  <a:pt x="12668" y="3707"/>
                </a:cubicBezTo>
                <a:cubicBezTo>
                  <a:pt x="12650" y="3724"/>
                  <a:pt x="12630" y="3738"/>
                  <a:pt x="12608" y="3747"/>
                </a:cubicBezTo>
                <a:cubicBezTo>
                  <a:pt x="12585" y="3756"/>
                  <a:pt x="12561" y="3761"/>
                  <a:pt x="12536" y="3761"/>
                </a:cubicBezTo>
                <a:lnTo>
                  <a:pt x="186" y="3761"/>
                </a:lnTo>
                <a:cubicBezTo>
                  <a:pt x="161" y="3761"/>
                  <a:pt x="138" y="3756"/>
                  <a:pt x="115" y="3747"/>
                </a:cubicBezTo>
                <a:cubicBezTo>
                  <a:pt x="92" y="3738"/>
                  <a:pt x="72" y="3724"/>
                  <a:pt x="55" y="3707"/>
                </a:cubicBezTo>
                <a:cubicBezTo>
                  <a:pt x="37" y="3689"/>
                  <a:pt x="24" y="3669"/>
                  <a:pt x="15" y="3647"/>
                </a:cubicBezTo>
                <a:cubicBezTo>
                  <a:pt x="5" y="3624"/>
                  <a:pt x="0" y="3600"/>
                  <a:pt x="0" y="3576"/>
                </a:cubicBezTo>
                <a:lnTo>
                  <a:pt x="0" y="185"/>
                </a:lnTo>
                <a:cubicBezTo>
                  <a:pt x="0" y="161"/>
                  <a:pt x="5" y="137"/>
                  <a:pt x="15" y="114"/>
                </a:cubicBezTo>
                <a:close/>
              </a:path>
            </a:pathLst>
          </a:custGeom>
          <a:solidFill>
            <a:schemeClr val="accent5">
              <a:lumMod val="60000"/>
              <a:lumOff val="40000"/>
              <a:alpha val="40000"/>
            </a:schemeClr>
          </a:solidFill>
          <a:ln w="0">
            <a:solidFill>
              <a:schemeClr val="tx2"/>
            </a:solidFill>
          </a:ln>
        </p:spPr>
        <p:txBody>
          <a:bodyPr lIns="0" tIns="0" rIns="0" bIns="0" anchor="t">
            <a:noAutofit/>
          </a:bodyPr>
          <a:lstStyle/>
          <a:p>
            <a:pPr>
              <a:buClrTx/>
              <a:buFontTx/>
              <a:buNone/>
            </a:pPr>
            <a:endParaRPr lang="en-US" sz="2400" kern="1200">
              <a:solidFill>
                <a:schemeClr val="bg2">
                  <a:lumMod val="10000"/>
                  <a:lumOff val="90000"/>
                </a:schemeClr>
              </a:solidFill>
              <a:latin typeface="+mn-lt"/>
            </a:endParaRPr>
          </a:p>
        </p:txBody>
      </p:sp>
      <p:sp>
        <p:nvSpPr>
          <p:cNvPr id="70" name="任意形状 69">
            <a:extLst>
              <a:ext uri="{FF2B5EF4-FFF2-40B4-BE49-F238E27FC236}">
                <a16:creationId xmlns:a16="http://schemas.microsoft.com/office/drawing/2014/main" id="{B6866A1D-B226-2031-071C-9F4A1A230ED4}"/>
              </a:ext>
            </a:extLst>
          </p:cNvPr>
          <p:cNvSpPr/>
          <p:nvPr/>
        </p:nvSpPr>
        <p:spPr>
          <a:xfrm>
            <a:off x="5970754" y="4051523"/>
            <a:ext cx="4579920" cy="1353960"/>
          </a:xfrm>
          <a:custGeom>
            <a:avLst/>
            <a:gdLst/>
            <a:ahLst/>
            <a:cxnLst/>
            <a:rect l="0" t="0" r="r" b="b"/>
            <a:pathLst>
              <a:path w="12722" h="3761">
                <a:moveTo>
                  <a:pt x="0" y="3575"/>
                </a:moveTo>
                <a:lnTo>
                  <a:pt x="0" y="185"/>
                </a:lnTo>
                <a:cubicBezTo>
                  <a:pt x="0" y="161"/>
                  <a:pt x="5" y="137"/>
                  <a:pt x="15" y="114"/>
                </a:cubicBezTo>
                <a:cubicBezTo>
                  <a:pt x="24" y="92"/>
                  <a:pt x="37" y="71"/>
                  <a:pt x="55" y="54"/>
                </a:cubicBezTo>
                <a:cubicBezTo>
                  <a:pt x="72" y="37"/>
                  <a:pt x="92" y="23"/>
                  <a:pt x="115" y="14"/>
                </a:cubicBezTo>
                <a:cubicBezTo>
                  <a:pt x="138" y="4"/>
                  <a:pt x="161" y="0"/>
                  <a:pt x="186" y="0"/>
                </a:cubicBezTo>
                <a:lnTo>
                  <a:pt x="12536" y="0"/>
                </a:lnTo>
                <a:cubicBezTo>
                  <a:pt x="12561" y="0"/>
                  <a:pt x="12585" y="4"/>
                  <a:pt x="12608" y="14"/>
                </a:cubicBezTo>
                <a:cubicBezTo>
                  <a:pt x="12630" y="23"/>
                  <a:pt x="12650" y="37"/>
                  <a:pt x="12668" y="54"/>
                </a:cubicBezTo>
                <a:cubicBezTo>
                  <a:pt x="12685" y="71"/>
                  <a:pt x="12699" y="92"/>
                  <a:pt x="12708" y="114"/>
                </a:cubicBezTo>
                <a:cubicBezTo>
                  <a:pt x="12717" y="137"/>
                  <a:pt x="12722" y="161"/>
                  <a:pt x="12722" y="185"/>
                </a:cubicBezTo>
                <a:lnTo>
                  <a:pt x="12722" y="3575"/>
                </a:lnTo>
                <a:cubicBezTo>
                  <a:pt x="12722" y="3600"/>
                  <a:pt x="12717" y="3624"/>
                  <a:pt x="12708" y="3647"/>
                </a:cubicBezTo>
                <a:cubicBezTo>
                  <a:pt x="12699" y="3669"/>
                  <a:pt x="12685" y="3689"/>
                  <a:pt x="12668" y="3707"/>
                </a:cubicBezTo>
                <a:cubicBezTo>
                  <a:pt x="12650" y="3724"/>
                  <a:pt x="12630" y="3738"/>
                  <a:pt x="12608" y="3747"/>
                </a:cubicBezTo>
                <a:cubicBezTo>
                  <a:pt x="12585" y="3756"/>
                  <a:pt x="12561" y="3761"/>
                  <a:pt x="12536" y="3761"/>
                </a:cubicBezTo>
                <a:lnTo>
                  <a:pt x="186" y="3761"/>
                </a:lnTo>
                <a:cubicBezTo>
                  <a:pt x="161" y="3761"/>
                  <a:pt x="138" y="3756"/>
                  <a:pt x="115" y="3747"/>
                </a:cubicBezTo>
                <a:cubicBezTo>
                  <a:pt x="92" y="3738"/>
                  <a:pt x="72" y="3724"/>
                  <a:pt x="55" y="3707"/>
                </a:cubicBezTo>
                <a:cubicBezTo>
                  <a:pt x="37" y="3689"/>
                  <a:pt x="24" y="3669"/>
                  <a:pt x="15" y="3647"/>
                </a:cubicBezTo>
                <a:cubicBezTo>
                  <a:pt x="5" y="3624"/>
                  <a:pt x="0" y="3600"/>
                  <a:pt x="0" y="3575"/>
                </a:cubicBezTo>
                <a:moveTo>
                  <a:pt x="24" y="185"/>
                </a:moveTo>
                <a:lnTo>
                  <a:pt x="24" y="3575"/>
                </a:lnTo>
                <a:cubicBezTo>
                  <a:pt x="24" y="3586"/>
                  <a:pt x="25" y="3597"/>
                  <a:pt x="27" y="3607"/>
                </a:cubicBezTo>
                <a:cubicBezTo>
                  <a:pt x="29" y="3618"/>
                  <a:pt x="32" y="3628"/>
                  <a:pt x="36" y="3638"/>
                </a:cubicBezTo>
                <a:cubicBezTo>
                  <a:pt x="40" y="3647"/>
                  <a:pt x="45" y="3657"/>
                  <a:pt x="51" y="3666"/>
                </a:cubicBezTo>
                <a:cubicBezTo>
                  <a:pt x="57" y="3675"/>
                  <a:pt x="64" y="3683"/>
                  <a:pt x="71" y="3690"/>
                </a:cubicBezTo>
                <a:cubicBezTo>
                  <a:pt x="79" y="3698"/>
                  <a:pt x="87" y="3705"/>
                  <a:pt x="96" y="3711"/>
                </a:cubicBezTo>
                <a:cubicBezTo>
                  <a:pt x="105" y="3716"/>
                  <a:pt x="114" y="3721"/>
                  <a:pt x="124" y="3726"/>
                </a:cubicBezTo>
                <a:cubicBezTo>
                  <a:pt x="134" y="3730"/>
                  <a:pt x="144" y="3733"/>
                  <a:pt x="154" y="3735"/>
                </a:cubicBezTo>
                <a:cubicBezTo>
                  <a:pt x="165" y="3737"/>
                  <a:pt x="175" y="3738"/>
                  <a:pt x="186" y="3738"/>
                </a:cubicBezTo>
                <a:lnTo>
                  <a:pt x="12536" y="3738"/>
                </a:lnTo>
                <a:cubicBezTo>
                  <a:pt x="12547" y="3738"/>
                  <a:pt x="12558" y="3737"/>
                  <a:pt x="12568" y="3735"/>
                </a:cubicBezTo>
                <a:cubicBezTo>
                  <a:pt x="12579" y="3733"/>
                  <a:pt x="12589" y="3730"/>
                  <a:pt x="12599" y="3726"/>
                </a:cubicBezTo>
                <a:cubicBezTo>
                  <a:pt x="12608" y="3721"/>
                  <a:pt x="12618" y="3716"/>
                  <a:pt x="12627" y="3711"/>
                </a:cubicBezTo>
                <a:cubicBezTo>
                  <a:pt x="12636" y="3705"/>
                  <a:pt x="12644" y="3698"/>
                  <a:pt x="12651" y="3690"/>
                </a:cubicBezTo>
                <a:cubicBezTo>
                  <a:pt x="12659" y="3683"/>
                  <a:pt x="12666" y="3675"/>
                  <a:pt x="12672" y="3666"/>
                </a:cubicBezTo>
                <a:cubicBezTo>
                  <a:pt x="12677" y="3657"/>
                  <a:pt x="12682" y="3647"/>
                  <a:pt x="12687" y="3638"/>
                </a:cubicBezTo>
                <a:cubicBezTo>
                  <a:pt x="12691" y="3628"/>
                  <a:pt x="12694" y="3618"/>
                  <a:pt x="12696" y="3607"/>
                </a:cubicBezTo>
                <a:cubicBezTo>
                  <a:pt x="12698" y="3597"/>
                  <a:pt x="12699" y="3586"/>
                  <a:pt x="12699" y="3575"/>
                </a:cubicBezTo>
                <a:lnTo>
                  <a:pt x="12699" y="185"/>
                </a:lnTo>
                <a:cubicBezTo>
                  <a:pt x="12699" y="175"/>
                  <a:pt x="12698" y="164"/>
                  <a:pt x="12696" y="154"/>
                </a:cubicBezTo>
                <a:cubicBezTo>
                  <a:pt x="12694" y="143"/>
                  <a:pt x="12691" y="133"/>
                  <a:pt x="12687" y="123"/>
                </a:cubicBezTo>
                <a:cubicBezTo>
                  <a:pt x="12682" y="113"/>
                  <a:pt x="12677" y="104"/>
                  <a:pt x="12672" y="95"/>
                </a:cubicBezTo>
                <a:cubicBezTo>
                  <a:pt x="12666" y="86"/>
                  <a:pt x="12659" y="78"/>
                  <a:pt x="12651" y="70"/>
                </a:cubicBezTo>
                <a:cubicBezTo>
                  <a:pt x="12644" y="63"/>
                  <a:pt x="12636" y="56"/>
                  <a:pt x="12627" y="50"/>
                </a:cubicBezTo>
                <a:cubicBezTo>
                  <a:pt x="12618" y="44"/>
                  <a:pt x="12608" y="39"/>
                  <a:pt x="12599" y="35"/>
                </a:cubicBezTo>
                <a:cubicBezTo>
                  <a:pt x="12589" y="31"/>
                  <a:pt x="12579" y="28"/>
                  <a:pt x="12568" y="26"/>
                </a:cubicBezTo>
                <a:cubicBezTo>
                  <a:pt x="12558" y="24"/>
                  <a:pt x="12547" y="23"/>
                  <a:pt x="12536" y="23"/>
                </a:cubicBezTo>
                <a:lnTo>
                  <a:pt x="186" y="23"/>
                </a:lnTo>
                <a:cubicBezTo>
                  <a:pt x="175" y="23"/>
                  <a:pt x="165" y="24"/>
                  <a:pt x="154" y="26"/>
                </a:cubicBezTo>
                <a:cubicBezTo>
                  <a:pt x="144" y="28"/>
                  <a:pt x="134" y="31"/>
                  <a:pt x="124" y="35"/>
                </a:cubicBezTo>
                <a:cubicBezTo>
                  <a:pt x="114" y="39"/>
                  <a:pt x="105" y="44"/>
                  <a:pt x="96" y="50"/>
                </a:cubicBezTo>
                <a:cubicBezTo>
                  <a:pt x="87" y="56"/>
                  <a:pt x="79" y="63"/>
                  <a:pt x="71" y="70"/>
                </a:cubicBezTo>
                <a:cubicBezTo>
                  <a:pt x="64" y="78"/>
                  <a:pt x="57" y="86"/>
                  <a:pt x="51" y="95"/>
                </a:cubicBezTo>
                <a:cubicBezTo>
                  <a:pt x="45" y="104"/>
                  <a:pt x="40" y="113"/>
                  <a:pt x="36" y="123"/>
                </a:cubicBezTo>
                <a:cubicBezTo>
                  <a:pt x="32" y="133"/>
                  <a:pt x="29" y="143"/>
                  <a:pt x="27" y="154"/>
                </a:cubicBezTo>
                <a:cubicBezTo>
                  <a:pt x="25" y="164"/>
                  <a:pt x="24" y="175"/>
                  <a:pt x="24" y="185"/>
                </a:cubicBezTo>
                <a:close/>
              </a:path>
            </a:pathLst>
          </a:custGeom>
          <a:solidFill>
            <a:srgbClr val="4DA6FF">
              <a:alpha val="30000"/>
            </a:srgbClr>
          </a:solidFill>
          <a:ln w="0">
            <a:noFill/>
          </a:ln>
        </p:spPr>
        <p:txBody>
          <a:bodyPr lIns="0" tIns="0" rIns="0" bIns="0" anchor="t">
            <a:noAutofit/>
          </a:bodyPr>
          <a:lstStyle/>
          <a:p>
            <a:pPr>
              <a:buClrTx/>
              <a:buFontTx/>
              <a:buNone/>
            </a:pPr>
            <a:endParaRPr lang="en-US" sz="2400" kern="1200">
              <a:latin typeface="+mn-lt"/>
            </a:endParaRPr>
          </a:p>
        </p:txBody>
      </p:sp>
      <p:pic>
        <p:nvPicPr>
          <p:cNvPr id="71" name="图片 70">
            <a:extLst>
              <a:ext uri="{FF2B5EF4-FFF2-40B4-BE49-F238E27FC236}">
                <a16:creationId xmlns:a16="http://schemas.microsoft.com/office/drawing/2014/main" id="{41453CFB-381D-931B-B1AE-570C0A51352E}"/>
              </a:ext>
            </a:extLst>
          </p:cNvPr>
          <p:cNvPicPr/>
          <p:nvPr/>
        </p:nvPicPr>
        <p:blipFill>
          <a:blip r:embed="rId9"/>
          <a:stretch/>
        </p:blipFill>
        <p:spPr>
          <a:xfrm>
            <a:off x="6179914" y="4260323"/>
            <a:ext cx="551160" cy="517680"/>
          </a:xfrm>
          <a:prstGeom prst="rect">
            <a:avLst/>
          </a:prstGeom>
          <a:noFill/>
          <a:ln w="0">
            <a:noFill/>
          </a:ln>
        </p:spPr>
      </p:pic>
      <p:pic>
        <p:nvPicPr>
          <p:cNvPr id="72" name="图片 71">
            <a:extLst>
              <a:ext uri="{FF2B5EF4-FFF2-40B4-BE49-F238E27FC236}">
                <a16:creationId xmlns:a16="http://schemas.microsoft.com/office/drawing/2014/main" id="{8A5D624F-27A1-CD2F-B440-6B3E1B25ACF3}"/>
              </a:ext>
            </a:extLst>
          </p:cNvPr>
          <p:cNvPicPr/>
          <p:nvPr/>
        </p:nvPicPr>
        <p:blipFill>
          <a:blip r:embed="rId10"/>
          <a:stretch/>
        </p:blipFill>
        <p:spPr>
          <a:xfrm>
            <a:off x="6313834" y="4394243"/>
            <a:ext cx="283680" cy="250200"/>
          </a:xfrm>
          <a:prstGeom prst="rect">
            <a:avLst/>
          </a:prstGeom>
          <a:noFill/>
          <a:ln w="0">
            <a:noFill/>
          </a:ln>
        </p:spPr>
      </p:pic>
      <p:sp>
        <p:nvSpPr>
          <p:cNvPr id="73" name="文本框 72">
            <a:extLst>
              <a:ext uri="{FF2B5EF4-FFF2-40B4-BE49-F238E27FC236}">
                <a16:creationId xmlns:a16="http://schemas.microsoft.com/office/drawing/2014/main" id="{294971CE-B0A1-F5D5-FD45-66971A584C66}"/>
              </a:ext>
            </a:extLst>
          </p:cNvPr>
          <p:cNvSpPr txBox="1"/>
          <p:nvPr/>
        </p:nvSpPr>
        <p:spPr>
          <a:xfrm>
            <a:off x="1090095" y="5125436"/>
            <a:ext cx="4706417" cy="276999"/>
          </a:xfrm>
          <a:prstGeom prst="rect">
            <a:avLst/>
          </a:prstGeom>
          <a:noFill/>
          <a:ln w="0">
            <a:noFill/>
          </a:ln>
        </p:spPr>
        <p:txBody>
          <a:bodyPr wrap="none" lIns="0" tIns="0" rIns="0" bIns="0" anchor="t">
            <a:spAutoFit/>
          </a:bodyPr>
          <a:lstStyle/>
          <a:p>
            <a:pPr>
              <a:buClrTx/>
              <a:buFontTx/>
              <a:buNone/>
            </a:pPr>
            <a:r>
              <a:rPr lang="en-US" altLang="zh-CN" sz="1800" kern="1200" dirty="0">
                <a:solidFill>
                  <a:schemeClr val="accent6">
                    <a:lumMod val="20000"/>
                    <a:lumOff val="80000"/>
                  </a:schemeClr>
                </a:solidFill>
                <a:ea typeface="DejaVuSans"/>
              </a:rPr>
              <a:t>requiring an </a:t>
            </a:r>
            <a:r>
              <a:rPr lang="en-US" sz="1800" kern="1200" dirty="0">
                <a:solidFill>
                  <a:schemeClr val="accent6">
                    <a:lumMod val="20000"/>
                    <a:lumOff val="80000"/>
                  </a:schemeClr>
                </a:solidFill>
                <a:latin typeface="+mn-lt"/>
                <a:ea typeface="DejaVuSans"/>
              </a:rPr>
              <a:t>impractical number of simulations</a:t>
            </a:r>
            <a:endParaRPr lang="en-US" sz="1800" kern="1200" dirty="0">
              <a:solidFill>
                <a:schemeClr val="accent6">
                  <a:lumMod val="20000"/>
                  <a:lumOff val="80000"/>
                </a:schemeClr>
              </a:solidFill>
              <a:latin typeface="+mn-lt"/>
            </a:endParaRPr>
          </a:p>
        </p:txBody>
      </p:sp>
      <p:sp>
        <p:nvSpPr>
          <p:cNvPr id="74" name="文本框 73">
            <a:extLst>
              <a:ext uri="{FF2B5EF4-FFF2-40B4-BE49-F238E27FC236}">
                <a16:creationId xmlns:a16="http://schemas.microsoft.com/office/drawing/2014/main" id="{9DA5BBCB-7F45-93B7-2EA9-64581E3FFDE1}"/>
              </a:ext>
            </a:extLst>
          </p:cNvPr>
          <p:cNvSpPr txBox="1"/>
          <p:nvPr/>
        </p:nvSpPr>
        <p:spPr>
          <a:xfrm>
            <a:off x="6865354" y="4275083"/>
            <a:ext cx="3192605" cy="369332"/>
          </a:xfrm>
          <a:prstGeom prst="rect">
            <a:avLst/>
          </a:prstGeom>
          <a:noFill/>
          <a:ln w="0">
            <a:noFill/>
          </a:ln>
        </p:spPr>
        <p:txBody>
          <a:bodyPr wrap="none" lIns="0" tIns="0" rIns="0" bIns="0" anchor="t">
            <a:spAutoFit/>
          </a:bodyPr>
          <a:lstStyle/>
          <a:p>
            <a:pPr>
              <a:buClrTx/>
              <a:buFontTx/>
              <a:buNone/>
            </a:pPr>
            <a:r>
              <a:rPr lang="en-US" sz="2400" b="1" kern="1200">
                <a:solidFill>
                  <a:srgbClr val="FFFFFF"/>
                </a:solidFill>
                <a:latin typeface="+mn-lt"/>
                <a:ea typeface="DejaVuSans"/>
              </a:rPr>
              <a:t>Topology Adaptability</a:t>
            </a:r>
            <a:endParaRPr lang="en-US" sz="2400" kern="1200">
              <a:latin typeface="+mn-lt"/>
            </a:endParaRPr>
          </a:p>
        </p:txBody>
      </p:sp>
      <p:sp>
        <p:nvSpPr>
          <p:cNvPr id="75" name="文本框 74">
            <a:extLst>
              <a:ext uri="{FF2B5EF4-FFF2-40B4-BE49-F238E27FC236}">
                <a16:creationId xmlns:a16="http://schemas.microsoft.com/office/drawing/2014/main" id="{16BFFFCA-E323-B9B2-0C23-6DC0AA597B2D}"/>
              </a:ext>
            </a:extLst>
          </p:cNvPr>
          <p:cNvSpPr txBox="1"/>
          <p:nvPr/>
        </p:nvSpPr>
        <p:spPr>
          <a:xfrm>
            <a:off x="6691178" y="4612763"/>
            <a:ext cx="3872855" cy="276999"/>
          </a:xfrm>
          <a:prstGeom prst="rect">
            <a:avLst/>
          </a:prstGeom>
          <a:noFill/>
          <a:ln w="0">
            <a:noFill/>
          </a:ln>
        </p:spPr>
        <p:txBody>
          <a:bodyPr wrap="none" lIns="0" tIns="0" rIns="0" bIns="0" anchor="t">
            <a:spAutoFit/>
          </a:bodyPr>
          <a:lstStyle/>
          <a:p>
            <a:pPr>
              <a:buClrTx/>
              <a:buFontTx/>
              <a:buNone/>
            </a:pPr>
            <a:r>
              <a:rPr lang="en-US" sz="1800" kern="1200" dirty="0">
                <a:solidFill>
                  <a:schemeClr val="accent6">
                    <a:lumMod val="20000"/>
                    <a:lumOff val="80000"/>
                  </a:schemeClr>
                </a:solidFill>
                <a:latin typeface="+mn-lt"/>
                <a:ea typeface="DejaVuSans"/>
              </a:rPr>
              <a:t>Analysis methods often require expert</a:t>
            </a:r>
            <a:endParaRPr lang="en-US" sz="1800" kern="1200" dirty="0">
              <a:solidFill>
                <a:schemeClr val="accent6">
                  <a:lumMod val="20000"/>
                  <a:lumOff val="80000"/>
                </a:schemeClr>
              </a:solidFill>
              <a:latin typeface="+mn-lt"/>
            </a:endParaRPr>
          </a:p>
        </p:txBody>
      </p:sp>
      <p:sp>
        <p:nvSpPr>
          <p:cNvPr id="76" name="文本框 75">
            <a:extLst>
              <a:ext uri="{FF2B5EF4-FFF2-40B4-BE49-F238E27FC236}">
                <a16:creationId xmlns:a16="http://schemas.microsoft.com/office/drawing/2014/main" id="{D985601B-DD68-8755-BA07-EF9322FFC03A}"/>
              </a:ext>
            </a:extLst>
          </p:cNvPr>
          <p:cNvSpPr txBox="1"/>
          <p:nvPr/>
        </p:nvSpPr>
        <p:spPr>
          <a:xfrm>
            <a:off x="6691178" y="4845941"/>
            <a:ext cx="3896901" cy="276999"/>
          </a:xfrm>
          <a:prstGeom prst="rect">
            <a:avLst/>
          </a:prstGeom>
          <a:noFill/>
          <a:ln w="0">
            <a:noFill/>
          </a:ln>
        </p:spPr>
        <p:txBody>
          <a:bodyPr wrap="none" lIns="0" tIns="0" rIns="0" bIns="0" anchor="t">
            <a:spAutoFit/>
          </a:bodyPr>
          <a:lstStyle/>
          <a:p>
            <a:pPr>
              <a:buClrTx/>
              <a:buFontTx/>
              <a:buNone/>
            </a:pPr>
            <a:r>
              <a:rPr lang="en-US" altLang="zh-CN" sz="1800" kern="1200" dirty="0">
                <a:solidFill>
                  <a:schemeClr val="accent6">
                    <a:lumMod val="20000"/>
                    <a:lumOff val="80000"/>
                  </a:schemeClr>
                </a:solidFill>
                <a:latin typeface="+mn-lt"/>
                <a:ea typeface="DejaVuSans"/>
              </a:rPr>
              <a:t>knowledge </a:t>
            </a:r>
            <a:r>
              <a:rPr lang="zh-CN" altLang="en-US" sz="1800" kern="1200" dirty="0">
                <a:solidFill>
                  <a:schemeClr val="accent6">
                    <a:lumMod val="20000"/>
                    <a:lumOff val="80000"/>
                  </a:schemeClr>
                </a:solidFill>
                <a:latin typeface="+mn-lt"/>
                <a:ea typeface="DejaVuSans"/>
              </a:rPr>
              <a:t> </a:t>
            </a:r>
            <a:r>
              <a:rPr lang="en-US" sz="1800" kern="1200" dirty="0">
                <a:solidFill>
                  <a:schemeClr val="accent6">
                    <a:lumMod val="20000"/>
                    <a:lumOff val="80000"/>
                  </a:schemeClr>
                </a:solidFill>
                <a:latin typeface="+mn-lt"/>
                <a:ea typeface="DejaVuSans"/>
              </a:rPr>
              <a:t>to adapt to diﬀerent circuit</a:t>
            </a:r>
            <a:endParaRPr lang="en-US" sz="1800" kern="1200" dirty="0">
              <a:solidFill>
                <a:schemeClr val="accent6">
                  <a:lumMod val="20000"/>
                  <a:lumOff val="80000"/>
                </a:schemeClr>
              </a:solidFill>
              <a:latin typeface="+mn-lt"/>
            </a:endParaRPr>
          </a:p>
        </p:txBody>
      </p:sp>
      <p:pic>
        <p:nvPicPr>
          <p:cNvPr id="77" name="图片 76">
            <a:extLst>
              <a:ext uri="{FF2B5EF4-FFF2-40B4-BE49-F238E27FC236}">
                <a16:creationId xmlns:a16="http://schemas.microsoft.com/office/drawing/2014/main" id="{0CBF436C-0A6B-E97B-9FAE-80F841FCBDA5}"/>
              </a:ext>
            </a:extLst>
          </p:cNvPr>
          <p:cNvPicPr>
            <a:picLocks noChangeAspect="1"/>
          </p:cNvPicPr>
          <p:nvPr/>
        </p:nvPicPr>
        <p:blipFill>
          <a:blip r:embed="rId11"/>
          <a:stretch/>
        </p:blipFill>
        <p:spPr>
          <a:xfrm>
            <a:off x="961979" y="5776960"/>
            <a:ext cx="167827" cy="216000"/>
          </a:xfrm>
          <a:prstGeom prst="rect">
            <a:avLst/>
          </a:prstGeom>
          <a:noFill/>
          <a:ln w="0">
            <a:noFill/>
          </a:ln>
        </p:spPr>
      </p:pic>
      <p:sp>
        <p:nvSpPr>
          <p:cNvPr id="78" name="文本框 77">
            <a:extLst>
              <a:ext uri="{FF2B5EF4-FFF2-40B4-BE49-F238E27FC236}">
                <a16:creationId xmlns:a16="http://schemas.microsoft.com/office/drawing/2014/main" id="{9F7EFC08-8AD8-FD40-7A47-077C19886F69}"/>
              </a:ext>
            </a:extLst>
          </p:cNvPr>
          <p:cNvSpPr txBox="1"/>
          <p:nvPr/>
        </p:nvSpPr>
        <p:spPr>
          <a:xfrm>
            <a:off x="6691178" y="5090005"/>
            <a:ext cx="5091137" cy="276999"/>
          </a:xfrm>
          <a:prstGeom prst="rect">
            <a:avLst/>
          </a:prstGeom>
          <a:noFill/>
          <a:ln w="0">
            <a:noFill/>
          </a:ln>
        </p:spPr>
        <p:txBody>
          <a:bodyPr wrap="none" lIns="0" tIns="0" rIns="0" bIns="0" anchor="t">
            <a:spAutoFit/>
          </a:bodyPr>
          <a:lstStyle/>
          <a:p>
            <a:pPr>
              <a:buClrTx/>
              <a:buFontTx/>
              <a:buNone/>
            </a:pPr>
            <a:r>
              <a:rPr lang="en-US" altLang="zh-CN" sz="1800" kern="1200" dirty="0">
                <a:solidFill>
                  <a:schemeClr val="accent6">
                    <a:lumMod val="20000"/>
                    <a:lumOff val="80000"/>
                  </a:schemeClr>
                </a:solidFill>
                <a:latin typeface="+mn-lt"/>
                <a:ea typeface="DejaVuSans"/>
              </a:rPr>
              <a:t>topologies, limiting </a:t>
            </a:r>
            <a:r>
              <a:rPr lang="en-US" sz="1800" kern="1200" dirty="0">
                <a:solidFill>
                  <a:schemeClr val="accent6">
                    <a:lumMod val="20000"/>
                    <a:lumOff val="80000"/>
                  </a:schemeClr>
                </a:solidFill>
                <a:latin typeface="+mn-lt"/>
                <a:ea typeface="DejaVuSans"/>
              </a:rPr>
              <a:t>generalizability across designs</a:t>
            </a:r>
            <a:endParaRPr lang="en-US" sz="1800" kern="1200" dirty="0">
              <a:solidFill>
                <a:schemeClr val="accent6">
                  <a:lumMod val="20000"/>
                  <a:lumOff val="80000"/>
                </a:schemeClr>
              </a:solidFill>
              <a:latin typeface="+mn-lt"/>
            </a:endParaRPr>
          </a:p>
        </p:txBody>
      </p:sp>
      <p:sp>
        <p:nvSpPr>
          <p:cNvPr id="79" name="文本框 78">
            <a:extLst>
              <a:ext uri="{FF2B5EF4-FFF2-40B4-BE49-F238E27FC236}">
                <a16:creationId xmlns:a16="http://schemas.microsoft.com/office/drawing/2014/main" id="{2C4A2829-4FD1-78D7-31CE-7A77BCF0AD9A}"/>
              </a:ext>
            </a:extLst>
          </p:cNvPr>
          <p:cNvSpPr txBox="1"/>
          <p:nvPr/>
        </p:nvSpPr>
        <p:spPr>
          <a:xfrm>
            <a:off x="1129806" y="5717179"/>
            <a:ext cx="12245725" cy="307777"/>
          </a:xfrm>
          <a:prstGeom prst="rect">
            <a:avLst/>
          </a:prstGeom>
          <a:noFill/>
          <a:ln w="0">
            <a:noFill/>
          </a:ln>
        </p:spPr>
        <p:txBody>
          <a:bodyPr wrap="none" lIns="0" tIns="0" rIns="0" bIns="0" anchor="t">
            <a:spAutoFit/>
          </a:bodyPr>
          <a:lstStyle/>
          <a:p>
            <a:pPr>
              <a:buClrTx/>
              <a:buFontTx/>
              <a:buNone/>
            </a:pPr>
            <a:r>
              <a:rPr lang="en-US" sz="2000" kern="1200" dirty="0">
                <a:solidFill>
                  <a:srgbClr val="FFB86A"/>
                </a:solidFill>
                <a:latin typeface="+mn-lt"/>
                <a:ea typeface="DejaVuSans"/>
              </a:rPr>
              <a:t> These challenges create the "impossible triangle" of yield analysis: simultaneously achieving high accuracy,</a:t>
            </a:r>
            <a:endParaRPr lang="en-US" sz="2000" kern="1200" dirty="0">
              <a:latin typeface="+mn-lt"/>
            </a:endParaRPr>
          </a:p>
        </p:txBody>
      </p:sp>
      <p:sp>
        <p:nvSpPr>
          <p:cNvPr id="80" name="文本框 79">
            <a:extLst>
              <a:ext uri="{FF2B5EF4-FFF2-40B4-BE49-F238E27FC236}">
                <a16:creationId xmlns:a16="http://schemas.microsoft.com/office/drawing/2014/main" id="{BFD3938D-8F6E-6971-6E2C-00443E60C84C}"/>
              </a:ext>
            </a:extLst>
          </p:cNvPr>
          <p:cNvSpPr txBox="1"/>
          <p:nvPr/>
        </p:nvSpPr>
        <p:spPr>
          <a:xfrm>
            <a:off x="2962566" y="6038861"/>
            <a:ext cx="6449073" cy="307777"/>
          </a:xfrm>
          <a:prstGeom prst="rect">
            <a:avLst/>
          </a:prstGeom>
          <a:noFill/>
          <a:ln w="0">
            <a:noFill/>
          </a:ln>
        </p:spPr>
        <p:txBody>
          <a:bodyPr wrap="none" lIns="0" tIns="0" rIns="0" bIns="0" anchor="t">
            <a:spAutoFit/>
          </a:bodyPr>
          <a:lstStyle/>
          <a:p>
            <a:pPr>
              <a:buClrTx/>
              <a:buFontTx/>
              <a:buNone/>
            </a:pPr>
            <a:r>
              <a:rPr lang="en-US" sz="2000" kern="1200" dirty="0">
                <a:solidFill>
                  <a:srgbClr val="FFB86A"/>
                </a:solidFill>
                <a:latin typeface="+mn-lt"/>
                <a:ea typeface="DejaVuSans"/>
              </a:rPr>
              <a:t>computational eﬃciency, and broad topology adaptability</a:t>
            </a:r>
            <a:endParaRPr lang="en-US" sz="2000" kern="1200" dirty="0">
              <a:latin typeface="+mn-lt"/>
            </a:endParaRPr>
          </a:p>
        </p:txBody>
      </p:sp>
    </p:spTree>
    <p:extLst>
      <p:ext uri="{BB962C8B-B14F-4D97-AF65-F5344CB8AC3E}">
        <p14:creationId xmlns:p14="http://schemas.microsoft.com/office/powerpoint/2010/main" val="3149756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7C56B4-670E-D27E-D6E1-62E35E657876}"/>
              </a:ext>
            </a:extLst>
          </p:cNvPr>
          <p:cNvSpPr>
            <a:spLocks noGrp="1"/>
          </p:cNvSpPr>
          <p:nvPr>
            <p:ph type="title"/>
          </p:nvPr>
        </p:nvSpPr>
        <p:spPr>
          <a:xfrm>
            <a:off x="463463" y="18255"/>
            <a:ext cx="11365350" cy="1325563"/>
          </a:xfrm>
        </p:spPr>
        <p:txBody>
          <a:bodyPr/>
          <a:lstStyle/>
          <a:p>
            <a:r>
              <a:rPr kumimoji="1" lang="en" altLang="zh-CN" dirty="0"/>
              <a:t>Limitations of Current Methods</a:t>
            </a:r>
            <a:endParaRPr kumimoji="1" lang="zh-CN" altLang="en-US" dirty="0"/>
          </a:p>
        </p:txBody>
      </p:sp>
      <p:sp>
        <p:nvSpPr>
          <p:cNvPr id="4" name="灯片编号占位符 3">
            <a:extLst>
              <a:ext uri="{FF2B5EF4-FFF2-40B4-BE49-F238E27FC236}">
                <a16:creationId xmlns:a16="http://schemas.microsoft.com/office/drawing/2014/main" id="{E59CC76E-D37A-2994-611D-A876081B2B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latin typeface="+mn-lt"/>
              </a:rPr>
              <a:t>5</a:t>
            </a:fld>
            <a:endParaRPr lang="en-US">
              <a:latin typeface="+mn-lt"/>
            </a:endParaRPr>
          </a:p>
        </p:txBody>
      </p:sp>
      <p:sp>
        <p:nvSpPr>
          <p:cNvPr id="6" name="任意形状 5">
            <a:extLst>
              <a:ext uri="{FF2B5EF4-FFF2-40B4-BE49-F238E27FC236}">
                <a16:creationId xmlns:a16="http://schemas.microsoft.com/office/drawing/2014/main" id="{86D18B51-B643-53A3-B8BB-CCFF4459540D}"/>
              </a:ext>
            </a:extLst>
          </p:cNvPr>
          <p:cNvSpPr/>
          <p:nvPr/>
        </p:nvSpPr>
        <p:spPr>
          <a:xfrm>
            <a:off x="305995" y="2053080"/>
            <a:ext cx="3697221" cy="4069800"/>
          </a:xfrm>
          <a:custGeom>
            <a:avLst/>
            <a:gdLst/>
            <a:ahLst/>
            <a:cxnLst/>
            <a:rect l="0" t="0" r="r" b="b"/>
            <a:pathLst>
              <a:path w="8427" h="11305">
                <a:moveTo>
                  <a:pt x="0" y="11120"/>
                </a:moveTo>
                <a:lnTo>
                  <a:pt x="0" y="185"/>
                </a:lnTo>
                <a:cubicBezTo>
                  <a:pt x="0" y="161"/>
                  <a:pt x="5" y="137"/>
                  <a:pt x="14" y="114"/>
                </a:cubicBezTo>
                <a:cubicBezTo>
                  <a:pt x="24" y="91"/>
                  <a:pt x="37" y="71"/>
                  <a:pt x="55" y="54"/>
                </a:cubicBezTo>
                <a:cubicBezTo>
                  <a:pt x="72" y="36"/>
                  <a:pt x="92" y="23"/>
                  <a:pt x="115" y="14"/>
                </a:cubicBezTo>
                <a:cubicBezTo>
                  <a:pt x="138" y="4"/>
                  <a:pt x="161" y="0"/>
                  <a:pt x="186" y="0"/>
                </a:cubicBezTo>
                <a:lnTo>
                  <a:pt x="8242" y="0"/>
                </a:lnTo>
                <a:cubicBezTo>
                  <a:pt x="8266" y="0"/>
                  <a:pt x="8290" y="4"/>
                  <a:pt x="8313" y="14"/>
                </a:cubicBezTo>
                <a:cubicBezTo>
                  <a:pt x="8336" y="23"/>
                  <a:pt x="8356" y="36"/>
                  <a:pt x="8373" y="54"/>
                </a:cubicBezTo>
                <a:cubicBezTo>
                  <a:pt x="8390" y="71"/>
                  <a:pt x="8404" y="91"/>
                  <a:pt x="8413" y="114"/>
                </a:cubicBezTo>
                <a:cubicBezTo>
                  <a:pt x="8423" y="137"/>
                  <a:pt x="8427" y="161"/>
                  <a:pt x="8427" y="185"/>
                </a:cubicBezTo>
                <a:lnTo>
                  <a:pt x="8427" y="11120"/>
                </a:lnTo>
                <a:cubicBezTo>
                  <a:pt x="8427" y="11144"/>
                  <a:pt x="8423" y="11168"/>
                  <a:pt x="8413" y="11191"/>
                </a:cubicBezTo>
                <a:cubicBezTo>
                  <a:pt x="8404" y="11213"/>
                  <a:pt x="8390" y="11233"/>
                  <a:pt x="8373" y="11251"/>
                </a:cubicBezTo>
                <a:cubicBezTo>
                  <a:pt x="8356" y="11268"/>
                  <a:pt x="8336" y="11282"/>
                  <a:pt x="8313" y="11291"/>
                </a:cubicBezTo>
                <a:cubicBezTo>
                  <a:pt x="8290" y="11301"/>
                  <a:pt x="8266" y="11305"/>
                  <a:pt x="8242" y="11305"/>
                </a:cubicBezTo>
                <a:lnTo>
                  <a:pt x="186" y="11305"/>
                </a:lnTo>
                <a:cubicBezTo>
                  <a:pt x="161" y="11305"/>
                  <a:pt x="138" y="11301"/>
                  <a:pt x="115" y="11291"/>
                </a:cubicBezTo>
                <a:cubicBezTo>
                  <a:pt x="92" y="11282"/>
                  <a:pt x="72" y="11268"/>
                  <a:pt x="55" y="11251"/>
                </a:cubicBezTo>
                <a:cubicBezTo>
                  <a:pt x="37" y="11233"/>
                  <a:pt x="24" y="11213"/>
                  <a:pt x="14" y="11191"/>
                </a:cubicBezTo>
                <a:cubicBezTo>
                  <a:pt x="5" y="11168"/>
                  <a:pt x="0" y="11144"/>
                  <a:pt x="0" y="11120"/>
                </a:cubicBezTo>
                <a:close/>
              </a:path>
            </a:pathLst>
          </a:custGeom>
          <a:solidFill>
            <a:schemeClr val="accent5">
              <a:lumMod val="60000"/>
              <a:lumOff val="40000"/>
              <a:alpha val="6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8" name="任意形状 7">
            <a:extLst>
              <a:ext uri="{FF2B5EF4-FFF2-40B4-BE49-F238E27FC236}">
                <a16:creationId xmlns:a16="http://schemas.microsoft.com/office/drawing/2014/main" id="{5BB2E3D2-9F5B-DBF7-A1B3-80AF192749EB}"/>
              </a:ext>
            </a:extLst>
          </p:cNvPr>
          <p:cNvSpPr/>
          <p:nvPr/>
        </p:nvSpPr>
        <p:spPr>
          <a:xfrm>
            <a:off x="514796" y="2261880"/>
            <a:ext cx="393120" cy="501840"/>
          </a:xfrm>
          <a:custGeom>
            <a:avLst/>
            <a:gdLst/>
            <a:ahLst/>
            <a:cxnLst/>
            <a:rect l="0" t="0" r="r" b="b"/>
            <a:pathLst>
              <a:path w="1092" h="1394">
                <a:moveTo>
                  <a:pt x="0" y="699"/>
                </a:moveTo>
                <a:lnTo>
                  <a:pt x="0" y="695"/>
                </a:lnTo>
                <a:cubicBezTo>
                  <a:pt x="0" y="672"/>
                  <a:pt x="1" y="650"/>
                  <a:pt x="3" y="627"/>
                </a:cubicBezTo>
                <a:cubicBezTo>
                  <a:pt x="5" y="604"/>
                  <a:pt x="7" y="582"/>
                  <a:pt x="11" y="560"/>
                </a:cubicBezTo>
                <a:cubicBezTo>
                  <a:pt x="14" y="537"/>
                  <a:pt x="19" y="515"/>
                  <a:pt x="24" y="494"/>
                </a:cubicBezTo>
                <a:cubicBezTo>
                  <a:pt x="29" y="472"/>
                  <a:pt x="35" y="450"/>
                  <a:pt x="42" y="429"/>
                </a:cubicBezTo>
                <a:cubicBezTo>
                  <a:pt x="49" y="408"/>
                  <a:pt x="56" y="387"/>
                  <a:pt x="65" y="367"/>
                </a:cubicBezTo>
                <a:cubicBezTo>
                  <a:pt x="73" y="347"/>
                  <a:pt x="82" y="327"/>
                  <a:pt x="92" y="308"/>
                </a:cubicBezTo>
                <a:cubicBezTo>
                  <a:pt x="102" y="290"/>
                  <a:pt x="113" y="271"/>
                  <a:pt x="124" y="254"/>
                </a:cubicBezTo>
                <a:cubicBezTo>
                  <a:pt x="136" y="236"/>
                  <a:pt x="148" y="219"/>
                  <a:pt x="160" y="203"/>
                </a:cubicBezTo>
                <a:cubicBezTo>
                  <a:pt x="173" y="187"/>
                  <a:pt x="186" y="172"/>
                  <a:pt x="200" y="157"/>
                </a:cubicBezTo>
                <a:cubicBezTo>
                  <a:pt x="214" y="143"/>
                  <a:pt x="228" y="129"/>
                  <a:pt x="243" y="117"/>
                </a:cubicBezTo>
                <a:cubicBezTo>
                  <a:pt x="258" y="104"/>
                  <a:pt x="273" y="93"/>
                  <a:pt x="289" y="82"/>
                </a:cubicBezTo>
                <a:cubicBezTo>
                  <a:pt x="305" y="71"/>
                  <a:pt x="321" y="61"/>
                  <a:pt x="337" y="53"/>
                </a:cubicBezTo>
                <a:cubicBezTo>
                  <a:pt x="354" y="44"/>
                  <a:pt x="371" y="36"/>
                  <a:pt x="388" y="30"/>
                </a:cubicBezTo>
                <a:cubicBezTo>
                  <a:pt x="405" y="23"/>
                  <a:pt x="422" y="18"/>
                  <a:pt x="440" y="13"/>
                </a:cubicBezTo>
                <a:cubicBezTo>
                  <a:pt x="457" y="9"/>
                  <a:pt x="475" y="5"/>
                  <a:pt x="492" y="3"/>
                </a:cubicBezTo>
                <a:cubicBezTo>
                  <a:pt x="510" y="1"/>
                  <a:pt x="528" y="0"/>
                  <a:pt x="546" y="0"/>
                </a:cubicBezTo>
                <a:cubicBezTo>
                  <a:pt x="564" y="0"/>
                  <a:pt x="582" y="1"/>
                  <a:pt x="599" y="3"/>
                </a:cubicBezTo>
                <a:cubicBezTo>
                  <a:pt x="617" y="5"/>
                  <a:pt x="635" y="9"/>
                  <a:pt x="652" y="13"/>
                </a:cubicBezTo>
                <a:cubicBezTo>
                  <a:pt x="671" y="18"/>
                  <a:pt x="688" y="23"/>
                  <a:pt x="705" y="30"/>
                </a:cubicBezTo>
                <a:cubicBezTo>
                  <a:pt x="722" y="36"/>
                  <a:pt x="739" y="44"/>
                  <a:pt x="756" y="53"/>
                </a:cubicBezTo>
                <a:cubicBezTo>
                  <a:pt x="772" y="61"/>
                  <a:pt x="788" y="71"/>
                  <a:pt x="804" y="82"/>
                </a:cubicBezTo>
                <a:cubicBezTo>
                  <a:pt x="820" y="93"/>
                  <a:pt x="835" y="104"/>
                  <a:pt x="850" y="117"/>
                </a:cubicBezTo>
                <a:cubicBezTo>
                  <a:pt x="865" y="129"/>
                  <a:pt x="879" y="143"/>
                  <a:pt x="893" y="157"/>
                </a:cubicBezTo>
                <a:cubicBezTo>
                  <a:pt x="907" y="172"/>
                  <a:pt x="920" y="187"/>
                  <a:pt x="933" y="203"/>
                </a:cubicBezTo>
                <a:cubicBezTo>
                  <a:pt x="945" y="219"/>
                  <a:pt x="957" y="236"/>
                  <a:pt x="969" y="254"/>
                </a:cubicBezTo>
                <a:cubicBezTo>
                  <a:pt x="980" y="271"/>
                  <a:pt x="991" y="290"/>
                  <a:pt x="1001" y="308"/>
                </a:cubicBezTo>
                <a:cubicBezTo>
                  <a:pt x="1010" y="327"/>
                  <a:pt x="1020" y="347"/>
                  <a:pt x="1028" y="367"/>
                </a:cubicBezTo>
                <a:cubicBezTo>
                  <a:pt x="1036" y="387"/>
                  <a:pt x="1044" y="408"/>
                  <a:pt x="1051" y="429"/>
                </a:cubicBezTo>
                <a:cubicBezTo>
                  <a:pt x="1058" y="450"/>
                  <a:pt x="1064" y="472"/>
                  <a:pt x="1069" y="494"/>
                </a:cubicBezTo>
                <a:cubicBezTo>
                  <a:pt x="1074" y="515"/>
                  <a:pt x="1079" y="537"/>
                  <a:pt x="1082" y="560"/>
                </a:cubicBezTo>
                <a:cubicBezTo>
                  <a:pt x="1085" y="582"/>
                  <a:pt x="1088" y="604"/>
                  <a:pt x="1090" y="627"/>
                </a:cubicBezTo>
                <a:cubicBezTo>
                  <a:pt x="1092" y="650"/>
                  <a:pt x="1092" y="672"/>
                  <a:pt x="1092" y="695"/>
                </a:cubicBezTo>
                <a:lnTo>
                  <a:pt x="1092" y="699"/>
                </a:lnTo>
                <a:cubicBezTo>
                  <a:pt x="1092" y="722"/>
                  <a:pt x="1092" y="745"/>
                  <a:pt x="1090" y="767"/>
                </a:cubicBezTo>
                <a:cubicBezTo>
                  <a:pt x="1088" y="790"/>
                  <a:pt x="1085" y="812"/>
                  <a:pt x="1082" y="835"/>
                </a:cubicBezTo>
                <a:cubicBezTo>
                  <a:pt x="1079" y="857"/>
                  <a:pt x="1074" y="879"/>
                  <a:pt x="1069" y="901"/>
                </a:cubicBezTo>
                <a:cubicBezTo>
                  <a:pt x="1064" y="923"/>
                  <a:pt x="1058" y="944"/>
                  <a:pt x="1051" y="965"/>
                </a:cubicBezTo>
                <a:cubicBezTo>
                  <a:pt x="1044" y="986"/>
                  <a:pt x="1036" y="1007"/>
                  <a:pt x="1028" y="1027"/>
                </a:cubicBezTo>
                <a:cubicBezTo>
                  <a:pt x="1020" y="1047"/>
                  <a:pt x="1010" y="1066"/>
                  <a:pt x="1001" y="1085"/>
                </a:cubicBezTo>
                <a:cubicBezTo>
                  <a:pt x="991" y="1104"/>
                  <a:pt x="980" y="1122"/>
                  <a:pt x="969" y="1140"/>
                </a:cubicBezTo>
                <a:cubicBezTo>
                  <a:pt x="957" y="1157"/>
                  <a:pt x="945" y="1174"/>
                  <a:pt x="933" y="1190"/>
                </a:cubicBezTo>
                <a:cubicBezTo>
                  <a:pt x="920" y="1206"/>
                  <a:pt x="907" y="1222"/>
                  <a:pt x="893" y="1236"/>
                </a:cubicBezTo>
                <a:cubicBezTo>
                  <a:pt x="879" y="1250"/>
                  <a:pt x="865" y="1264"/>
                  <a:pt x="850" y="1277"/>
                </a:cubicBezTo>
                <a:cubicBezTo>
                  <a:pt x="835" y="1289"/>
                  <a:pt x="820" y="1301"/>
                  <a:pt x="804" y="1312"/>
                </a:cubicBezTo>
                <a:cubicBezTo>
                  <a:pt x="788" y="1322"/>
                  <a:pt x="772" y="1332"/>
                  <a:pt x="756" y="1341"/>
                </a:cubicBezTo>
                <a:cubicBezTo>
                  <a:pt x="739" y="1349"/>
                  <a:pt x="722" y="1357"/>
                  <a:pt x="705" y="1364"/>
                </a:cubicBezTo>
                <a:cubicBezTo>
                  <a:pt x="688" y="1370"/>
                  <a:pt x="671" y="1376"/>
                  <a:pt x="652" y="1380"/>
                </a:cubicBezTo>
                <a:cubicBezTo>
                  <a:pt x="635" y="1385"/>
                  <a:pt x="617" y="1388"/>
                  <a:pt x="599" y="1390"/>
                </a:cubicBezTo>
                <a:cubicBezTo>
                  <a:pt x="582" y="1393"/>
                  <a:pt x="564" y="1394"/>
                  <a:pt x="546" y="1394"/>
                </a:cubicBezTo>
                <a:cubicBezTo>
                  <a:pt x="528" y="1394"/>
                  <a:pt x="510" y="1393"/>
                  <a:pt x="492" y="1390"/>
                </a:cubicBezTo>
                <a:cubicBezTo>
                  <a:pt x="475" y="1388"/>
                  <a:pt x="457" y="1385"/>
                  <a:pt x="440" y="1380"/>
                </a:cubicBezTo>
                <a:cubicBezTo>
                  <a:pt x="422" y="1376"/>
                  <a:pt x="405" y="1370"/>
                  <a:pt x="388" y="1364"/>
                </a:cubicBezTo>
                <a:cubicBezTo>
                  <a:pt x="371" y="1357"/>
                  <a:pt x="354" y="1349"/>
                  <a:pt x="337" y="1341"/>
                </a:cubicBezTo>
                <a:cubicBezTo>
                  <a:pt x="321" y="1332"/>
                  <a:pt x="305" y="1322"/>
                  <a:pt x="289" y="1312"/>
                </a:cubicBezTo>
                <a:cubicBezTo>
                  <a:pt x="273" y="1301"/>
                  <a:pt x="258" y="1289"/>
                  <a:pt x="243" y="1277"/>
                </a:cubicBezTo>
                <a:cubicBezTo>
                  <a:pt x="228" y="1264"/>
                  <a:pt x="214" y="1250"/>
                  <a:pt x="200" y="1236"/>
                </a:cubicBezTo>
                <a:cubicBezTo>
                  <a:pt x="186" y="1222"/>
                  <a:pt x="173" y="1206"/>
                  <a:pt x="160" y="1190"/>
                </a:cubicBezTo>
                <a:cubicBezTo>
                  <a:pt x="148" y="1174"/>
                  <a:pt x="136" y="1157"/>
                  <a:pt x="124" y="1140"/>
                </a:cubicBezTo>
                <a:cubicBezTo>
                  <a:pt x="113" y="1122"/>
                  <a:pt x="102" y="1104"/>
                  <a:pt x="92" y="1085"/>
                </a:cubicBezTo>
                <a:cubicBezTo>
                  <a:pt x="82" y="1066"/>
                  <a:pt x="73" y="1047"/>
                  <a:pt x="65" y="1027"/>
                </a:cubicBezTo>
                <a:cubicBezTo>
                  <a:pt x="56" y="1007"/>
                  <a:pt x="49" y="986"/>
                  <a:pt x="42" y="965"/>
                </a:cubicBezTo>
                <a:cubicBezTo>
                  <a:pt x="35" y="944"/>
                  <a:pt x="29" y="923"/>
                  <a:pt x="24" y="901"/>
                </a:cubicBezTo>
                <a:cubicBezTo>
                  <a:pt x="19" y="879"/>
                  <a:pt x="14" y="857"/>
                  <a:pt x="11" y="835"/>
                </a:cubicBezTo>
                <a:cubicBezTo>
                  <a:pt x="7" y="812"/>
                  <a:pt x="5" y="790"/>
                  <a:pt x="3" y="767"/>
                </a:cubicBezTo>
                <a:cubicBezTo>
                  <a:pt x="1" y="745"/>
                  <a:pt x="0" y="722"/>
                  <a:pt x="0" y="699"/>
                </a:cubicBezTo>
                <a:close/>
              </a:path>
            </a:pathLst>
          </a:custGeom>
          <a:solidFill>
            <a:srgbClr val="4DA6FF">
              <a:alpha val="15000"/>
            </a:srgbClr>
          </a:solidFill>
          <a:ln w="0">
            <a:noFill/>
          </a:ln>
        </p:spPr>
        <p:txBody>
          <a:bodyPr lIns="0" tIns="0" rIns="0" bIns="0" anchor="t">
            <a:noAutofit/>
          </a:bodyPr>
          <a:lstStyle/>
          <a:p>
            <a:endParaRPr lang="en-US" sz="4400" b="0" u="none" strike="noStrike">
              <a:solidFill>
                <a:srgbClr val="000000"/>
              </a:solidFill>
              <a:effectLst/>
              <a:uFillTx/>
              <a:latin typeface="+mn-lt"/>
            </a:endParaRPr>
          </a:p>
        </p:txBody>
      </p:sp>
      <p:pic>
        <p:nvPicPr>
          <p:cNvPr id="9" name="图片 8">
            <a:extLst>
              <a:ext uri="{FF2B5EF4-FFF2-40B4-BE49-F238E27FC236}">
                <a16:creationId xmlns:a16="http://schemas.microsoft.com/office/drawing/2014/main" id="{D47D558F-5146-22F9-B564-88B05D419112}"/>
              </a:ext>
            </a:extLst>
          </p:cNvPr>
          <p:cNvPicPr/>
          <p:nvPr/>
        </p:nvPicPr>
        <p:blipFill>
          <a:blip r:embed="rId3"/>
          <a:stretch/>
        </p:blipFill>
        <p:spPr>
          <a:xfrm>
            <a:off x="556916" y="2387520"/>
            <a:ext cx="317160" cy="250200"/>
          </a:xfrm>
          <a:prstGeom prst="rect">
            <a:avLst/>
          </a:prstGeom>
          <a:noFill/>
          <a:ln w="0">
            <a:noFill/>
          </a:ln>
        </p:spPr>
      </p:pic>
      <p:sp>
        <p:nvSpPr>
          <p:cNvPr id="11" name="文本框 10">
            <a:extLst>
              <a:ext uri="{FF2B5EF4-FFF2-40B4-BE49-F238E27FC236}">
                <a16:creationId xmlns:a16="http://schemas.microsoft.com/office/drawing/2014/main" id="{4D5AE730-B018-6CFB-CCFC-161D624293D1}"/>
              </a:ext>
            </a:extLst>
          </p:cNvPr>
          <p:cNvSpPr txBox="1"/>
          <p:nvPr/>
        </p:nvSpPr>
        <p:spPr>
          <a:xfrm>
            <a:off x="1042916" y="2283136"/>
            <a:ext cx="2077492" cy="430887"/>
          </a:xfrm>
          <a:prstGeom prst="rect">
            <a:avLst/>
          </a:prstGeom>
          <a:noFill/>
          <a:ln w="0">
            <a:noFill/>
          </a:ln>
        </p:spPr>
        <p:txBody>
          <a:bodyPr wrap="none" lIns="0" tIns="0" rIns="0" bIns="0" anchor="t">
            <a:spAutoFit/>
          </a:bodyPr>
          <a:lstStyle/>
          <a:p>
            <a:r>
              <a:rPr lang="en-US" sz="2800" b="1" u="none" strike="noStrike" dirty="0">
                <a:solidFill>
                  <a:srgbClr val="FFFFFF"/>
                </a:solidFill>
                <a:effectLst/>
                <a:uFillTx/>
                <a:latin typeface="+mn-lt"/>
                <a:ea typeface="DejaVuSans"/>
              </a:rPr>
              <a:t>Monte Carlo</a:t>
            </a:r>
            <a:endParaRPr lang="en-US" sz="2800" b="0" u="none" strike="noStrike" dirty="0">
              <a:solidFill>
                <a:srgbClr val="000000"/>
              </a:solidFill>
              <a:effectLst/>
              <a:uFillTx/>
              <a:latin typeface="+mn-lt"/>
            </a:endParaRPr>
          </a:p>
        </p:txBody>
      </p:sp>
      <p:sp>
        <p:nvSpPr>
          <p:cNvPr id="12" name="任意形状 11">
            <a:extLst>
              <a:ext uri="{FF2B5EF4-FFF2-40B4-BE49-F238E27FC236}">
                <a16:creationId xmlns:a16="http://schemas.microsoft.com/office/drawing/2014/main" id="{F20377B5-CD35-6444-0768-E6CD44D7F8EE}"/>
              </a:ext>
            </a:extLst>
          </p:cNvPr>
          <p:cNvSpPr/>
          <p:nvPr/>
        </p:nvSpPr>
        <p:spPr>
          <a:xfrm>
            <a:off x="348008" y="3105720"/>
            <a:ext cx="42120" cy="42120"/>
          </a:xfrm>
          <a:custGeom>
            <a:avLst/>
            <a:gdLst/>
            <a:ahLst/>
            <a:cxnLst/>
            <a:rect l="0" t="0" r="r" b="b"/>
            <a:pathLst>
              <a:path w="117" h="117">
                <a:moveTo>
                  <a:pt x="117" y="58"/>
                </a:moveTo>
                <a:cubicBezTo>
                  <a:pt x="117" y="66"/>
                  <a:pt x="116" y="73"/>
                  <a:pt x="113" y="82"/>
                </a:cubicBezTo>
                <a:cubicBezTo>
                  <a:pt x="110" y="89"/>
                  <a:pt x="105" y="95"/>
                  <a:pt x="100" y="100"/>
                </a:cubicBezTo>
                <a:cubicBezTo>
                  <a:pt x="95" y="106"/>
                  <a:pt x="88" y="110"/>
                  <a:pt x="81" y="113"/>
                </a:cubicBezTo>
                <a:cubicBezTo>
                  <a:pt x="74" y="116"/>
                  <a:pt x="67" y="117"/>
                  <a:pt x="59" y="117"/>
                </a:cubicBezTo>
                <a:cubicBezTo>
                  <a:pt x="51" y="117"/>
                  <a:pt x="44" y="116"/>
                  <a:pt x="37" y="113"/>
                </a:cubicBezTo>
                <a:cubicBezTo>
                  <a:pt x="29" y="110"/>
                  <a:pt x="22" y="106"/>
                  <a:pt x="17" y="100"/>
                </a:cubicBezTo>
                <a:cubicBezTo>
                  <a:pt x="12" y="95"/>
                  <a:pt x="7" y="89"/>
                  <a:pt x="4" y="82"/>
                </a:cubicBezTo>
                <a:cubicBezTo>
                  <a:pt x="1" y="73"/>
                  <a:pt x="0" y="66"/>
                  <a:pt x="0" y="58"/>
                </a:cubicBezTo>
                <a:cubicBezTo>
                  <a:pt x="0" y="51"/>
                  <a:pt x="1" y="43"/>
                  <a:pt x="4" y="36"/>
                </a:cubicBezTo>
                <a:cubicBezTo>
                  <a:pt x="7" y="29"/>
                  <a:pt x="12" y="23"/>
                  <a:pt x="17" y="17"/>
                </a:cubicBezTo>
                <a:cubicBezTo>
                  <a:pt x="22" y="12"/>
                  <a:pt x="29" y="8"/>
                  <a:pt x="37" y="5"/>
                </a:cubicBezTo>
                <a:cubicBezTo>
                  <a:pt x="44" y="2"/>
                  <a:pt x="51" y="0"/>
                  <a:pt x="59" y="0"/>
                </a:cubicBezTo>
                <a:cubicBezTo>
                  <a:pt x="67" y="0"/>
                  <a:pt x="74" y="2"/>
                  <a:pt x="81" y="5"/>
                </a:cubicBezTo>
                <a:cubicBezTo>
                  <a:pt x="88" y="8"/>
                  <a:pt x="95" y="12"/>
                  <a:pt x="100" y="17"/>
                </a:cubicBezTo>
                <a:cubicBezTo>
                  <a:pt x="105" y="23"/>
                  <a:pt x="110" y="29"/>
                  <a:pt x="113" y="36"/>
                </a:cubicBezTo>
                <a:cubicBezTo>
                  <a:pt x="116" y="43"/>
                  <a:pt x="117" y="51"/>
                  <a:pt x="117" y="58"/>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13" name="文本框 12">
            <a:extLst>
              <a:ext uri="{FF2B5EF4-FFF2-40B4-BE49-F238E27FC236}">
                <a16:creationId xmlns:a16="http://schemas.microsoft.com/office/drawing/2014/main" id="{4E4FDE27-21B6-5822-361B-6EAB8EEEF411}"/>
              </a:ext>
            </a:extLst>
          </p:cNvPr>
          <p:cNvSpPr txBox="1"/>
          <p:nvPr/>
        </p:nvSpPr>
        <p:spPr>
          <a:xfrm>
            <a:off x="1042916" y="2594160"/>
            <a:ext cx="1835439" cy="430887"/>
          </a:xfrm>
          <a:prstGeom prst="rect">
            <a:avLst/>
          </a:prstGeom>
          <a:noFill/>
          <a:ln w="0">
            <a:noFill/>
          </a:ln>
        </p:spPr>
        <p:txBody>
          <a:bodyPr wrap="none" lIns="0" tIns="0" rIns="0" bIns="0" anchor="t">
            <a:spAutoFit/>
          </a:bodyPr>
          <a:lstStyle/>
          <a:p>
            <a:r>
              <a:rPr lang="en-US" sz="2800" b="1" u="none" strike="noStrike">
                <a:solidFill>
                  <a:srgbClr val="FFFFFF"/>
                </a:solidFill>
                <a:effectLst/>
                <a:uFillTx/>
                <a:latin typeface="+mn-lt"/>
                <a:ea typeface="DejaVuSans"/>
              </a:rPr>
              <a:t>Simulation</a:t>
            </a:r>
            <a:endParaRPr lang="en-US" sz="2800" b="0" u="none" strike="noStrike">
              <a:solidFill>
                <a:srgbClr val="000000"/>
              </a:solidFill>
              <a:effectLst/>
              <a:uFillTx/>
              <a:latin typeface="+mn-lt"/>
            </a:endParaRPr>
          </a:p>
        </p:txBody>
      </p:sp>
      <p:sp>
        <p:nvSpPr>
          <p:cNvPr id="14" name="文本框 13">
            <a:extLst>
              <a:ext uri="{FF2B5EF4-FFF2-40B4-BE49-F238E27FC236}">
                <a16:creationId xmlns:a16="http://schemas.microsoft.com/office/drawing/2014/main" id="{0F8E5EED-4954-13BF-EA4F-0B44251770E2}"/>
              </a:ext>
            </a:extLst>
          </p:cNvPr>
          <p:cNvSpPr txBox="1"/>
          <p:nvPr/>
        </p:nvSpPr>
        <p:spPr>
          <a:xfrm>
            <a:off x="490208" y="3005296"/>
            <a:ext cx="2896627" cy="276999"/>
          </a:xfrm>
          <a:prstGeom prst="rect">
            <a:avLst/>
          </a:prstGeom>
          <a:noFill/>
          <a:ln w="0">
            <a:noFill/>
          </a:ln>
        </p:spPr>
        <p:txBody>
          <a:bodyPr wrap="none" lIns="0" tIns="0" rIns="0" bIns="0" anchor="t">
            <a:spAutoFit/>
          </a:bodyPr>
          <a:lstStyle/>
          <a:p>
            <a:r>
              <a:rPr lang="en-US" sz="1800" b="0" u="none" strike="noStrike" dirty="0">
                <a:solidFill>
                  <a:srgbClr val="DBEAFE"/>
                </a:solidFill>
                <a:effectLst/>
                <a:uFillTx/>
                <a:latin typeface="+mn-lt"/>
                <a:ea typeface="DejaVuSans"/>
              </a:rPr>
              <a:t>Extremely ineﬃcient for rare</a:t>
            </a:r>
            <a:endParaRPr lang="en-US" sz="1800" b="0" u="none" strike="noStrike" dirty="0">
              <a:solidFill>
                <a:srgbClr val="000000"/>
              </a:solidFill>
              <a:effectLst/>
              <a:uFillTx/>
              <a:latin typeface="+mn-lt"/>
            </a:endParaRPr>
          </a:p>
        </p:txBody>
      </p:sp>
      <p:sp>
        <p:nvSpPr>
          <p:cNvPr id="15" name="任意形状 14">
            <a:extLst>
              <a:ext uri="{FF2B5EF4-FFF2-40B4-BE49-F238E27FC236}">
                <a16:creationId xmlns:a16="http://schemas.microsoft.com/office/drawing/2014/main" id="{CB317716-65C6-1F74-08E9-4D35BAA6BF4E}"/>
              </a:ext>
            </a:extLst>
          </p:cNvPr>
          <p:cNvSpPr/>
          <p:nvPr/>
        </p:nvSpPr>
        <p:spPr>
          <a:xfrm>
            <a:off x="348008" y="3573720"/>
            <a:ext cx="42120" cy="42120"/>
          </a:xfrm>
          <a:custGeom>
            <a:avLst/>
            <a:gdLst/>
            <a:ahLst/>
            <a:cxnLst/>
            <a:rect l="0" t="0" r="r" b="b"/>
            <a:pathLst>
              <a:path w="117" h="117">
                <a:moveTo>
                  <a:pt x="117" y="59"/>
                </a:moveTo>
                <a:cubicBezTo>
                  <a:pt x="117" y="67"/>
                  <a:pt x="116" y="74"/>
                  <a:pt x="113" y="82"/>
                </a:cubicBezTo>
                <a:cubicBezTo>
                  <a:pt x="110" y="89"/>
                  <a:pt x="105" y="95"/>
                  <a:pt x="100" y="100"/>
                </a:cubicBezTo>
                <a:cubicBezTo>
                  <a:pt x="95" y="106"/>
                  <a:pt x="88" y="110"/>
                  <a:pt x="81" y="113"/>
                </a:cubicBezTo>
                <a:cubicBezTo>
                  <a:pt x="74" y="116"/>
                  <a:pt x="67" y="117"/>
                  <a:pt x="59" y="117"/>
                </a:cubicBezTo>
                <a:cubicBezTo>
                  <a:pt x="51" y="117"/>
                  <a:pt x="44" y="116"/>
                  <a:pt x="37" y="113"/>
                </a:cubicBezTo>
                <a:cubicBezTo>
                  <a:pt x="29" y="110"/>
                  <a:pt x="22" y="106"/>
                  <a:pt x="17" y="100"/>
                </a:cubicBezTo>
                <a:cubicBezTo>
                  <a:pt x="12" y="95"/>
                  <a:pt x="7" y="89"/>
                  <a:pt x="4" y="82"/>
                </a:cubicBezTo>
                <a:cubicBezTo>
                  <a:pt x="1" y="74"/>
                  <a:pt x="0" y="67"/>
                  <a:pt x="0" y="59"/>
                </a:cubicBezTo>
                <a:cubicBezTo>
                  <a:pt x="0" y="51"/>
                  <a:pt x="1" y="43"/>
                  <a:pt x="4" y="36"/>
                </a:cubicBezTo>
                <a:cubicBezTo>
                  <a:pt x="7" y="29"/>
                  <a:pt x="12" y="23"/>
                  <a:pt x="17" y="17"/>
                </a:cubicBezTo>
                <a:cubicBezTo>
                  <a:pt x="22" y="12"/>
                  <a:pt x="29" y="8"/>
                  <a:pt x="37" y="5"/>
                </a:cubicBezTo>
                <a:cubicBezTo>
                  <a:pt x="44" y="2"/>
                  <a:pt x="51" y="0"/>
                  <a:pt x="59" y="0"/>
                </a:cubicBezTo>
                <a:cubicBezTo>
                  <a:pt x="67" y="0"/>
                  <a:pt x="74" y="2"/>
                  <a:pt x="81" y="5"/>
                </a:cubicBezTo>
                <a:cubicBezTo>
                  <a:pt x="88" y="8"/>
                  <a:pt x="95" y="12"/>
                  <a:pt x="100" y="17"/>
                </a:cubicBezTo>
                <a:cubicBezTo>
                  <a:pt x="105" y="23"/>
                  <a:pt x="110" y="29"/>
                  <a:pt x="113" y="36"/>
                </a:cubicBezTo>
                <a:cubicBezTo>
                  <a:pt x="116" y="43"/>
                  <a:pt x="117" y="51"/>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16" name="文本框 15">
            <a:extLst>
              <a:ext uri="{FF2B5EF4-FFF2-40B4-BE49-F238E27FC236}">
                <a16:creationId xmlns:a16="http://schemas.microsoft.com/office/drawing/2014/main" id="{EFC7FC35-7CF9-DFAA-15E6-422E1115E95E}"/>
              </a:ext>
            </a:extLst>
          </p:cNvPr>
          <p:cNvSpPr txBox="1"/>
          <p:nvPr/>
        </p:nvSpPr>
        <p:spPr>
          <a:xfrm>
            <a:off x="490208" y="3205816"/>
            <a:ext cx="3231654" cy="276999"/>
          </a:xfrm>
          <a:prstGeom prst="rect">
            <a:avLst/>
          </a:prstGeom>
          <a:noFill/>
          <a:ln w="0">
            <a:noFill/>
          </a:ln>
        </p:spPr>
        <p:txBody>
          <a:bodyPr wrap="none" lIns="0" tIns="0" rIns="0" bIns="0" anchor="t">
            <a:spAutoFit/>
          </a:bodyPr>
          <a:lstStyle/>
          <a:p>
            <a:r>
              <a:rPr lang="en-US" sz="1800" b="0" u="none" strike="noStrike" dirty="0">
                <a:solidFill>
                  <a:srgbClr val="DBEAFE"/>
                </a:solidFill>
                <a:effectLst/>
                <a:uFillTx/>
                <a:latin typeface="+mn-lt"/>
                <a:ea typeface="DejaVuSans"/>
              </a:rPr>
              <a:t>events (low failure probabilities)</a:t>
            </a:r>
            <a:endParaRPr lang="en-US" sz="1800" b="0" u="none" strike="noStrike" dirty="0">
              <a:solidFill>
                <a:srgbClr val="000000"/>
              </a:solidFill>
              <a:effectLst/>
              <a:uFillTx/>
              <a:latin typeface="+mn-lt"/>
            </a:endParaRPr>
          </a:p>
        </p:txBody>
      </p:sp>
      <p:sp>
        <p:nvSpPr>
          <p:cNvPr id="17" name="文本框 16">
            <a:extLst>
              <a:ext uri="{FF2B5EF4-FFF2-40B4-BE49-F238E27FC236}">
                <a16:creationId xmlns:a16="http://schemas.microsoft.com/office/drawing/2014/main" id="{36BE8F8B-06FA-93DD-2E90-849A09712676}"/>
              </a:ext>
            </a:extLst>
          </p:cNvPr>
          <p:cNvSpPr txBox="1"/>
          <p:nvPr/>
        </p:nvSpPr>
        <p:spPr>
          <a:xfrm>
            <a:off x="490208" y="3473296"/>
            <a:ext cx="3103414" cy="276999"/>
          </a:xfrm>
          <a:prstGeom prst="rect">
            <a:avLst/>
          </a:prstGeom>
          <a:noFill/>
          <a:ln w="0">
            <a:noFill/>
          </a:ln>
        </p:spPr>
        <p:txBody>
          <a:bodyPr wrap="none" lIns="0" tIns="0" rIns="0" bIns="0" anchor="t">
            <a:spAutoFit/>
          </a:bodyPr>
          <a:lstStyle/>
          <a:p>
            <a:r>
              <a:rPr lang="en-US" sz="1800" b="0" u="none" strike="noStrike" dirty="0">
                <a:solidFill>
                  <a:srgbClr val="DBEAFE"/>
                </a:solidFill>
                <a:effectLst/>
                <a:uFillTx/>
                <a:latin typeface="+mn-lt"/>
                <a:ea typeface="DejaVuSans"/>
              </a:rPr>
              <a:t>Requires excessive number of</a:t>
            </a:r>
            <a:endParaRPr lang="en-US" sz="1800" b="0" u="none" strike="noStrike" dirty="0">
              <a:solidFill>
                <a:srgbClr val="000000"/>
              </a:solidFill>
              <a:effectLst/>
              <a:uFillTx/>
              <a:latin typeface="+mn-lt"/>
            </a:endParaRPr>
          </a:p>
        </p:txBody>
      </p:sp>
      <p:sp>
        <p:nvSpPr>
          <p:cNvPr id="18" name="任意形状 17">
            <a:extLst>
              <a:ext uri="{FF2B5EF4-FFF2-40B4-BE49-F238E27FC236}">
                <a16:creationId xmlns:a16="http://schemas.microsoft.com/office/drawing/2014/main" id="{37D09789-B21C-B20C-2981-86D690623FD2}"/>
              </a:ext>
            </a:extLst>
          </p:cNvPr>
          <p:cNvSpPr/>
          <p:nvPr/>
        </p:nvSpPr>
        <p:spPr>
          <a:xfrm>
            <a:off x="348008" y="4041720"/>
            <a:ext cx="42120" cy="42120"/>
          </a:xfrm>
          <a:custGeom>
            <a:avLst/>
            <a:gdLst/>
            <a:ahLst/>
            <a:cxnLst/>
            <a:rect l="0" t="0" r="r" b="b"/>
            <a:pathLst>
              <a:path w="117" h="117">
                <a:moveTo>
                  <a:pt x="117" y="59"/>
                </a:moveTo>
                <a:cubicBezTo>
                  <a:pt x="117" y="67"/>
                  <a:pt x="116" y="74"/>
                  <a:pt x="113" y="81"/>
                </a:cubicBezTo>
                <a:cubicBezTo>
                  <a:pt x="110" y="89"/>
                  <a:pt x="105" y="95"/>
                  <a:pt x="100" y="100"/>
                </a:cubicBezTo>
                <a:cubicBezTo>
                  <a:pt x="95" y="106"/>
                  <a:pt x="88" y="110"/>
                  <a:pt x="81" y="113"/>
                </a:cubicBezTo>
                <a:cubicBezTo>
                  <a:pt x="74" y="116"/>
                  <a:pt x="67" y="117"/>
                  <a:pt x="59" y="117"/>
                </a:cubicBezTo>
                <a:cubicBezTo>
                  <a:pt x="51" y="117"/>
                  <a:pt x="44" y="116"/>
                  <a:pt x="37" y="113"/>
                </a:cubicBezTo>
                <a:cubicBezTo>
                  <a:pt x="29" y="110"/>
                  <a:pt x="22" y="106"/>
                  <a:pt x="17" y="100"/>
                </a:cubicBezTo>
                <a:cubicBezTo>
                  <a:pt x="12" y="95"/>
                  <a:pt x="7" y="89"/>
                  <a:pt x="4" y="81"/>
                </a:cubicBezTo>
                <a:cubicBezTo>
                  <a:pt x="1" y="74"/>
                  <a:pt x="0" y="67"/>
                  <a:pt x="0" y="59"/>
                </a:cubicBezTo>
                <a:cubicBezTo>
                  <a:pt x="0" y="52"/>
                  <a:pt x="1" y="44"/>
                  <a:pt x="4" y="37"/>
                </a:cubicBezTo>
                <a:cubicBezTo>
                  <a:pt x="7" y="29"/>
                  <a:pt x="12" y="23"/>
                  <a:pt x="17" y="17"/>
                </a:cubicBezTo>
                <a:cubicBezTo>
                  <a:pt x="22" y="12"/>
                  <a:pt x="29" y="8"/>
                  <a:pt x="37" y="5"/>
                </a:cubicBezTo>
                <a:cubicBezTo>
                  <a:pt x="44" y="2"/>
                  <a:pt x="51" y="0"/>
                  <a:pt x="59" y="0"/>
                </a:cubicBezTo>
                <a:cubicBezTo>
                  <a:pt x="67" y="0"/>
                  <a:pt x="74" y="2"/>
                  <a:pt x="81" y="5"/>
                </a:cubicBezTo>
                <a:cubicBezTo>
                  <a:pt x="88" y="8"/>
                  <a:pt x="95" y="12"/>
                  <a:pt x="100" y="17"/>
                </a:cubicBezTo>
                <a:cubicBezTo>
                  <a:pt x="105" y="23"/>
                  <a:pt x="110" y="29"/>
                  <a:pt x="113" y="37"/>
                </a:cubicBezTo>
                <a:cubicBezTo>
                  <a:pt x="116" y="44"/>
                  <a:pt x="117" y="52"/>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19" name="文本框 18">
            <a:extLst>
              <a:ext uri="{FF2B5EF4-FFF2-40B4-BE49-F238E27FC236}">
                <a16:creationId xmlns:a16="http://schemas.microsoft.com/office/drawing/2014/main" id="{2A03D9D5-3BAE-1C3E-FF9D-BC49A86DA24A}"/>
              </a:ext>
            </a:extLst>
          </p:cNvPr>
          <p:cNvSpPr txBox="1"/>
          <p:nvPr/>
        </p:nvSpPr>
        <p:spPr>
          <a:xfrm>
            <a:off x="490208" y="3673816"/>
            <a:ext cx="2475037" cy="276999"/>
          </a:xfrm>
          <a:prstGeom prst="rect">
            <a:avLst/>
          </a:prstGeom>
          <a:noFill/>
          <a:ln w="0">
            <a:noFill/>
          </a:ln>
        </p:spPr>
        <p:txBody>
          <a:bodyPr wrap="none" lIns="0" tIns="0" rIns="0" bIns="0" anchor="t">
            <a:spAutoFit/>
          </a:bodyPr>
          <a:lstStyle/>
          <a:p>
            <a:r>
              <a:rPr lang="en-US" sz="1800" b="0" u="none" strike="noStrike" dirty="0">
                <a:solidFill>
                  <a:srgbClr val="DBEAFE"/>
                </a:solidFill>
                <a:effectLst/>
                <a:uFillTx/>
                <a:latin typeface="+mn-lt"/>
                <a:ea typeface="DejaVuSans"/>
              </a:rPr>
              <a:t>simulations for accuracy</a:t>
            </a:r>
            <a:endParaRPr lang="en-US" sz="1800" b="0" u="none" strike="noStrike" dirty="0">
              <a:solidFill>
                <a:srgbClr val="000000"/>
              </a:solidFill>
              <a:effectLst/>
              <a:uFillTx/>
              <a:latin typeface="+mn-lt"/>
            </a:endParaRPr>
          </a:p>
        </p:txBody>
      </p:sp>
      <p:sp>
        <p:nvSpPr>
          <p:cNvPr id="20" name="文本框 19">
            <a:extLst>
              <a:ext uri="{FF2B5EF4-FFF2-40B4-BE49-F238E27FC236}">
                <a16:creationId xmlns:a16="http://schemas.microsoft.com/office/drawing/2014/main" id="{CE6C66EF-E579-DB98-1C9D-243F12EC2BE9}"/>
              </a:ext>
            </a:extLst>
          </p:cNvPr>
          <p:cNvSpPr txBox="1"/>
          <p:nvPr/>
        </p:nvSpPr>
        <p:spPr>
          <a:xfrm>
            <a:off x="490208" y="3941296"/>
            <a:ext cx="3103414"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Computationally prohibitive for</a:t>
            </a:r>
            <a:endParaRPr lang="en-US" sz="1800" b="0" u="none" strike="noStrike">
              <a:solidFill>
                <a:srgbClr val="000000"/>
              </a:solidFill>
              <a:effectLst/>
              <a:uFillTx/>
              <a:latin typeface="+mn-lt"/>
            </a:endParaRPr>
          </a:p>
        </p:txBody>
      </p:sp>
      <p:sp>
        <p:nvSpPr>
          <p:cNvPr id="21" name="任意形状 20">
            <a:extLst>
              <a:ext uri="{FF2B5EF4-FFF2-40B4-BE49-F238E27FC236}">
                <a16:creationId xmlns:a16="http://schemas.microsoft.com/office/drawing/2014/main" id="{01C8C4B2-74D5-74B3-73CE-48CDF0E4D849}"/>
              </a:ext>
            </a:extLst>
          </p:cNvPr>
          <p:cNvSpPr/>
          <p:nvPr/>
        </p:nvSpPr>
        <p:spPr>
          <a:xfrm>
            <a:off x="348008" y="4509720"/>
            <a:ext cx="42120" cy="42120"/>
          </a:xfrm>
          <a:custGeom>
            <a:avLst/>
            <a:gdLst/>
            <a:ahLst/>
            <a:cxnLst/>
            <a:rect l="0" t="0" r="r" b="b"/>
            <a:pathLst>
              <a:path w="117" h="117">
                <a:moveTo>
                  <a:pt x="117" y="59"/>
                </a:moveTo>
                <a:cubicBezTo>
                  <a:pt x="117" y="67"/>
                  <a:pt x="116" y="74"/>
                  <a:pt x="113" y="81"/>
                </a:cubicBezTo>
                <a:cubicBezTo>
                  <a:pt x="110" y="88"/>
                  <a:pt x="105" y="95"/>
                  <a:pt x="100" y="100"/>
                </a:cubicBezTo>
                <a:cubicBezTo>
                  <a:pt x="95" y="106"/>
                  <a:pt x="88" y="110"/>
                  <a:pt x="81" y="113"/>
                </a:cubicBezTo>
                <a:cubicBezTo>
                  <a:pt x="74" y="116"/>
                  <a:pt x="67" y="117"/>
                  <a:pt x="59" y="117"/>
                </a:cubicBezTo>
                <a:cubicBezTo>
                  <a:pt x="51" y="117"/>
                  <a:pt x="44" y="116"/>
                  <a:pt x="37" y="113"/>
                </a:cubicBezTo>
                <a:cubicBezTo>
                  <a:pt x="29" y="110"/>
                  <a:pt x="22" y="106"/>
                  <a:pt x="17" y="100"/>
                </a:cubicBezTo>
                <a:cubicBezTo>
                  <a:pt x="12" y="95"/>
                  <a:pt x="7" y="88"/>
                  <a:pt x="4" y="81"/>
                </a:cubicBezTo>
                <a:cubicBezTo>
                  <a:pt x="1" y="74"/>
                  <a:pt x="0" y="67"/>
                  <a:pt x="0" y="59"/>
                </a:cubicBezTo>
                <a:cubicBezTo>
                  <a:pt x="0" y="51"/>
                  <a:pt x="1" y="44"/>
                  <a:pt x="4" y="37"/>
                </a:cubicBezTo>
                <a:cubicBezTo>
                  <a:pt x="7" y="30"/>
                  <a:pt x="12" y="24"/>
                  <a:pt x="17" y="18"/>
                </a:cubicBezTo>
                <a:cubicBezTo>
                  <a:pt x="22" y="13"/>
                  <a:pt x="29" y="9"/>
                  <a:pt x="37" y="5"/>
                </a:cubicBezTo>
                <a:cubicBezTo>
                  <a:pt x="44" y="2"/>
                  <a:pt x="51" y="0"/>
                  <a:pt x="59" y="0"/>
                </a:cubicBezTo>
                <a:cubicBezTo>
                  <a:pt x="67" y="0"/>
                  <a:pt x="74" y="2"/>
                  <a:pt x="81" y="5"/>
                </a:cubicBezTo>
                <a:cubicBezTo>
                  <a:pt x="88" y="9"/>
                  <a:pt x="95" y="13"/>
                  <a:pt x="100" y="18"/>
                </a:cubicBezTo>
                <a:cubicBezTo>
                  <a:pt x="105" y="24"/>
                  <a:pt x="110" y="30"/>
                  <a:pt x="113" y="37"/>
                </a:cubicBezTo>
                <a:cubicBezTo>
                  <a:pt x="116" y="44"/>
                  <a:pt x="117" y="51"/>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22" name="文本框 21">
            <a:extLst>
              <a:ext uri="{FF2B5EF4-FFF2-40B4-BE49-F238E27FC236}">
                <a16:creationId xmlns:a16="http://schemas.microsoft.com/office/drawing/2014/main" id="{A0FC3A97-F487-2023-3FFC-E39640B06CE2}"/>
              </a:ext>
            </a:extLst>
          </p:cNvPr>
          <p:cNvSpPr txBox="1"/>
          <p:nvPr/>
        </p:nvSpPr>
        <p:spPr>
          <a:xfrm>
            <a:off x="490208" y="4141816"/>
            <a:ext cx="1641475"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complex circuits</a:t>
            </a:r>
            <a:endParaRPr lang="en-US" sz="1800" b="0" u="none" strike="noStrike">
              <a:solidFill>
                <a:srgbClr val="000000"/>
              </a:solidFill>
              <a:effectLst/>
              <a:uFillTx/>
              <a:latin typeface="+mn-lt"/>
            </a:endParaRPr>
          </a:p>
        </p:txBody>
      </p:sp>
      <p:sp>
        <p:nvSpPr>
          <p:cNvPr id="23" name="文本框 22">
            <a:extLst>
              <a:ext uri="{FF2B5EF4-FFF2-40B4-BE49-F238E27FC236}">
                <a16:creationId xmlns:a16="http://schemas.microsoft.com/office/drawing/2014/main" id="{D89D10E7-0D99-5579-A8E3-A9D9454DBC0B}"/>
              </a:ext>
            </a:extLst>
          </p:cNvPr>
          <p:cNvSpPr txBox="1"/>
          <p:nvPr/>
        </p:nvSpPr>
        <p:spPr>
          <a:xfrm>
            <a:off x="490208" y="4409296"/>
            <a:ext cx="3526606" cy="276999"/>
          </a:xfrm>
          <a:prstGeom prst="rect">
            <a:avLst/>
          </a:prstGeom>
          <a:noFill/>
          <a:ln w="0">
            <a:noFill/>
          </a:ln>
        </p:spPr>
        <p:txBody>
          <a:bodyPr wrap="none" lIns="0" tIns="0" rIns="0" bIns="0" anchor="t">
            <a:spAutoFit/>
          </a:bodyPr>
          <a:lstStyle/>
          <a:p>
            <a:r>
              <a:rPr lang="en-US" sz="1800" b="0" u="none" strike="noStrike" dirty="0">
                <a:solidFill>
                  <a:srgbClr val="DBEAFE"/>
                </a:solidFill>
                <a:effectLst/>
                <a:uFillTx/>
                <a:latin typeface="+mn-lt"/>
                <a:ea typeface="DejaVuSans"/>
              </a:rPr>
              <a:t>Poor scaling with increasing circuit</a:t>
            </a:r>
            <a:endParaRPr lang="en-US" sz="1800" b="0" u="none" strike="noStrike" dirty="0">
              <a:solidFill>
                <a:srgbClr val="000000"/>
              </a:solidFill>
              <a:effectLst/>
              <a:uFillTx/>
              <a:latin typeface="+mn-lt"/>
            </a:endParaRPr>
          </a:p>
        </p:txBody>
      </p:sp>
      <p:sp>
        <p:nvSpPr>
          <p:cNvPr id="25" name="任意形状 24">
            <a:extLst>
              <a:ext uri="{FF2B5EF4-FFF2-40B4-BE49-F238E27FC236}">
                <a16:creationId xmlns:a16="http://schemas.microsoft.com/office/drawing/2014/main" id="{85BC7CAC-31B0-3E6A-F2B4-4F44AB2F2749}"/>
              </a:ext>
            </a:extLst>
          </p:cNvPr>
          <p:cNvSpPr/>
          <p:nvPr/>
        </p:nvSpPr>
        <p:spPr>
          <a:xfrm>
            <a:off x="4303518" y="2053080"/>
            <a:ext cx="3762960" cy="4069800"/>
          </a:xfrm>
          <a:custGeom>
            <a:avLst/>
            <a:gdLst/>
            <a:ahLst/>
            <a:cxnLst/>
            <a:rect l="0" t="0" r="r" b="b"/>
            <a:pathLst>
              <a:path w="8404" h="11305">
                <a:moveTo>
                  <a:pt x="14" y="114"/>
                </a:moveTo>
                <a:cubicBezTo>
                  <a:pt x="24" y="91"/>
                  <a:pt x="37" y="71"/>
                  <a:pt x="55" y="54"/>
                </a:cubicBezTo>
                <a:cubicBezTo>
                  <a:pt x="72" y="36"/>
                  <a:pt x="92" y="23"/>
                  <a:pt x="115" y="14"/>
                </a:cubicBezTo>
                <a:cubicBezTo>
                  <a:pt x="138" y="4"/>
                  <a:pt x="161" y="0"/>
                  <a:pt x="186" y="0"/>
                </a:cubicBezTo>
                <a:lnTo>
                  <a:pt x="8219" y="0"/>
                </a:lnTo>
                <a:cubicBezTo>
                  <a:pt x="8243" y="0"/>
                  <a:pt x="8267" y="4"/>
                  <a:pt x="8290" y="14"/>
                </a:cubicBezTo>
                <a:cubicBezTo>
                  <a:pt x="8313" y="23"/>
                  <a:pt x="8333" y="36"/>
                  <a:pt x="8350" y="54"/>
                </a:cubicBezTo>
                <a:cubicBezTo>
                  <a:pt x="8367" y="71"/>
                  <a:pt x="8381" y="91"/>
                  <a:pt x="8390" y="114"/>
                </a:cubicBezTo>
                <a:cubicBezTo>
                  <a:pt x="8400" y="137"/>
                  <a:pt x="8404" y="161"/>
                  <a:pt x="8404" y="185"/>
                </a:cubicBezTo>
                <a:lnTo>
                  <a:pt x="8404" y="11120"/>
                </a:lnTo>
                <a:cubicBezTo>
                  <a:pt x="8404" y="11144"/>
                  <a:pt x="8400" y="11168"/>
                  <a:pt x="8390" y="11191"/>
                </a:cubicBezTo>
                <a:cubicBezTo>
                  <a:pt x="8381" y="11213"/>
                  <a:pt x="8367" y="11233"/>
                  <a:pt x="8350" y="11251"/>
                </a:cubicBezTo>
                <a:cubicBezTo>
                  <a:pt x="8333" y="11268"/>
                  <a:pt x="8313" y="11282"/>
                  <a:pt x="8290" y="11291"/>
                </a:cubicBezTo>
                <a:cubicBezTo>
                  <a:pt x="8267" y="11301"/>
                  <a:pt x="8243" y="11305"/>
                  <a:pt x="8219" y="11305"/>
                </a:cubicBezTo>
                <a:lnTo>
                  <a:pt x="186" y="11305"/>
                </a:lnTo>
                <a:cubicBezTo>
                  <a:pt x="161" y="11305"/>
                  <a:pt x="138" y="11301"/>
                  <a:pt x="115" y="11291"/>
                </a:cubicBezTo>
                <a:cubicBezTo>
                  <a:pt x="92" y="11282"/>
                  <a:pt x="72" y="11268"/>
                  <a:pt x="55" y="11251"/>
                </a:cubicBezTo>
                <a:cubicBezTo>
                  <a:pt x="37" y="11233"/>
                  <a:pt x="24" y="11213"/>
                  <a:pt x="14" y="11191"/>
                </a:cubicBezTo>
                <a:cubicBezTo>
                  <a:pt x="5" y="11168"/>
                  <a:pt x="0" y="11144"/>
                  <a:pt x="0" y="11120"/>
                </a:cubicBezTo>
                <a:lnTo>
                  <a:pt x="0" y="185"/>
                </a:lnTo>
                <a:cubicBezTo>
                  <a:pt x="0" y="161"/>
                  <a:pt x="5" y="137"/>
                  <a:pt x="14" y="114"/>
                </a:cubicBezTo>
                <a:close/>
              </a:path>
            </a:pathLst>
          </a:custGeom>
          <a:solidFill>
            <a:schemeClr val="accent5">
              <a:lumMod val="60000"/>
              <a:lumOff val="40000"/>
              <a:alpha val="6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27" name="任意形状 26">
            <a:extLst>
              <a:ext uri="{FF2B5EF4-FFF2-40B4-BE49-F238E27FC236}">
                <a16:creationId xmlns:a16="http://schemas.microsoft.com/office/drawing/2014/main" id="{DC5F86CB-DEAB-34F4-02A9-2E6E9B6A8A06}"/>
              </a:ext>
            </a:extLst>
          </p:cNvPr>
          <p:cNvSpPr/>
          <p:nvPr/>
        </p:nvSpPr>
        <p:spPr>
          <a:xfrm>
            <a:off x="4512678" y="2261880"/>
            <a:ext cx="426240" cy="501840"/>
          </a:xfrm>
          <a:custGeom>
            <a:avLst/>
            <a:gdLst/>
            <a:ahLst/>
            <a:cxnLst/>
            <a:rect l="0" t="0" r="r" b="b"/>
            <a:pathLst>
              <a:path w="1184" h="1394">
                <a:moveTo>
                  <a:pt x="0" y="697"/>
                </a:moveTo>
                <a:cubicBezTo>
                  <a:pt x="0" y="674"/>
                  <a:pt x="1" y="652"/>
                  <a:pt x="2" y="629"/>
                </a:cubicBezTo>
                <a:cubicBezTo>
                  <a:pt x="5" y="606"/>
                  <a:pt x="8" y="584"/>
                  <a:pt x="12" y="561"/>
                </a:cubicBezTo>
                <a:cubicBezTo>
                  <a:pt x="16" y="539"/>
                  <a:pt x="20" y="517"/>
                  <a:pt x="26" y="495"/>
                </a:cubicBezTo>
                <a:cubicBezTo>
                  <a:pt x="32" y="473"/>
                  <a:pt x="38" y="452"/>
                  <a:pt x="46" y="431"/>
                </a:cubicBezTo>
                <a:cubicBezTo>
                  <a:pt x="53" y="410"/>
                  <a:pt x="61" y="388"/>
                  <a:pt x="70" y="368"/>
                </a:cubicBezTo>
                <a:cubicBezTo>
                  <a:pt x="80" y="348"/>
                  <a:pt x="89" y="328"/>
                  <a:pt x="100" y="309"/>
                </a:cubicBezTo>
                <a:cubicBezTo>
                  <a:pt x="111" y="290"/>
                  <a:pt x="123" y="272"/>
                  <a:pt x="135" y="254"/>
                </a:cubicBezTo>
                <a:cubicBezTo>
                  <a:pt x="147" y="237"/>
                  <a:pt x="160" y="220"/>
                  <a:pt x="174" y="204"/>
                </a:cubicBezTo>
                <a:cubicBezTo>
                  <a:pt x="187" y="188"/>
                  <a:pt x="202" y="172"/>
                  <a:pt x="217" y="158"/>
                </a:cubicBezTo>
                <a:cubicBezTo>
                  <a:pt x="232" y="143"/>
                  <a:pt x="247" y="130"/>
                  <a:pt x="263" y="117"/>
                </a:cubicBezTo>
                <a:cubicBezTo>
                  <a:pt x="279" y="105"/>
                  <a:pt x="296" y="93"/>
                  <a:pt x="313" y="82"/>
                </a:cubicBezTo>
                <a:cubicBezTo>
                  <a:pt x="330" y="71"/>
                  <a:pt x="348" y="62"/>
                  <a:pt x="366" y="53"/>
                </a:cubicBezTo>
                <a:cubicBezTo>
                  <a:pt x="383" y="44"/>
                  <a:pt x="402" y="36"/>
                  <a:pt x="420" y="30"/>
                </a:cubicBezTo>
                <a:cubicBezTo>
                  <a:pt x="439" y="23"/>
                  <a:pt x="457" y="18"/>
                  <a:pt x="476" y="13"/>
                </a:cubicBezTo>
                <a:cubicBezTo>
                  <a:pt x="495" y="9"/>
                  <a:pt x="515" y="5"/>
                  <a:pt x="534" y="3"/>
                </a:cubicBezTo>
                <a:cubicBezTo>
                  <a:pt x="553" y="1"/>
                  <a:pt x="572" y="0"/>
                  <a:pt x="592" y="0"/>
                </a:cubicBezTo>
                <a:lnTo>
                  <a:pt x="593" y="0"/>
                </a:lnTo>
                <a:cubicBezTo>
                  <a:pt x="613" y="0"/>
                  <a:pt x="632" y="1"/>
                  <a:pt x="651" y="3"/>
                </a:cubicBezTo>
                <a:cubicBezTo>
                  <a:pt x="670" y="5"/>
                  <a:pt x="690" y="9"/>
                  <a:pt x="709" y="13"/>
                </a:cubicBezTo>
                <a:cubicBezTo>
                  <a:pt x="728" y="18"/>
                  <a:pt x="746" y="23"/>
                  <a:pt x="765" y="30"/>
                </a:cubicBezTo>
                <a:cubicBezTo>
                  <a:pt x="783" y="36"/>
                  <a:pt x="802" y="44"/>
                  <a:pt x="820" y="53"/>
                </a:cubicBezTo>
                <a:cubicBezTo>
                  <a:pt x="837" y="62"/>
                  <a:pt x="855" y="71"/>
                  <a:pt x="872" y="82"/>
                </a:cubicBezTo>
                <a:cubicBezTo>
                  <a:pt x="889" y="93"/>
                  <a:pt x="906" y="105"/>
                  <a:pt x="922" y="117"/>
                </a:cubicBezTo>
                <a:cubicBezTo>
                  <a:pt x="938" y="130"/>
                  <a:pt x="953" y="143"/>
                  <a:pt x="968" y="158"/>
                </a:cubicBezTo>
                <a:cubicBezTo>
                  <a:pt x="983" y="172"/>
                  <a:pt x="998" y="188"/>
                  <a:pt x="1011" y="204"/>
                </a:cubicBezTo>
                <a:cubicBezTo>
                  <a:pt x="1025" y="220"/>
                  <a:pt x="1038" y="237"/>
                  <a:pt x="1050" y="254"/>
                </a:cubicBezTo>
                <a:cubicBezTo>
                  <a:pt x="1063" y="272"/>
                  <a:pt x="1074" y="290"/>
                  <a:pt x="1085" y="309"/>
                </a:cubicBezTo>
                <a:cubicBezTo>
                  <a:pt x="1096" y="328"/>
                  <a:pt x="1106" y="348"/>
                  <a:pt x="1115" y="368"/>
                </a:cubicBezTo>
                <a:cubicBezTo>
                  <a:pt x="1124" y="388"/>
                  <a:pt x="1132" y="410"/>
                  <a:pt x="1139" y="431"/>
                </a:cubicBezTo>
                <a:cubicBezTo>
                  <a:pt x="1147" y="452"/>
                  <a:pt x="1153" y="473"/>
                  <a:pt x="1159" y="495"/>
                </a:cubicBezTo>
                <a:cubicBezTo>
                  <a:pt x="1165" y="517"/>
                  <a:pt x="1169" y="539"/>
                  <a:pt x="1173" y="561"/>
                </a:cubicBezTo>
                <a:cubicBezTo>
                  <a:pt x="1177" y="584"/>
                  <a:pt x="1180" y="606"/>
                  <a:pt x="1182" y="629"/>
                </a:cubicBezTo>
                <a:cubicBezTo>
                  <a:pt x="1184" y="652"/>
                  <a:pt x="1184" y="674"/>
                  <a:pt x="1184" y="697"/>
                </a:cubicBezTo>
                <a:cubicBezTo>
                  <a:pt x="1184" y="720"/>
                  <a:pt x="1184" y="743"/>
                  <a:pt x="1182" y="765"/>
                </a:cubicBezTo>
                <a:cubicBezTo>
                  <a:pt x="1180" y="788"/>
                  <a:pt x="1177" y="811"/>
                  <a:pt x="1173" y="833"/>
                </a:cubicBezTo>
                <a:cubicBezTo>
                  <a:pt x="1169" y="855"/>
                  <a:pt x="1165" y="878"/>
                  <a:pt x="1159" y="899"/>
                </a:cubicBezTo>
                <a:cubicBezTo>
                  <a:pt x="1153" y="921"/>
                  <a:pt x="1147" y="943"/>
                  <a:pt x="1139" y="964"/>
                </a:cubicBezTo>
                <a:cubicBezTo>
                  <a:pt x="1132" y="985"/>
                  <a:pt x="1124" y="1005"/>
                  <a:pt x="1115" y="1026"/>
                </a:cubicBezTo>
                <a:cubicBezTo>
                  <a:pt x="1106" y="1046"/>
                  <a:pt x="1096" y="1065"/>
                  <a:pt x="1085" y="1084"/>
                </a:cubicBezTo>
                <a:cubicBezTo>
                  <a:pt x="1074" y="1103"/>
                  <a:pt x="1063" y="1121"/>
                  <a:pt x="1050" y="1139"/>
                </a:cubicBezTo>
                <a:cubicBezTo>
                  <a:pt x="1038" y="1157"/>
                  <a:pt x="1025" y="1174"/>
                  <a:pt x="1011" y="1190"/>
                </a:cubicBezTo>
                <a:cubicBezTo>
                  <a:pt x="998" y="1206"/>
                  <a:pt x="983" y="1221"/>
                  <a:pt x="968" y="1236"/>
                </a:cubicBezTo>
                <a:cubicBezTo>
                  <a:pt x="953" y="1250"/>
                  <a:pt x="938" y="1264"/>
                  <a:pt x="922" y="1276"/>
                </a:cubicBezTo>
                <a:cubicBezTo>
                  <a:pt x="906" y="1289"/>
                  <a:pt x="889" y="1301"/>
                  <a:pt x="872" y="1311"/>
                </a:cubicBezTo>
                <a:cubicBezTo>
                  <a:pt x="855" y="1322"/>
                  <a:pt x="837" y="1332"/>
                  <a:pt x="820" y="1341"/>
                </a:cubicBezTo>
                <a:cubicBezTo>
                  <a:pt x="802" y="1349"/>
                  <a:pt x="783" y="1357"/>
                  <a:pt x="765" y="1364"/>
                </a:cubicBezTo>
                <a:cubicBezTo>
                  <a:pt x="746" y="1370"/>
                  <a:pt x="728" y="1376"/>
                  <a:pt x="709" y="1380"/>
                </a:cubicBezTo>
                <a:cubicBezTo>
                  <a:pt x="690" y="1385"/>
                  <a:pt x="670" y="1388"/>
                  <a:pt x="651" y="1390"/>
                </a:cubicBezTo>
                <a:cubicBezTo>
                  <a:pt x="632" y="1393"/>
                  <a:pt x="613" y="1394"/>
                  <a:pt x="593" y="1394"/>
                </a:cubicBezTo>
                <a:lnTo>
                  <a:pt x="592" y="1394"/>
                </a:lnTo>
                <a:cubicBezTo>
                  <a:pt x="572" y="1394"/>
                  <a:pt x="553" y="1393"/>
                  <a:pt x="534" y="1390"/>
                </a:cubicBezTo>
                <a:cubicBezTo>
                  <a:pt x="515" y="1388"/>
                  <a:pt x="495" y="1385"/>
                  <a:pt x="476" y="1380"/>
                </a:cubicBezTo>
                <a:cubicBezTo>
                  <a:pt x="457" y="1376"/>
                  <a:pt x="439" y="1370"/>
                  <a:pt x="420" y="1364"/>
                </a:cubicBezTo>
                <a:cubicBezTo>
                  <a:pt x="402" y="1357"/>
                  <a:pt x="383" y="1349"/>
                  <a:pt x="366" y="1341"/>
                </a:cubicBezTo>
                <a:cubicBezTo>
                  <a:pt x="348" y="1332"/>
                  <a:pt x="330" y="1322"/>
                  <a:pt x="313" y="1311"/>
                </a:cubicBezTo>
                <a:cubicBezTo>
                  <a:pt x="296" y="1301"/>
                  <a:pt x="279" y="1289"/>
                  <a:pt x="263" y="1276"/>
                </a:cubicBezTo>
                <a:cubicBezTo>
                  <a:pt x="247" y="1264"/>
                  <a:pt x="232" y="1250"/>
                  <a:pt x="217" y="1236"/>
                </a:cubicBezTo>
                <a:cubicBezTo>
                  <a:pt x="202" y="1221"/>
                  <a:pt x="187" y="1206"/>
                  <a:pt x="174" y="1190"/>
                </a:cubicBezTo>
                <a:cubicBezTo>
                  <a:pt x="160" y="1174"/>
                  <a:pt x="147" y="1157"/>
                  <a:pt x="135" y="1139"/>
                </a:cubicBezTo>
                <a:cubicBezTo>
                  <a:pt x="123" y="1121"/>
                  <a:pt x="111" y="1103"/>
                  <a:pt x="100" y="1084"/>
                </a:cubicBezTo>
                <a:cubicBezTo>
                  <a:pt x="89" y="1065"/>
                  <a:pt x="80" y="1046"/>
                  <a:pt x="70" y="1026"/>
                </a:cubicBezTo>
                <a:cubicBezTo>
                  <a:pt x="61" y="1005"/>
                  <a:pt x="53" y="985"/>
                  <a:pt x="46" y="964"/>
                </a:cubicBezTo>
                <a:cubicBezTo>
                  <a:pt x="38" y="943"/>
                  <a:pt x="32" y="921"/>
                  <a:pt x="26" y="899"/>
                </a:cubicBezTo>
                <a:cubicBezTo>
                  <a:pt x="20" y="878"/>
                  <a:pt x="16" y="855"/>
                  <a:pt x="12" y="833"/>
                </a:cubicBezTo>
                <a:cubicBezTo>
                  <a:pt x="8" y="811"/>
                  <a:pt x="5" y="788"/>
                  <a:pt x="2" y="765"/>
                </a:cubicBezTo>
                <a:cubicBezTo>
                  <a:pt x="1" y="743"/>
                  <a:pt x="0" y="720"/>
                  <a:pt x="0" y="697"/>
                </a:cubicBezTo>
                <a:close/>
              </a:path>
            </a:pathLst>
          </a:custGeom>
          <a:solidFill>
            <a:srgbClr val="4DA6FF">
              <a:alpha val="15000"/>
            </a:srgbClr>
          </a:solidFill>
          <a:ln w="0">
            <a:noFill/>
          </a:ln>
        </p:spPr>
        <p:txBody>
          <a:bodyPr lIns="0" tIns="0" rIns="0" bIns="0" anchor="t">
            <a:noAutofit/>
          </a:bodyPr>
          <a:lstStyle/>
          <a:p>
            <a:endParaRPr lang="en-US" sz="4400" b="0" u="none" strike="noStrike">
              <a:solidFill>
                <a:srgbClr val="000000"/>
              </a:solidFill>
              <a:effectLst/>
              <a:uFillTx/>
              <a:latin typeface="+mn-lt"/>
            </a:endParaRPr>
          </a:p>
        </p:txBody>
      </p:sp>
      <p:pic>
        <p:nvPicPr>
          <p:cNvPr id="28" name="图片 27">
            <a:extLst>
              <a:ext uri="{FF2B5EF4-FFF2-40B4-BE49-F238E27FC236}">
                <a16:creationId xmlns:a16="http://schemas.microsoft.com/office/drawing/2014/main" id="{C71A1A31-F48B-C5B5-C502-11453863990A}"/>
              </a:ext>
            </a:extLst>
          </p:cNvPr>
          <p:cNvPicPr/>
          <p:nvPr/>
        </p:nvPicPr>
        <p:blipFill>
          <a:blip r:embed="rId4"/>
          <a:stretch/>
        </p:blipFill>
        <p:spPr>
          <a:xfrm>
            <a:off x="4579638" y="2387520"/>
            <a:ext cx="283680" cy="250200"/>
          </a:xfrm>
          <a:prstGeom prst="rect">
            <a:avLst/>
          </a:prstGeom>
          <a:noFill/>
          <a:ln w="0">
            <a:noFill/>
          </a:ln>
        </p:spPr>
      </p:pic>
      <p:sp>
        <p:nvSpPr>
          <p:cNvPr id="29" name="文本框 28">
            <a:extLst>
              <a:ext uri="{FF2B5EF4-FFF2-40B4-BE49-F238E27FC236}">
                <a16:creationId xmlns:a16="http://schemas.microsoft.com/office/drawing/2014/main" id="{D93524EA-30EB-2788-E9E1-864964D23442}"/>
              </a:ext>
            </a:extLst>
          </p:cNvPr>
          <p:cNvSpPr txBox="1"/>
          <p:nvPr/>
        </p:nvSpPr>
        <p:spPr>
          <a:xfrm>
            <a:off x="490208" y="4609816"/>
            <a:ext cx="1166986"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dimensions</a:t>
            </a:r>
            <a:endParaRPr lang="en-US" sz="1800" b="0" u="none" strike="noStrike">
              <a:solidFill>
                <a:srgbClr val="000000"/>
              </a:solidFill>
              <a:effectLst/>
              <a:uFillTx/>
              <a:latin typeface="+mn-lt"/>
            </a:endParaRPr>
          </a:p>
        </p:txBody>
      </p:sp>
      <p:sp>
        <p:nvSpPr>
          <p:cNvPr id="30" name="文本框 29">
            <a:extLst>
              <a:ext uri="{FF2B5EF4-FFF2-40B4-BE49-F238E27FC236}">
                <a16:creationId xmlns:a16="http://schemas.microsoft.com/office/drawing/2014/main" id="{41B2C00D-CFD2-8AD3-761E-661FACF07DE0}"/>
              </a:ext>
            </a:extLst>
          </p:cNvPr>
          <p:cNvSpPr txBox="1"/>
          <p:nvPr/>
        </p:nvSpPr>
        <p:spPr>
          <a:xfrm>
            <a:off x="5069238" y="2283136"/>
            <a:ext cx="1938031" cy="430887"/>
          </a:xfrm>
          <a:prstGeom prst="rect">
            <a:avLst/>
          </a:prstGeom>
          <a:noFill/>
          <a:ln w="0">
            <a:noFill/>
          </a:ln>
        </p:spPr>
        <p:txBody>
          <a:bodyPr wrap="none" lIns="0" tIns="0" rIns="0" bIns="0" anchor="t">
            <a:spAutoFit/>
          </a:bodyPr>
          <a:lstStyle/>
          <a:p>
            <a:r>
              <a:rPr lang="en-US" sz="2800" b="1" u="none" strike="noStrike">
                <a:solidFill>
                  <a:srgbClr val="FFFFFF"/>
                </a:solidFill>
                <a:effectLst/>
                <a:uFillTx/>
                <a:latin typeface="+mn-lt"/>
                <a:ea typeface="DejaVuSans"/>
              </a:rPr>
              <a:t>Importance</a:t>
            </a:r>
            <a:endParaRPr lang="en-US" sz="2800" b="0" u="none" strike="noStrike">
              <a:solidFill>
                <a:srgbClr val="000000"/>
              </a:solidFill>
              <a:effectLst/>
              <a:uFillTx/>
              <a:latin typeface="+mn-lt"/>
            </a:endParaRPr>
          </a:p>
        </p:txBody>
      </p:sp>
      <p:sp>
        <p:nvSpPr>
          <p:cNvPr id="31" name="任意形状 30">
            <a:extLst>
              <a:ext uri="{FF2B5EF4-FFF2-40B4-BE49-F238E27FC236}">
                <a16:creationId xmlns:a16="http://schemas.microsoft.com/office/drawing/2014/main" id="{9794CCB4-5F69-3B48-CAD4-D767FC198417}"/>
              </a:ext>
            </a:extLst>
          </p:cNvPr>
          <p:cNvSpPr/>
          <p:nvPr/>
        </p:nvSpPr>
        <p:spPr>
          <a:xfrm>
            <a:off x="4333004" y="3105720"/>
            <a:ext cx="42120" cy="42120"/>
          </a:xfrm>
          <a:custGeom>
            <a:avLst/>
            <a:gdLst/>
            <a:ahLst/>
            <a:cxnLst/>
            <a:rect l="0" t="0" r="r" b="b"/>
            <a:pathLst>
              <a:path w="117" h="117">
                <a:moveTo>
                  <a:pt x="117" y="58"/>
                </a:moveTo>
                <a:cubicBezTo>
                  <a:pt x="117" y="66"/>
                  <a:pt x="116" y="73"/>
                  <a:pt x="113" y="82"/>
                </a:cubicBezTo>
                <a:cubicBezTo>
                  <a:pt x="110" y="89"/>
                  <a:pt x="106" y="95"/>
                  <a:pt x="100" y="100"/>
                </a:cubicBezTo>
                <a:cubicBezTo>
                  <a:pt x="95" y="106"/>
                  <a:pt x="88" y="110"/>
                  <a:pt x="81" y="113"/>
                </a:cubicBezTo>
                <a:cubicBezTo>
                  <a:pt x="74" y="116"/>
                  <a:pt x="67" y="117"/>
                  <a:pt x="59" y="117"/>
                </a:cubicBezTo>
                <a:cubicBezTo>
                  <a:pt x="51" y="117"/>
                  <a:pt x="44" y="116"/>
                  <a:pt x="37" y="113"/>
                </a:cubicBezTo>
                <a:cubicBezTo>
                  <a:pt x="29" y="110"/>
                  <a:pt x="23" y="106"/>
                  <a:pt x="17" y="100"/>
                </a:cubicBezTo>
                <a:cubicBezTo>
                  <a:pt x="12" y="95"/>
                  <a:pt x="7" y="89"/>
                  <a:pt x="5" y="82"/>
                </a:cubicBezTo>
                <a:cubicBezTo>
                  <a:pt x="2" y="73"/>
                  <a:pt x="0" y="66"/>
                  <a:pt x="0" y="58"/>
                </a:cubicBezTo>
                <a:cubicBezTo>
                  <a:pt x="0" y="51"/>
                  <a:pt x="2" y="43"/>
                  <a:pt x="5" y="36"/>
                </a:cubicBezTo>
                <a:cubicBezTo>
                  <a:pt x="7" y="29"/>
                  <a:pt x="12" y="23"/>
                  <a:pt x="17" y="17"/>
                </a:cubicBezTo>
                <a:cubicBezTo>
                  <a:pt x="23" y="12"/>
                  <a:pt x="29" y="8"/>
                  <a:pt x="37" y="5"/>
                </a:cubicBezTo>
                <a:cubicBezTo>
                  <a:pt x="44" y="2"/>
                  <a:pt x="51" y="0"/>
                  <a:pt x="59" y="0"/>
                </a:cubicBezTo>
                <a:cubicBezTo>
                  <a:pt x="67" y="0"/>
                  <a:pt x="74" y="2"/>
                  <a:pt x="81" y="5"/>
                </a:cubicBezTo>
                <a:cubicBezTo>
                  <a:pt x="88" y="8"/>
                  <a:pt x="95" y="12"/>
                  <a:pt x="100" y="17"/>
                </a:cubicBezTo>
                <a:cubicBezTo>
                  <a:pt x="106" y="23"/>
                  <a:pt x="110" y="29"/>
                  <a:pt x="113" y="36"/>
                </a:cubicBezTo>
                <a:cubicBezTo>
                  <a:pt x="116" y="43"/>
                  <a:pt x="117" y="51"/>
                  <a:pt x="117" y="58"/>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32" name="文本框 31">
            <a:extLst>
              <a:ext uri="{FF2B5EF4-FFF2-40B4-BE49-F238E27FC236}">
                <a16:creationId xmlns:a16="http://schemas.microsoft.com/office/drawing/2014/main" id="{FF13EC56-EB4C-BF0D-C433-7FB4EEAEFD53}"/>
              </a:ext>
            </a:extLst>
          </p:cNvPr>
          <p:cNvSpPr txBox="1"/>
          <p:nvPr/>
        </p:nvSpPr>
        <p:spPr>
          <a:xfrm>
            <a:off x="5069238" y="2594160"/>
            <a:ext cx="1615827" cy="430887"/>
          </a:xfrm>
          <a:prstGeom prst="rect">
            <a:avLst/>
          </a:prstGeom>
          <a:noFill/>
          <a:ln w="0">
            <a:noFill/>
          </a:ln>
        </p:spPr>
        <p:txBody>
          <a:bodyPr wrap="none" lIns="0" tIns="0" rIns="0" bIns="0" anchor="t">
            <a:spAutoFit/>
          </a:bodyPr>
          <a:lstStyle/>
          <a:p>
            <a:r>
              <a:rPr lang="en-US" sz="2800" b="1" u="none" strike="noStrike" dirty="0">
                <a:solidFill>
                  <a:srgbClr val="FFFFFF"/>
                </a:solidFill>
                <a:effectLst/>
                <a:uFillTx/>
                <a:latin typeface="+mn-lt"/>
                <a:ea typeface="DejaVuSans"/>
              </a:rPr>
              <a:t>Sampling</a:t>
            </a:r>
            <a:endParaRPr lang="en-US" sz="2800" b="0" u="none" strike="noStrike" dirty="0">
              <a:solidFill>
                <a:srgbClr val="000000"/>
              </a:solidFill>
              <a:effectLst/>
              <a:uFillTx/>
              <a:latin typeface="+mn-lt"/>
            </a:endParaRPr>
          </a:p>
        </p:txBody>
      </p:sp>
      <p:sp>
        <p:nvSpPr>
          <p:cNvPr id="33" name="文本框 32">
            <a:extLst>
              <a:ext uri="{FF2B5EF4-FFF2-40B4-BE49-F238E27FC236}">
                <a16:creationId xmlns:a16="http://schemas.microsoft.com/office/drawing/2014/main" id="{A582C29B-7C09-5F3F-01DA-7DEE86C1952B}"/>
              </a:ext>
            </a:extLst>
          </p:cNvPr>
          <p:cNvSpPr txBox="1"/>
          <p:nvPr/>
        </p:nvSpPr>
        <p:spPr>
          <a:xfrm>
            <a:off x="4710318" y="2994410"/>
            <a:ext cx="3052118"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Requires expert knowledge to</a:t>
            </a:r>
            <a:endParaRPr lang="en-US" sz="1800" b="0" u="none" strike="noStrike">
              <a:solidFill>
                <a:srgbClr val="000000"/>
              </a:solidFill>
              <a:effectLst/>
              <a:uFillTx/>
              <a:latin typeface="+mn-lt"/>
            </a:endParaRPr>
          </a:p>
        </p:txBody>
      </p:sp>
      <p:sp>
        <p:nvSpPr>
          <p:cNvPr id="34" name="文本框 33">
            <a:extLst>
              <a:ext uri="{FF2B5EF4-FFF2-40B4-BE49-F238E27FC236}">
                <a16:creationId xmlns:a16="http://schemas.microsoft.com/office/drawing/2014/main" id="{335C8485-9625-03DB-EB5F-D5260B5E29F2}"/>
              </a:ext>
            </a:extLst>
          </p:cNvPr>
          <p:cNvSpPr txBox="1"/>
          <p:nvPr/>
        </p:nvSpPr>
        <p:spPr>
          <a:xfrm>
            <a:off x="4472324" y="3194930"/>
            <a:ext cx="2423740"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deﬁne optimal sampling</a:t>
            </a:r>
            <a:endParaRPr lang="en-US" sz="1800" b="0" u="none" strike="noStrike">
              <a:solidFill>
                <a:srgbClr val="000000"/>
              </a:solidFill>
              <a:effectLst/>
              <a:uFillTx/>
              <a:latin typeface="+mn-lt"/>
            </a:endParaRPr>
          </a:p>
        </p:txBody>
      </p:sp>
      <p:sp>
        <p:nvSpPr>
          <p:cNvPr id="35" name="任意形状 34">
            <a:extLst>
              <a:ext uri="{FF2B5EF4-FFF2-40B4-BE49-F238E27FC236}">
                <a16:creationId xmlns:a16="http://schemas.microsoft.com/office/drawing/2014/main" id="{525FE1F4-B92B-3DE4-7DA6-D40DA40C3D72}"/>
              </a:ext>
            </a:extLst>
          </p:cNvPr>
          <p:cNvSpPr/>
          <p:nvPr/>
        </p:nvSpPr>
        <p:spPr>
          <a:xfrm>
            <a:off x="4333004" y="3774240"/>
            <a:ext cx="42120" cy="42120"/>
          </a:xfrm>
          <a:custGeom>
            <a:avLst/>
            <a:gdLst/>
            <a:ahLst/>
            <a:cxnLst/>
            <a:rect l="0" t="0" r="r" b="b"/>
            <a:pathLst>
              <a:path w="117" h="117">
                <a:moveTo>
                  <a:pt x="117" y="58"/>
                </a:moveTo>
                <a:cubicBezTo>
                  <a:pt x="117" y="66"/>
                  <a:pt x="116" y="74"/>
                  <a:pt x="113" y="82"/>
                </a:cubicBezTo>
                <a:cubicBezTo>
                  <a:pt x="110" y="89"/>
                  <a:pt x="106" y="95"/>
                  <a:pt x="100" y="100"/>
                </a:cubicBezTo>
                <a:cubicBezTo>
                  <a:pt x="95" y="106"/>
                  <a:pt x="88" y="110"/>
                  <a:pt x="81" y="113"/>
                </a:cubicBezTo>
                <a:cubicBezTo>
                  <a:pt x="74" y="116"/>
                  <a:pt x="67" y="117"/>
                  <a:pt x="59" y="117"/>
                </a:cubicBezTo>
                <a:cubicBezTo>
                  <a:pt x="51" y="117"/>
                  <a:pt x="44" y="116"/>
                  <a:pt x="37" y="113"/>
                </a:cubicBezTo>
                <a:cubicBezTo>
                  <a:pt x="29" y="110"/>
                  <a:pt x="23" y="106"/>
                  <a:pt x="17" y="100"/>
                </a:cubicBezTo>
                <a:cubicBezTo>
                  <a:pt x="12" y="95"/>
                  <a:pt x="7" y="89"/>
                  <a:pt x="5" y="82"/>
                </a:cubicBezTo>
                <a:cubicBezTo>
                  <a:pt x="2" y="74"/>
                  <a:pt x="0" y="66"/>
                  <a:pt x="0" y="58"/>
                </a:cubicBezTo>
                <a:cubicBezTo>
                  <a:pt x="0" y="51"/>
                  <a:pt x="2" y="43"/>
                  <a:pt x="5" y="36"/>
                </a:cubicBezTo>
                <a:cubicBezTo>
                  <a:pt x="7" y="29"/>
                  <a:pt x="12" y="23"/>
                  <a:pt x="17" y="17"/>
                </a:cubicBezTo>
                <a:cubicBezTo>
                  <a:pt x="23" y="12"/>
                  <a:pt x="29" y="8"/>
                  <a:pt x="37" y="5"/>
                </a:cubicBezTo>
                <a:cubicBezTo>
                  <a:pt x="44" y="2"/>
                  <a:pt x="51" y="0"/>
                  <a:pt x="59" y="0"/>
                </a:cubicBezTo>
                <a:cubicBezTo>
                  <a:pt x="67" y="0"/>
                  <a:pt x="74" y="2"/>
                  <a:pt x="81" y="5"/>
                </a:cubicBezTo>
                <a:cubicBezTo>
                  <a:pt x="88" y="8"/>
                  <a:pt x="95" y="12"/>
                  <a:pt x="100" y="17"/>
                </a:cubicBezTo>
                <a:cubicBezTo>
                  <a:pt x="106" y="23"/>
                  <a:pt x="110" y="29"/>
                  <a:pt x="113" y="36"/>
                </a:cubicBezTo>
                <a:cubicBezTo>
                  <a:pt x="116" y="43"/>
                  <a:pt x="117" y="51"/>
                  <a:pt x="117" y="58"/>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36" name="文本框 35">
            <a:extLst>
              <a:ext uri="{FF2B5EF4-FFF2-40B4-BE49-F238E27FC236}">
                <a16:creationId xmlns:a16="http://schemas.microsoft.com/office/drawing/2014/main" id="{FC850EB1-1A6D-F925-2A28-A4CC8ED2DA98}"/>
              </a:ext>
            </a:extLst>
          </p:cNvPr>
          <p:cNvSpPr txBox="1"/>
          <p:nvPr/>
        </p:nvSpPr>
        <p:spPr>
          <a:xfrm>
            <a:off x="4472324" y="3395450"/>
            <a:ext cx="1115690"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distribution</a:t>
            </a:r>
            <a:endParaRPr lang="en-US" sz="1800" b="0" u="none" strike="noStrike">
              <a:solidFill>
                <a:srgbClr val="000000"/>
              </a:solidFill>
              <a:effectLst/>
              <a:uFillTx/>
              <a:latin typeface="+mn-lt"/>
            </a:endParaRPr>
          </a:p>
        </p:txBody>
      </p:sp>
      <p:sp>
        <p:nvSpPr>
          <p:cNvPr id="37" name="文本框 36">
            <a:extLst>
              <a:ext uri="{FF2B5EF4-FFF2-40B4-BE49-F238E27FC236}">
                <a16:creationId xmlns:a16="http://schemas.microsoft.com/office/drawing/2014/main" id="{A5C69C16-AD3D-37FC-DA5F-8D950D2EFC26}"/>
              </a:ext>
            </a:extLst>
          </p:cNvPr>
          <p:cNvSpPr txBox="1"/>
          <p:nvPr/>
        </p:nvSpPr>
        <p:spPr>
          <a:xfrm>
            <a:off x="4472324" y="3662930"/>
            <a:ext cx="2782813"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Highly dependent on circuit</a:t>
            </a:r>
            <a:endParaRPr lang="en-US" sz="1800" b="0" u="none" strike="noStrike">
              <a:solidFill>
                <a:srgbClr val="000000"/>
              </a:solidFill>
              <a:effectLst/>
              <a:uFillTx/>
              <a:latin typeface="+mn-lt"/>
            </a:endParaRPr>
          </a:p>
        </p:txBody>
      </p:sp>
      <p:sp>
        <p:nvSpPr>
          <p:cNvPr id="38" name="任意形状 37">
            <a:extLst>
              <a:ext uri="{FF2B5EF4-FFF2-40B4-BE49-F238E27FC236}">
                <a16:creationId xmlns:a16="http://schemas.microsoft.com/office/drawing/2014/main" id="{DAA70B2D-2A91-F07D-01B9-22719B25E968}"/>
              </a:ext>
            </a:extLst>
          </p:cNvPr>
          <p:cNvSpPr/>
          <p:nvPr/>
        </p:nvSpPr>
        <p:spPr>
          <a:xfrm>
            <a:off x="4333004" y="4242240"/>
            <a:ext cx="42120" cy="42120"/>
          </a:xfrm>
          <a:custGeom>
            <a:avLst/>
            <a:gdLst/>
            <a:ahLst/>
            <a:cxnLst/>
            <a:rect l="0" t="0" r="r" b="b"/>
            <a:pathLst>
              <a:path w="117" h="117">
                <a:moveTo>
                  <a:pt x="117" y="59"/>
                </a:moveTo>
                <a:cubicBezTo>
                  <a:pt x="117" y="67"/>
                  <a:pt x="116" y="74"/>
                  <a:pt x="113" y="82"/>
                </a:cubicBezTo>
                <a:cubicBezTo>
                  <a:pt x="110" y="89"/>
                  <a:pt x="106" y="95"/>
                  <a:pt x="100" y="100"/>
                </a:cubicBezTo>
                <a:cubicBezTo>
                  <a:pt x="95" y="106"/>
                  <a:pt x="88" y="110"/>
                  <a:pt x="81" y="113"/>
                </a:cubicBezTo>
                <a:cubicBezTo>
                  <a:pt x="74" y="116"/>
                  <a:pt x="67" y="117"/>
                  <a:pt x="59" y="117"/>
                </a:cubicBezTo>
                <a:cubicBezTo>
                  <a:pt x="51" y="117"/>
                  <a:pt x="44" y="116"/>
                  <a:pt x="37" y="113"/>
                </a:cubicBezTo>
                <a:cubicBezTo>
                  <a:pt x="29" y="110"/>
                  <a:pt x="23" y="106"/>
                  <a:pt x="17" y="100"/>
                </a:cubicBezTo>
                <a:cubicBezTo>
                  <a:pt x="12" y="95"/>
                  <a:pt x="7" y="89"/>
                  <a:pt x="5" y="82"/>
                </a:cubicBezTo>
                <a:cubicBezTo>
                  <a:pt x="2" y="74"/>
                  <a:pt x="0" y="67"/>
                  <a:pt x="0" y="59"/>
                </a:cubicBezTo>
                <a:cubicBezTo>
                  <a:pt x="0" y="51"/>
                  <a:pt x="2" y="43"/>
                  <a:pt x="5" y="36"/>
                </a:cubicBezTo>
                <a:cubicBezTo>
                  <a:pt x="7" y="29"/>
                  <a:pt x="12" y="23"/>
                  <a:pt x="17" y="17"/>
                </a:cubicBezTo>
                <a:cubicBezTo>
                  <a:pt x="23" y="12"/>
                  <a:pt x="29" y="8"/>
                  <a:pt x="37" y="5"/>
                </a:cubicBezTo>
                <a:cubicBezTo>
                  <a:pt x="44" y="2"/>
                  <a:pt x="51" y="0"/>
                  <a:pt x="59" y="0"/>
                </a:cubicBezTo>
                <a:cubicBezTo>
                  <a:pt x="67" y="0"/>
                  <a:pt x="74" y="2"/>
                  <a:pt x="81" y="5"/>
                </a:cubicBezTo>
                <a:cubicBezTo>
                  <a:pt x="88" y="8"/>
                  <a:pt x="95" y="12"/>
                  <a:pt x="100" y="17"/>
                </a:cubicBezTo>
                <a:cubicBezTo>
                  <a:pt x="106" y="23"/>
                  <a:pt x="110" y="29"/>
                  <a:pt x="113" y="36"/>
                </a:cubicBezTo>
                <a:cubicBezTo>
                  <a:pt x="116" y="43"/>
                  <a:pt x="117" y="51"/>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39" name="文本框 38">
            <a:extLst>
              <a:ext uri="{FF2B5EF4-FFF2-40B4-BE49-F238E27FC236}">
                <a16:creationId xmlns:a16="http://schemas.microsoft.com/office/drawing/2014/main" id="{0C141D0F-EDDB-D0E9-6167-E126E703FC60}"/>
              </a:ext>
            </a:extLst>
          </p:cNvPr>
          <p:cNvSpPr txBox="1"/>
          <p:nvPr/>
        </p:nvSpPr>
        <p:spPr>
          <a:xfrm>
            <a:off x="4472324" y="3863450"/>
            <a:ext cx="872034"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topology</a:t>
            </a:r>
            <a:endParaRPr lang="en-US" sz="1800" b="0" u="none" strike="noStrike">
              <a:solidFill>
                <a:srgbClr val="000000"/>
              </a:solidFill>
              <a:effectLst/>
              <a:uFillTx/>
              <a:latin typeface="+mn-lt"/>
            </a:endParaRPr>
          </a:p>
        </p:txBody>
      </p:sp>
      <p:sp>
        <p:nvSpPr>
          <p:cNvPr id="40" name="文本框 39">
            <a:extLst>
              <a:ext uri="{FF2B5EF4-FFF2-40B4-BE49-F238E27FC236}">
                <a16:creationId xmlns:a16="http://schemas.microsoft.com/office/drawing/2014/main" id="{AFE5AE4E-6B11-219C-0746-9F3836DB3077}"/>
              </a:ext>
            </a:extLst>
          </p:cNvPr>
          <p:cNvSpPr txBox="1"/>
          <p:nvPr/>
        </p:nvSpPr>
        <p:spPr>
          <a:xfrm>
            <a:off x="4472324" y="4130930"/>
            <a:ext cx="3640420"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Poor generalization across diﬀerent</a:t>
            </a:r>
            <a:endParaRPr lang="en-US" sz="1800" b="0" u="none" strike="noStrike">
              <a:solidFill>
                <a:srgbClr val="000000"/>
              </a:solidFill>
              <a:effectLst/>
              <a:uFillTx/>
              <a:latin typeface="+mn-lt"/>
            </a:endParaRPr>
          </a:p>
        </p:txBody>
      </p:sp>
      <p:sp>
        <p:nvSpPr>
          <p:cNvPr id="41" name="任意形状 40">
            <a:extLst>
              <a:ext uri="{FF2B5EF4-FFF2-40B4-BE49-F238E27FC236}">
                <a16:creationId xmlns:a16="http://schemas.microsoft.com/office/drawing/2014/main" id="{530FF8ED-CCC6-7A96-1A81-4178DF257548}"/>
              </a:ext>
            </a:extLst>
          </p:cNvPr>
          <p:cNvSpPr/>
          <p:nvPr/>
        </p:nvSpPr>
        <p:spPr>
          <a:xfrm>
            <a:off x="4333004" y="4710240"/>
            <a:ext cx="42120" cy="42120"/>
          </a:xfrm>
          <a:custGeom>
            <a:avLst/>
            <a:gdLst/>
            <a:ahLst/>
            <a:cxnLst/>
            <a:rect l="0" t="0" r="r" b="b"/>
            <a:pathLst>
              <a:path w="117" h="117">
                <a:moveTo>
                  <a:pt x="117" y="59"/>
                </a:moveTo>
                <a:cubicBezTo>
                  <a:pt x="117" y="67"/>
                  <a:pt x="116" y="74"/>
                  <a:pt x="113" y="82"/>
                </a:cubicBezTo>
                <a:cubicBezTo>
                  <a:pt x="110" y="89"/>
                  <a:pt x="106" y="95"/>
                  <a:pt x="100" y="100"/>
                </a:cubicBezTo>
                <a:cubicBezTo>
                  <a:pt x="95" y="106"/>
                  <a:pt x="88" y="110"/>
                  <a:pt x="81" y="113"/>
                </a:cubicBezTo>
                <a:cubicBezTo>
                  <a:pt x="74" y="116"/>
                  <a:pt x="67" y="117"/>
                  <a:pt x="59" y="117"/>
                </a:cubicBezTo>
                <a:cubicBezTo>
                  <a:pt x="51" y="117"/>
                  <a:pt x="44" y="116"/>
                  <a:pt x="37" y="113"/>
                </a:cubicBezTo>
                <a:cubicBezTo>
                  <a:pt x="29" y="110"/>
                  <a:pt x="23" y="106"/>
                  <a:pt x="17" y="100"/>
                </a:cubicBezTo>
                <a:cubicBezTo>
                  <a:pt x="12" y="95"/>
                  <a:pt x="7" y="89"/>
                  <a:pt x="5" y="82"/>
                </a:cubicBezTo>
                <a:cubicBezTo>
                  <a:pt x="2" y="74"/>
                  <a:pt x="0" y="67"/>
                  <a:pt x="0" y="59"/>
                </a:cubicBezTo>
                <a:cubicBezTo>
                  <a:pt x="0" y="52"/>
                  <a:pt x="2" y="44"/>
                  <a:pt x="5" y="37"/>
                </a:cubicBezTo>
                <a:cubicBezTo>
                  <a:pt x="7" y="29"/>
                  <a:pt x="12" y="23"/>
                  <a:pt x="17" y="17"/>
                </a:cubicBezTo>
                <a:cubicBezTo>
                  <a:pt x="23" y="12"/>
                  <a:pt x="29" y="8"/>
                  <a:pt x="37" y="5"/>
                </a:cubicBezTo>
                <a:cubicBezTo>
                  <a:pt x="44" y="2"/>
                  <a:pt x="51" y="0"/>
                  <a:pt x="59" y="0"/>
                </a:cubicBezTo>
                <a:cubicBezTo>
                  <a:pt x="67" y="0"/>
                  <a:pt x="74" y="2"/>
                  <a:pt x="81" y="5"/>
                </a:cubicBezTo>
                <a:cubicBezTo>
                  <a:pt x="88" y="8"/>
                  <a:pt x="95" y="12"/>
                  <a:pt x="100" y="17"/>
                </a:cubicBezTo>
                <a:cubicBezTo>
                  <a:pt x="106" y="23"/>
                  <a:pt x="110" y="29"/>
                  <a:pt x="113" y="37"/>
                </a:cubicBezTo>
                <a:cubicBezTo>
                  <a:pt x="116" y="44"/>
                  <a:pt x="117" y="52"/>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42" name="文本框 41">
            <a:extLst>
              <a:ext uri="{FF2B5EF4-FFF2-40B4-BE49-F238E27FC236}">
                <a16:creationId xmlns:a16="http://schemas.microsoft.com/office/drawing/2014/main" id="{456C4F04-5440-CAE3-9F77-003A8750668B}"/>
              </a:ext>
            </a:extLst>
          </p:cNvPr>
          <p:cNvSpPr txBox="1"/>
          <p:nvPr/>
        </p:nvSpPr>
        <p:spPr>
          <a:xfrm>
            <a:off x="4472324" y="4331450"/>
            <a:ext cx="795089"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designs</a:t>
            </a:r>
            <a:endParaRPr lang="en-US" sz="1800" b="0" u="none" strike="noStrike">
              <a:solidFill>
                <a:srgbClr val="000000"/>
              </a:solidFill>
              <a:effectLst/>
              <a:uFillTx/>
              <a:latin typeface="+mn-lt"/>
            </a:endParaRPr>
          </a:p>
        </p:txBody>
      </p:sp>
      <p:sp>
        <p:nvSpPr>
          <p:cNvPr id="43" name="文本框 42">
            <a:extLst>
              <a:ext uri="{FF2B5EF4-FFF2-40B4-BE49-F238E27FC236}">
                <a16:creationId xmlns:a16="http://schemas.microsoft.com/office/drawing/2014/main" id="{92940220-8434-4209-E868-FA0E19F85AC6}"/>
              </a:ext>
            </a:extLst>
          </p:cNvPr>
          <p:cNvSpPr txBox="1"/>
          <p:nvPr/>
        </p:nvSpPr>
        <p:spPr>
          <a:xfrm>
            <a:off x="4472324" y="4598930"/>
            <a:ext cx="3270126"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Enhanced versions (MNIS, GIS,</a:t>
            </a:r>
            <a:endParaRPr lang="en-US" sz="1800" b="0" u="none" strike="noStrike">
              <a:solidFill>
                <a:srgbClr val="000000"/>
              </a:solidFill>
              <a:effectLst/>
              <a:uFillTx/>
              <a:latin typeface="+mn-lt"/>
            </a:endParaRPr>
          </a:p>
        </p:txBody>
      </p:sp>
      <p:sp>
        <p:nvSpPr>
          <p:cNvPr id="44" name="文本框 43">
            <a:extLst>
              <a:ext uri="{FF2B5EF4-FFF2-40B4-BE49-F238E27FC236}">
                <a16:creationId xmlns:a16="http://schemas.microsoft.com/office/drawing/2014/main" id="{543FC5A6-47AE-F33C-589C-851393943169}"/>
              </a:ext>
            </a:extLst>
          </p:cNvPr>
          <p:cNvSpPr txBox="1"/>
          <p:nvPr/>
        </p:nvSpPr>
        <p:spPr>
          <a:xfrm>
            <a:off x="4472324" y="4799450"/>
            <a:ext cx="3359894"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FSIS, AIS, HSCS, ACS) still face</a:t>
            </a:r>
            <a:endParaRPr lang="en-US" sz="1800" b="0" u="none" strike="noStrike">
              <a:solidFill>
                <a:srgbClr val="000000"/>
              </a:solidFill>
              <a:effectLst/>
              <a:uFillTx/>
              <a:latin typeface="+mn-lt"/>
            </a:endParaRPr>
          </a:p>
        </p:txBody>
      </p:sp>
      <p:sp>
        <p:nvSpPr>
          <p:cNvPr id="46" name="任意形状 45">
            <a:extLst>
              <a:ext uri="{FF2B5EF4-FFF2-40B4-BE49-F238E27FC236}">
                <a16:creationId xmlns:a16="http://schemas.microsoft.com/office/drawing/2014/main" id="{06129375-131A-9F75-A1B0-353D63689B39}"/>
              </a:ext>
            </a:extLst>
          </p:cNvPr>
          <p:cNvSpPr/>
          <p:nvPr/>
        </p:nvSpPr>
        <p:spPr>
          <a:xfrm>
            <a:off x="8338316" y="2039478"/>
            <a:ext cx="3701280" cy="4069800"/>
          </a:xfrm>
          <a:custGeom>
            <a:avLst/>
            <a:gdLst/>
            <a:ahLst/>
            <a:cxnLst/>
            <a:rect l="0" t="0" r="r" b="b"/>
            <a:pathLst>
              <a:path w="8428" h="11305">
                <a:moveTo>
                  <a:pt x="0" y="11120"/>
                </a:moveTo>
                <a:lnTo>
                  <a:pt x="0" y="185"/>
                </a:lnTo>
                <a:cubicBezTo>
                  <a:pt x="0" y="161"/>
                  <a:pt x="5" y="137"/>
                  <a:pt x="14" y="114"/>
                </a:cubicBezTo>
                <a:cubicBezTo>
                  <a:pt x="24" y="91"/>
                  <a:pt x="37" y="71"/>
                  <a:pt x="55" y="54"/>
                </a:cubicBezTo>
                <a:cubicBezTo>
                  <a:pt x="72" y="36"/>
                  <a:pt x="92" y="23"/>
                  <a:pt x="115" y="14"/>
                </a:cubicBezTo>
                <a:cubicBezTo>
                  <a:pt x="138" y="4"/>
                  <a:pt x="161" y="0"/>
                  <a:pt x="186" y="0"/>
                </a:cubicBezTo>
                <a:lnTo>
                  <a:pt x="8242" y="0"/>
                </a:lnTo>
                <a:cubicBezTo>
                  <a:pt x="8266" y="0"/>
                  <a:pt x="8290" y="4"/>
                  <a:pt x="8313" y="14"/>
                </a:cubicBezTo>
                <a:cubicBezTo>
                  <a:pt x="8336" y="23"/>
                  <a:pt x="8356" y="36"/>
                  <a:pt x="8373" y="54"/>
                </a:cubicBezTo>
                <a:cubicBezTo>
                  <a:pt x="8391" y="71"/>
                  <a:pt x="8404" y="91"/>
                  <a:pt x="8413" y="114"/>
                </a:cubicBezTo>
                <a:cubicBezTo>
                  <a:pt x="8423" y="137"/>
                  <a:pt x="8428" y="161"/>
                  <a:pt x="8428" y="185"/>
                </a:cubicBezTo>
                <a:lnTo>
                  <a:pt x="8428" y="11120"/>
                </a:lnTo>
                <a:cubicBezTo>
                  <a:pt x="8428" y="11144"/>
                  <a:pt x="8423" y="11168"/>
                  <a:pt x="8413" y="11191"/>
                </a:cubicBezTo>
                <a:cubicBezTo>
                  <a:pt x="8404" y="11213"/>
                  <a:pt x="8391" y="11233"/>
                  <a:pt x="8373" y="11251"/>
                </a:cubicBezTo>
                <a:cubicBezTo>
                  <a:pt x="8356" y="11268"/>
                  <a:pt x="8336" y="11282"/>
                  <a:pt x="8313" y="11291"/>
                </a:cubicBezTo>
                <a:cubicBezTo>
                  <a:pt x="8290" y="11301"/>
                  <a:pt x="8266" y="11305"/>
                  <a:pt x="8242" y="11305"/>
                </a:cubicBezTo>
                <a:lnTo>
                  <a:pt x="186" y="11305"/>
                </a:lnTo>
                <a:cubicBezTo>
                  <a:pt x="161" y="11305"/>
                  <a:pt x="138" y="11301"/>
                  <a:pt x="115" y="11291"/>
                </a:cubicBezTo>
                <a:cubicBezTo>
                  <a:pt x="92" y="11282"/>
                  <a:pt x="72" y="11268"/>
                  <a:pt x="55" y="11251"/>
                </a:cubicBezTo>
                <a:cubicBezTo>
                  <a:pt x="37" y="11233"/>
                  <a:pt x="24" y="11213"/>
                  <a:pt x="14" y="11191"/>
                </a:cubicBezTo>
                <a:cubicBezTo>
                  <a:pt x="5" y="11168"/>
                  <a:pt x="0" y="11144"/>
                  <a:pt x="0" y="11120"/>
                </a:cubicBezTo>
                <a:close/>
              </a:path>
            </a:pathLst>
          </a:custGeom>
          <a:solidFill>
            <a:schemeClr val="accent5">
              <a:lumMod val="60000"/>
              <a:lumOff val="40000"/>
              <a:alpha val="60000"/>
            </a:schemeClr>
          </a:solidFill>
          <a:ln w="0">
            <a:noFill/>
          </a:ln>
        </p:spPr>
        <p:txBody>
          <a:bodyPr lIns="0" tIns="0" rIns="0" bIns="0" anchor="t">
            <a:noAutofit/>
          </a:bodyPr>
          <a:lstStyle/>
          <a:p>
            <a:endParaRPr lang="en-US" sz="4400" b="0" u="none" strike="noStrike">
              <a:solidFill>
                <a:srgbClr val="FFFFFF"/>
              </a:solidFill>
              <a:effectLst/>
              <a:uFillTx/>
              <a:latin typeface="+mn-lt"/>
            </a:endParaRPr>
          </a:p>
        </p:txBody>
      </p:sp>
      <p:sp>
        <p:nvSpPr>
          <p:cNvPr id="48" name="任意形状 47">
            <a:extLst>
              <a:ext uri="{FF2B5EF4-FFF2-40B4-BE49-F238E27FC236}">
                <a16:creationId xmlns:a16="http://schemas.microsoft.com/office/drawing/2014/main" id="{2E7899B8-952A-9170-9E59-A1127E226B9F}"/>
              </a:ext>
            </a:extLst>
          </p:cNvPr>
          <p:cNvSpPr/>
          <p:nvPr/>
        </p:nvSpPr>
        <p:spPr>
          <a:xfrm>
            <a:off x="8547476" y="2248278"/>
            <a:ext cx="501480" cy="501840"/>
          </a:xfrm>
          <a:custGeom>
            <a:avLst/>
            <a:gdLst/>
            <a:ahLst/>
            <a:cxnLst/>
            <a:rect l="0" t="0" r="r" b="b"/>
            <a:pathLst>
              <a:path w="1393" h="1394">
                <a:moveTo>
                  <a:pt x="0" y="697"/>
                </a:moveTo>
                <a:cubicBezTo>
                  <a:pt x="0" y="674"/>
                  <a:pt x="1" y="652"/>
                  <a:pt x="3" y="629"/>
                </a:cubicBezTo>
                <a:cubicBezTo>
                  <a:pt x="5" y="606"/>
                  <a:pt x="8" y="584"/>
                  <a:pt x="13" y="561"/>
                </a:cubicBezTo>
                <a:cubicBezTo>
                  <a:pt x="17" y="539"/>
                  <a:pt x="23" y="517"/>
                  <a:pt x="29" y="495"/>
                </a:cubicBezTo>
                <a:cubicBezTo>
                  <a:pt x="36" y="473"/>
                  <a:pt x="43" y="452"/>
                  <a:pt x="52" y="431"/>
                </a:cubicBezTo>
                <a:cubicBezTo>
                  <a:pt x="61" y="410"/>
                  <a:pt x="70" y="388"/>
                  <a:pt x="81" y="368"/>
                </a:cubicBezTo>
                <a:cubicBezTo>
                  <a:pt x="91" y="348"/>
                  <a:pt x="103" y="328"/>
                  <a:pt x="115" y="309"/>
                </a:cubicBezTo>
                <a:cubicBezTo>
                  <a:pt x="128" y="290"/>
                  <a:pt x="141" y="272"/>
                  <a:pt x="156" y="254"/>
                </a:cubicBezTo>
                <a:cubicBezTo>
                  <a:pt x="170" y="237"/>
                  <a:pt x="185" y="220"/>
                  <a:pt x="201" y="204"/>
                </a:cubicBezTo>
                <a:cubicBezTo>
                  <a:pt x="217" y="188"/>
                  <a:pt x="234" y="172"/>
                  <a:pt x="251" y="158"/>
                </a:cubicBezTo>
                <a:cubicBezTo>
                  <a:pt x="268" y="143"/>
                  <a:pt x="287" y="130"/>
                  <a:pt x="305" y="117"/>
                </a:cubicBezTo>
                <a:cubicBezTo>
                  <a:pt x="324" y="105"/>
                  <a:pt x="343" y="93"/>
                  <a:pt x="363" y="82"/>
                </a:cubicBezTo>
                <a:cubicBezTo>
                  <a:pt x="383" y="71"/>
                  <a:pt x="403" y="62"/>
                  <a:pt x="424" y="53"/>
                </a:cubicBezTo>
                <a:cubicBezTo>
                  <a:pt x="445" y="44"/>
                  <a:pt x="466" y="36"/>
                  <a:pt x="488" y="30"/>
                </a:cubicBezTo>
                <a:cubicBezTo>
                  <a:pt x="509" y="23"/>
                  <a:pt x="531" y="18"/>
                  <a:pt x="553" y="13"/>
                </a:cubicBezTo>
                <a:cubicBezTo>
                  <a:pt x="575" y="9"/>
                  <a:pt x="598" y="5"/>
                  <a:pt x="620" y="3"/>
                </a:cubicBezTo>
                <a:cubicBezTo>
                  <a:pt x="642" y="1"/>
                  <a:pt x="665" y="0"/>
                  <a:pt x="687" y="0"/>
                </a:cubicBezTo>
                <a:lnTo>
                  <a:pt x="704" y="0"/>
                </a:lnTo>
                <a:cubicBezTo>
                  <a:pt x="727" y="0"/>
                  <a:pt x="749" y="1"/>
                  <a:pt x="772" y="3"/>
                </a:cubicBezTo>
                <a:cubicBezTo>
                  <a:pt x="794" y="5"/>
                  <a:pt x="817" y="9"/>
                  <a:pt x="839" y="13"/>
                </a:cubicBezTo>
                <a:cubicBezTo>
                  <a:pt x="861" y="18"/>
                  <a:pt x="883" y="23"/>
                  <a:pt x="904" y="30"/>
                </a:cubicBezTo>
                <a:cubicBezTo>
                  <a:pt x="926" y="36"/>
                  <a:pt x="947" y="44"/>
                  <a:pt x="968" y="53"/>
                </a:cubicBezTo>
                <a:cubicBezTo>
                  <a:pt x="989" y="62"/>
                  <a:pt x="1009" y="71"/>
                  <a:pt x="1029" y="82"/>
                </a:cubicBezTo>
                <a:cubicBezTo>
                  <a:pt x="1049" y="93"/>
                  <a:pt x="1068" y="105"/>
                  <a:pt x="1087" y="117"/>
                </a:cubicBezTo>
                <a:cubicBezTo>
                  <a:pt x="1105" y="130"/>
                  <a:pt x="1123" y="143"/>
                  <a:pt x="1141" y="158"/>
                </a:cubicBezTo>
                <a:cubicBezTo>
                  <a:pt x="1158" y="172"/>
                  <a:pt x="1175" y="188"/>
                  <a:pt x="1191" y="204"/>
                </a:cubicBezTo>
                <a:cubicBezTo>
                  <a:pt x="1208" y="220"/>
                  <a:pt x="1223" y="237"/>
                  <a:pt x="1237" y="254"/>
                </a:cubicBezTo>
                <a:cubicBezTo>
                  <a:pt x="1251" y="272"/>
                  <a:pt x="1265" y="290"/>
                  <a:pt x="1277" y="309"/>
                </a:cubicBezTo>
                <a:cubicBezTo>
                  <a:pt x="1290" y="328"/>
                  <a:pt x="1302" y="348"/>
                  <a:pt x="1312" y="368"/>
                </a:cubicBezTo>
                <a:cubicBezTo>
                  <a:pt x="1323" y="388"/>
                  <a:pt x="1332" y="410"/>
                  <a:pt x="1341" y="431"/>
                </a:cubicBezTo>
                <a:cubicBezTo>
                  <a:pt x="1350" y="452"/>
                  <a:pt x="1357" y="473"/>
                  <a:pt x="1364" y="495"/>
                </a:cubicBezTo>
                <a:cubicBezTo>
                  <a:pt x="1370" y="517"/>
                  <a:pt x="1376" y="539"/>
                  <a:pt x="1380" y="561"/>
                </a:cubicBezTo>
                <a:cubicBezTo>
                  <a:pt x="1385" y="584"/>
                  <a:pt x="1388" y="606"/>
                  <a:pt x="1390" y="629"/>
                </a:cubicBezTo>
                <a:cubicBezTo>
                  <a:pt x="1392" y="652"/>
                  <a:pt x="1393" y="674"/>
                  <a:pt x="1393" y="697"/>
                </a:cubicBezTo>
                <a:cubicBezTo>
                  <a:pt x="1393" y="720"/>
                  <a:pt x="1392" y="743"/>
                  <a:pt x="1390" y="765"/>
                </a:cubicBezTo>
                <a:cubicBezTo>
                  <a:pt x="1388" y="788"/>
                  <a:pt x="1385" y="811"/>
                  <a:pt x="1380" y="833"/>
                </a:cubicBezTo>
                <a:cubicBezTo>
                  <a:pt x="1376" y="855"/>
                  <a:pt x="1370" y="878"/>
                  <a:pt x="1364" y="899"/>
                </a:cubicBezTo>
                <a:cubicBezTo>
                  <a:pt x="1357" y="921"/>
                  <a:pt x="1350" y="943"/>
                  <a:pt x="1341" y="964"/>
                </a:cubicBezTo>
                <a:cubicBezTo>
                  <a:pt x="1332" y="985"/>
                  <a:pt x="1323" y="1005"/>
                  <a:pt x="1312" y="1026"/>
                </a:cubicBezTo>
                <a:cubicBezTo>
                  <a:pt x="1302" y="1046"/>
                  <a:pt x="1290" y="1065"/>
                  <a:pt x="1277" y="1084"/>
                </a:cubicBezTo>
                <a:cubicBezTo>
                  <a:pt x="1265" y="1103"/>
                  <a:pt x="1251" y="1121"/>
                  <a:pt x="1237" y="1139"/>
                </a:cubicBezTo>
                <a:cubicBezTo>
                  <a:pt x="1223" y="1157"/>
                  <a:pt x="1208" y="1174"/>
                  <a:pt x="1191" y="1190"/>
                </a:cubicBezTo>
                <a:cubicBezTo>
                  <a:pt x="1175" y="1206"/>
                  <a:pt x="1158" y="1221"/>
                  <a:pt x="1141" y="1236"/>
                </a:cubicBezTo>
                <a:cubicBezTo>
                  <a:pt x="1123" y="1250"/>
                  <a:pt x="1105" y="1264"/>
                  <a:pt x="1087" y="1276"/>
                </a:cubicBezTo>
                <a:cubicBezTo>
                  <a:pt x="1068" y="1289"/>
                  <a:pt x="1049" y="1301"/>
                  <a:pt x="1029" y="1311"/>
                </a:cubicBezTo>
                <a:cubicBezTo>
                  <a:pt x="1009" y="1322"/>
                  <a:pt x="989" y="1332"/>
                  <a:pt x="968" y="1341"/>
                </a:cubicBezTo>
                <a:cubicBezTo>
                  <a:pt x="947" y="1349"/>
                  <a:pt x="926" y="1357"/>
                  <a:pt x="904" y="1364"/>
                </a:cubicBezTo>
                <a:cubicBezTo>
                  <a:pt x="883" y="1370"/>
                  <a:pt x="861" y="1376"/>
                  <a:pt x="839" y="1380"/>
                </a:cubicBezTo>
                <a:cubicBezTo>
                  <a:pt x="817" y="1385"/>
                  <a:pt x="794" y="1388"/>
                  <a:pt x="772" y="1390"/>
                </a:cubicBezTo>
                <a:cubicBezTo>
                  <a:pt x="749" y="1393"/>
                  <a:pt x="727" y="1394"/>
                  <a:pt x="704" y="1394"/>
                </a:cubicBezTo>
                <a:lnTo>
                  <a:pt x="687" y="1394"/>
                </a:lnTo>
                <a:cubicBezTo>
                  <a:pt x="665" y="1394"/>
                  <a:pt x="642" y="1393"/>
                  <a:pt x="620" y="1390"/>
                </a:cubicBezTo>
                <a:cubicBezTo>
                  <a:pt x="598" y="1388"/>
                  <a:pt x="575" y="1385"/>
                  <a:pt x="553" y="1380"/>
                </a:cubicBezTo>
                <a:cubicBezTo>
                  <a:pt x="531" y="1376"/>
                  <a:pt x="509" y="1370"/>
                  <a:pt x="488" y="1364"/>
                </a:cubicBezTo>
                <a:cubicBezTo>
                  <a:pt x="466" y="1357"/>
                  <a:pt x="445" y="1349"/>
                  <a:pt x="424" y="1341"/>
                </a:cubicBezTo>
                <a:cubicBezTo>
                  <a:pt x="403" y="1332"/>
                  <a:pt x="383" y="1322"/>
                  <a:pt x="363" y="1311"/>
                </a:cubicBezTo>
                <a:cubicBezTo>
                  <a:pt x="343" y="1301"/>
                  <a:pt x="324" y="1289"/>
                  <a:pt x="305" y="1276"/>
                </a:cubicBezTo>
                <a:cubicBezTo>
                  <a:pt x="287" y="1264"/>
                  <a:pt x="268" y="1250"/>
                  <a:pt x="251" y="1236"/>
                </a:cubicBezTo>
                <a:cubicBezTo>
                  <a:pt x="234" y="1221"/>
                  <a:pt x="217" y="1206"/>
                  <a:pt x="201" y="1190"/>
                </a:cubicBezTo>
                <a:cubicBezTo>
                  <a:pt x="185" y="1174"/>
                  <a:pt x="170" y="1157"/>
                  <a:pt x="156" y="1139"/>
                </a:cubicBezTo>
                <a:cubicBezTo>
                  <a:pt x="141" y="1121"/>
                  <a:pt x="128" y="1103"/>
                  <a:pt x="115" y="1084"/>
                </a:cubicBezTo>
                <a:cubicBezTo>
                  <a:pt x="103" y="1065"/>
                  <a:pt x="91" y="1046"/>
                  <a:pt x="81" y="1026"/>
                </a:cubicBezTo>
                <a:cubicBezTo>
                  <a:pt x="70" y="1005"/>
                  <a:pt x="61" y="985"/>
                  <a:pt x="52" y="964"/>
                </a:cubicBezTo>
                <a:cubicBezTo>
                  <a:pt x="43" y="943"/>
                  <a:pt x="36" y="921"/>
                  <a:pt x="29" y="899"/>
                </a:cubicBezTo>
                <a:cubicBezTo>
                  <a:pt x="23" y="878"/>
                  <a:pt x="17" y="855"/>
                  <a:pt x="13" y="833"/>
                </a:cubicBezTo>
                <a:cubicBezTo>
                  <a:pt x="8" y="811"/>
                  <a:pt x="5" y="788"/>
                  <a:pt x="3" y="765"/>
                </a:cubicBezTo>
                <a:cubicBezTo>
                  <a:pt x="1" y="743"/>
                  <a:pt x="0" y="720"/>
                  <a:pt x="0" y="697"/>
                </a:cubicBezTo>
                <a:close/>
              </a:path>
            </a:pathLst>
          </a:custGeom>
          <a:solidFill>
            <a:srgbClr val="4DA6FF">
              <a:alpha val="15000"/>
            </a:srgbClr>
          </a:solidFill>
          <a:ln w="0">
            <a:noFill/>
          </a:ln>
        </p:spPr>
        <p:txBody>
          <a:bodyPr lIns="0" tIns="0" rIns="0" bIns="0" anchor="t">
            <a:noAutofit/>
          </a:bodyPr>
          <a:lstStyle/>
          <a:p>
            <a:endParaRPr lang="en-US" sz="4400" b="0" u="none" strike="noStrike">
              <a:solidFill>
                <a:srgbClr val="000000"/>
              </a:solidFill>
              <a:effectLst/>
              <a:uFillTx/>
              <a:latin typeface="+mn-lt"/>
            </a:endParaRPr>
          </a:p>
        </p:txBody>
      </p:sp>
      <p:pic>
        <p:nvPicPr>
          <p:cNvPr id="49" name="图片 48">
            <a:extLst>
              <a:ext uri="{FF2B5EF4-FFF2-40B4-BE49-F238E27FC236}">
                <a16:creationId xmlns:a16="http://schemas.microsoft.com/office/drawing/2014/main" id="{FC1AC427-398F-1ED2-F3FE-7EEA281E39A4}"/>
              </a:ext>
            </a:extLst>
          </p:cNvPr>
          <p:cNvPicPr/>
          <p:nvPr/>
        </p:nvPicPr>
        <p:blipFill>
          <a:blip r:embed="rId5"/>
          <a:stretch/>
        </p:blipFill>
        <p:spPr>
          <a:xfrm>
            <a:off x="8656196" y="2373918"/>
            <a:ext cx="283680" cy="250200"/>
          </a:xfrm>
          <a:prstGeom prst="rect">
            <a:avLst/>
          </a:prstGeom>
          <a:noFill/>
          <a:ln w="0">
            <a:noFill/>
          </a:ln>
        </p:spPr>
      </p:pic>
      <p:sp>
        <p:nvSpPr>
          <p:cNvPr id="50" name="文本框 49">
            <a:extLst>
              <a:ext uri="{FF2B5EF4-FFF2-40B4-BE49-F238E27FC236}">
                <a16:creationId xmlns:a16="http://schemas.microsoft.com/office/drawing/2014/main" id="{E4839472-D5D0-E923-C295-EB14A875E6C0}"/>
              </a:ext>
            </a:extLst>
          </p:cNvPr>
          <p:cNvSpPr txBox="1"/>
          <p:nvPr/>
        </p:nvSpPr>
        <p:spPr>
          <a:xfrm>
            <a:off x="4472324" y="4999970"/>
            <a:ext cx="3270126"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topology adaptability challenges</a:t>
            </a:r>
            <a:endParaRPr lang="en-US" sz="1800" b="0" u="none" strike="noStrike">
              <a:solidFill>
                <a:srgbClr val="000000"/>
              </a:solidFill>
              <a:effectLst/>
              <a:uFillTx/>
              <a:latin typeface="+mn-lt"/>
            </a:endParaRPr>
          </a:p>
        </p:txBody>
      </p:sp>
      <p:sp>
        <p:nvSpPr>
          <p:cNvPr id="51" name="文本框 50">
            <a:extLst>
              <a:ext uri="{FF2B5EF4-FFF2-40B4-BE49-F238E27FC236}">
                <a16:creationId xmlns:a16="http://schemas.microsoft.com/office/drawing/2014/main" id="{2C49F6D0-5598-DF67-4B65-DAFE4BFC0F0D}"/>
              </a:ext>
            </a:extLst>
          </p:cNvPr>
          <p:cNvSpPr txBox="1"/>
          <p:nvPr/>
        </p:nvSpPr>
        <p:spPr>
          <a:xfrm>
            <a:off x="9179276" y="2269534"/>
            <a:ext cx="1697581" cy="430887"/>
          </a:xfrm>
          <a:prstGeom prst="rect">
            <a:avLst/>
          </a:prstGeom>
          <a:noFill/>
          <a:ln w="0">
            <a:noFill/>
          </a:ln>
        </p:spPr>
        <p:txBody>
          <a:bodyPr wrap="none" lIns="0" tIns="0" rIns="0" bIns="0" anchor="t">
            <a:spAutoFit/>
          </a:bodyPr>
          <a:lstStyle/>
          <a:p>
            <a:r>
              <a:rPr lang="en-US" sz="2800" b="1" u="none" strike="noStrike">
                <a:solidFill>
                  <a:srgbClr val="FFFFFF"/>
                </a:solidFill>
                <a:effectLst/>
                <a:uFillTx/>
                <a:latin typeface="+mn-lt"/>
                <a:ea typeface="DejaVuSans"/>
              </a:rPr>
              <a:t>Surrogate</a:t>
            </a:r>
            <a:endParaRPr lang="en-US" sz="2800" b="0" u="none" strike="noStrike">
              <a:solidFill>
                <a:srgbClr val="000000"/>
              </a:solidFill>
              <a:effectLst/>
              <a:uFillTx/>
              <a:latin typeface="+mn-lt"/>
            </a:endParaRPr>
          </a:p>
        </p:txBody>
      </p:sp>
      <p:sp>
        <p:nvSpPr>
          <p:cNvPr id="52" name="任意形状 51">
            <a:extLst>
              <a:ext uri="{FF2B5EF4-FFF2-40B4-BE49-F238E27FC236}">
                <a16:creationId xmlns:a16="http://schemas.microsoft.com/office/drawing/2014/main" id="{5EDDFC1F-DF9F-C061-10A6-E0B553A27394}"/>
              </a:ext>
            </a:extLst>
          </p:cNvPr>
          <p:cNvSpPr/>
          <p:nvPr/>
        </p:nvSpPr>
        <p:spPr>
          <a:xfrm>
            <a:off x="8392854" y="3092118"/>
            <a:ext cx="42120" cy="42120"/>
          </a:xfrm>
          <a:custGeom>
            <a:avLst/>
            <a:gdLst/>
            <a:ahLst/>
            <a:cxnLst/>
            <a:rect l="0" t="0" r="r" b="b"/>
            <a:pathLst>
              <a:path w="117" h="117">
                <a:moveTo>
                  <a:pt x="117" y="58"/>
                </a:moveTo>
                <a:cubicBezTo>
                  <a:pt x="117" y="66"/>
                  <a:pt x="116" y="73"/>
                  <a:pt x="113" y="82"/>
                </a:cubicBezTo>
                <a:cubicBezTo>
                  <a:pt x="110" y="89"/>
                  <a:pt x="106" y="95"/>
                  <a:pt x="100" y="100"/>
                </a:cubicBezTo>
                <a:cubicBezTo>
                  <a:pt x="95" y="106"/>
                  <a:pt x="88" y="110"/>
                  <a:pt x="81" y="113"/>
                </a:cubicBezTo>
                <a:cubicBezTo>
                  <a:pt x="74" y="116"/>
                  <a:pt x="67" y="117"/>
                  <a:pt x="59" y="117"/>
                </a:cubicBezTo>
                <a:cubicBezTo>
                  <a:pt x="51" y="117"/>
                  <a:pt x="43" y="116"/>
                  <a:pt x="36" y="113"/>
                </a:cubicBezTo>
                <a:cubicBezTo>
                  <a:pt x="29" y="110"/>
                  <a:pt x="22" y="106"/>
                  <a:pt x="17" y="100"/>
                </a:cubicBezTo>
                <a:cubicBezTo>
                  <a:pt x="12" y="95"/>
                  <a:pt x="7" y="89"/>
                  <a:pt x="4" y="82"/>
                </a:cubicBezTo>
                <a:cubicBezTo>
                  <a:pt x="2" y="73"/>
                  <a:pt x="0" y="66"/>
                  <a:pt x="0" y="58"/>
                </a:cubicBezTo>
                <a:cubicBezTo>
                  <a:pt x="0" y="51"/>
                  <a:pt x="2" y="43"/>
                  <a:pt x="4" y="36"/>
                </a:cubicBezTo>
                <a:cubicBezTo>
                  <a:pt x="7" y="29"/>
                  <a:pt x="12" y="23"/>
                  <a:pt x="17" y="17"/>
                </a:cubicBezTo>
                <a:cubicBezTo>
                  <a:pt x="22" y="12"/>
                  <a:pt x="29" y="8"/>
                  <a:pt x="36" y="5"/>
                </a:cubicBezTo>
                <a:cubicBezTo>
                  <a:pt x="43" y="2"/>
                  <a:pt x="51" y="0"/>
                  <a:pt x="59" y="0"/>
                </a:cubicBezTo>
                <a:cubicBezTo>
                  <a:pt x="67" y="0"/>
                  <a:pt x="74" y="2"/>
                  <a:pt x="81" y="5"/>
                </a:cubicBezTo>
                <a:cubicBezTo>
                  <a:pt x="88" y="8"/>
                  <a:pt x="95" y="12"/>
                  <a:pt x="100" y="17"/>
                </a:cubicBezTo>
                <a:cubicBezTo>
                  <a:pt x="106" y="23"/>
                  <a:pt x="110" y="29"/>
                  <a:pt x="113" y="36"/>
                </a:cubicBezTo>
                <a:cubicBezTo>
                  <a:pt x="116" y="43"/>
                  <a:pt x="117" y="51"/>
                  <a:pt x="117" y="58"/>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53" name="文本框 52">
            <a:extLst>
              <a:ext uri="{FF2B5EF4-FFF2-40B4-BE49-F238E27FC236}">
                <a16:creationId xmlns:a16="http://schemas.microsoft.com/office/drawing/2014/main" id="{CE738E32-95C6-4996-1141-04DA0FAA3C96}"/>
              </a:ext>
            </a:extLst>
          </p:cNvPr>
          <p:cNvSpPr txBox="1"/>
          <p:nvPr/>
        </p:nvSpPr>
        <p:spPr>
          <a:xfrm>
            <a:off x="9179276" y="2580558"/>
            <a:ext cx="1239122" cy="430887"/>
          </a:xfrm>
          <a:prstGeom prst="rect">
            <a:avLst/>
          </a:prstGeom>
          <a:noFill/>
          <a:ln w="0">
            <a:noFill/>
          </a:ln>
        </p:spPr>
        <p:txBody>
          <a:bodyPr wrap="none" lIns="0" tIns="0" rIns="0" bIns="0" anchor="t">
            <a:spAutoFit/>
          </a:bodyPr>
          <a:lstStyle/>
          <a:p>
            <a:r>
              <a:rPr lang="en-US" sz="2800" b="1" u="none" strike="noStrike">
                <a:solidFill>
                  <a:srgbClr val="FFFFFF"/>
                </a:solidFill>
                <a:effectLst/>
                <a:uFillTx/>
                <a:latin typeface="+mn-lt"/>
                <a:ea typeface="DejaVuSans"/>
              </a:rPr>
              <a:t>Models</a:t>
            </a:r>
            <a:endParaRPr lang="en-US" sz="2800" b="0" u="none" strike="noStrike">
              <a:solidFill>
                <a:srgbClr val="000000"/>
              </a:solidFill>
              <a:effectLst/>
              <a:uFillTx/>
              <a:latin typeface="+mn-lt"/>
            </a:endParaRPr>
          </a:p>
        </p:txBody>
      </p:sp>
      <p:sp>
        <p:nvSpPr>
          <p:cNvPr id="54" name="任意形状 53">
            <a:extLst>
              <a:ext uri="{FF2B5EF4-FFF2-40B4-BE49-F238E27FC236}">
                <a16:creationId xmlns:a16="http://schemas.microsoft.com/office/drawing/2014/main" id="{53CD0C51-C260-060B-1D05-6954D9483579}"/>
              </a:ext>
            </a:extLst>
          </p:cNvPr>
          <p:cNvSpPr/>
          <p:nvPr/>
        </p:nvSpPr>
        <p:spPr>
          <a:xfrm>
            <a:off x="8392854" y="3359598"/>
            <a:ext cx="42120" cy="42120"/>
          </a:xfrm>
          <a:custGeom>
            <a:avLst/>
            <a:gdLst/>
            <a:ahLst/>
            <a:cxnLst/>
            <a:rect l="0" t="0" r="r" b="b"/>
            <a:pathLst>
              <a:path w="117" h="117">
                <a:moveTo>
                  <a:pt x="117" y="59"/>
                </a:moveTo>
                <a:cubicBezTo>
                  <a:pt x="117" y="67"/>
                  <a:pt x="116" y="74"/>
                  <a:pt x="113" y="81"/>
                </a:cubicBezTo>
                <a:cubicBezTo>
                  <a:pt x="110" y="89"/>
                  <a:pt x="106" y="95"/>
                  <a:pt x="100" y="100"/>
                </a:cubicBezTo>
                <a:cubicBezTo>
                  <a:pt x="95" y="106"/>
                  <a:pt x="88" y="110"/>
                  <a:pt x="81" y="113"/>
                </a:cubicBezTo>
                <a:cubicBezTo>
                  <a:pt x="74" y="116"/>
                  <a:pt x="67" y="117"/>
                  <a:pt x="59" y="117"/>
                </a:cubicBezTo>
                <a:cubicBezTo>
                  <a:pt x="51" y="117"/>
                  <a:pt x="43" y="116"/>
                  <a:pt x="36" y="113"/>
                </a:cubicBezTo>
                <a:cubicBezTo>
                  <a:pt x="29" y="110"/>
                  <a:pt x="22" y="106"/>
                  <a:pt x="17" y="100"/>
                </a:cubicBezTo>
                <a:cubicBezTo>
                  <a:pt x="12" y="95"/>
                  <a:pt x="7" y="89"/>
                  <a:pt x="4" y="81"/>
                </a:cubicBezTo>
                <a:cubicBezTo>
                  <a:pt x="2" y="74"/>
                  <a:pt x="0" y="67"/>
                  <a:pt x="0" y="59"/>
                </a:cubicBezTo>
                <a:cubicBezTo>
                  <a:pt x="0" y="52"/>
                  <a:pt x="2" y="44"/>
                  <a:pt x="4" y="37"/>
                </a:cubicBezTo>
                <a:cubicBezTo>
                  <a:pt x="7" y="29"/>
                  <a:pt x="12" y="23"/>
                  <a:pt x="17" y="17"/>
                </a:cubicBezTo>
                <a:cubicBezTo>
                  <a:pt x="22" y="12"/>
                  <a:pt x="29" y="8"/>
                  <a:pt x="36" y="5"/>
                </a:cubicBezTo>
                <a:cubicBezTo>
                  <a:pt x="43" y="2"/>
                  <a:pt x="51" y="0"/>
                  <a:pt x="59" y="0"/>
                </a:cubicBezTo>
                <a:cubicBezTo>
                  <a:pt x="67" y="0"/>
                  <a:pt x="74" y="2"/>
                  <a:pt x="81" y="5"/>
                </a:cubicBezTo>
                <a:cubicBezTo>
                  <a:pt x="88" y="8"/>
                  <a:pt x="95" y="12"/>
                  <a:pt x="100" y="17"/>
                </a:cubicBezTo>
                <a:cubicBezTo>
                  <a:pt x="106" y="23"/>
                  <a:pt x="110" y="29"/>
                  <a:pt x="113" y="37"/>
                </a:cubicBezTo>
                <a:cubicBezTo>
                  <a:pt x="116" y="44"/>
                  <a:pt x="117" y="52"/>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55" name="文本框 54">
            <a:extLst>
              <a:ext uri="{FF2B5EF4-FFF2-40B4-BE49-F238E27FC236}">
                <a16:creationId xmlns:a16="http://schemas.microsoft.com/office/drawing/2014/main" id="{B5895C88-112E-C2BB-6437-9C289EECD329}"/>
              </a:ext>
            </a:extLst>
          </p:cNvPr>
          <p:cNvSpPr txBox="1"/>
          <p:nvPr/>
        </p:nvSpPr>
        <p:spPr>
          <a:xfrm>
            <a:off x="8537934" y="2991694"/>
            <a:ext cx="3308598"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Require substantial training data</a:t>
            </a:r>
            <a:endParaRPr lang="en-US" sz="1800" b="0" u="none" strike="noStrike">
              <a:solidFill>
                <a:srgbClr val="000000"/>
              </a:solidFill>
              <a:effectLst/>
              <a:uFillTx/>
              <a:latin typeface="+mn-lt"/>
            </a:endParaRPr>
          </a:p>
        </p:txBody>
      </p:sp>
      <p:sp>
        <p:nvSpPr>
          <p:cNvPr id="56" name="文本框 55">
            <a:extLst>
              <a:ext uri="{FF2B5EF4-FFF2-40B4-BE49-F238E27FC236}">
                <a16:creationId xmlns:a16="http://schemas.microsoft.com/office/drawing/2014/main" id="{936C2040-1997-E5D5-81E6-140D1A370BFA}"/>
              </a:ext>
            </a:extLst>
          </p:cNvPr>
          <p:cNvSpPr txBox="1"/>
          <p:nvPr/>
        </p:nvSpPr>
        <p:spPr>
          <a:xfrm>
            <a:off x="8537934" y="3259174"/>
            <a:ext cx="3257302"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Limited accuracy for complex or</a:t>
            </a:r>
            <a:endParaRPr lang="en-US" sz="1800" b="0" u="none" strike="noStrike">
              <a:solidFill>
                <a:srgbClr val="000000"/>
              </a:solidFill>
              <a:effectLst/>
              <a:uFillTx/>
              <a:latin typeface="+mn-lt"/>
            </a:endParaRPr>
          </a:p>
        </p:txBody>
      </p:sp>
      <p:sp>
        <p:nvSpPr>
          <p:cNvPr id="57" name="任意形状 56">
            <a:extLst>
              <a:ext uri="{FF2B5EF4-FFF2-40B4-BE49-F238E27FC236}">
                <a16:creationId xmlns:a16="http://schemas.microsoft.com/office/drawing/2014/main" id="{624C85F4-0B30-6CB3-3FD1-6D968E85A26D}"/>
              </a:ext>
            </a:extLst>
          </p:cNvPr>
          <p:cNvSpPr/>
          <p:nvPr/>
        </p:nvSpPr>
        <p:spPr>
          <a:xfrm>
            <a:off x="8392854" y="3827598"/>
            <a:ext cx="42120" cy="42120"/>
          </a:xfrm>
          <a:custGeom>
            <a:avLst/>
            <a:gdLst/>
            <a:ahLst/>
            <a:cxnLst/>
            <a:rect l="0" t="0" r="r" b="b"/>
            <a:pathLst>
              <a:path w="117" h="117">
                <a:moveTo>
                  <a:pt x="117" y="59"/>
                </a:moveTo>
                <a:cubicBezTo>
                  <a:pt x="117" y="67"/>
                  <a:pt x="116" y="74"/>
                  <a:pt x="113" y="81"/>
                </a:cubicBezTo>
                <a:cubicBezTo>
                  <a:pt x="110" y="88"/>
                  <a:pt x="106" y="95"/>
                  <a:pt x="100" y="100"/>
                </a:cubicBezTo>
                <a:cubicBezTo>
                  <a:pt x="95" y="106"/>
                  <a:pt x="88" y="110"/>
                  <a:pt x="81" y="113"/>
                </a:cubicBezTo>
                <a:cubicBezTo>
                  <a:pt x="74" y="116"/>
                  <a:pt x="67" y="117"/>
                  <a:pt x="59" y="117"/>
                </a:cubicBezTo>
                <a:cubicBezTo>
                  <a:pt x="51" y="117"/>
                  <a:pt x="43" y="116"/>
                  <a:pt x="36" y="113"/>
                </a:cubicBezTo>
                <a:cubicBezTo>
                  <a:pt x="29" y="110"/>
                  <a:pt x="22" y="106"/>
                  <a:pt x="17" y="100"/>
                </a:cubicBezTo>
                <a:cubicBezTo>
                  <a:pt x="12" y="95"/>
                  <a:pt x="7" y="88"/>
                  <a:pt x="4" y="81"/>
                </a:cubicBezTo>
                <a:cubicBezTo>
                  <a:pt x="2" y="74"/>
                  <a:pt x="0" y="67"/>
                  <a:pt x="0" y="59"/>
                </a:cubicBezTo>
                <a:cubicBezTo>
                  <a:pt x="0" y="51"/>
                  <a:pt x="2" y="44"/>
                  <a:pt x="4" y="37"/>
                </a:cubicBezTo>
                <a:cubicBezTo>
                  <a:pt x="7" y="30"/>
                  <a:pt x="12" y="24"/>
                  <a:pt x="17" y="18"/>
                </a:cubicBezTo>
                <a:cubicBezTo>
                  <a:pt x="22" y="13"/>
                  <a:pt x="29" y="7"/>
                  <a:pt x="36" y="5"/>
                </a:cubicBezTo>
                <a:cubicBezTo>
                  <a:pt x="43" y="2"/>
                  <a:pt x="51" y="0"/>
                  <a:pt x="59" y="0"/>
                </a:cubicBezTo>
                <a:cubicBezTo>
                  <a:pt x="67" y="0"/>
                  <a:pt x="74" y="2"/>
                  <a:pt x="81" y="5"/>
                </a:cubicBezTo>
                <a:cubicBezTo>
                  <a:pt x="88" y="7"/>
                  <a:pt x="95" y="13"/>
                  <a:pt x="100" y="18"/>
                </a:cubicBezTo>
                <a:cubicBezTo>
                  <a:pt x="106" y="24"/>
                  <a:pt x="110" y="30"/>
                  <a:pt x="113" y="37"/>
                </a:cubicBezTo>
                <a:cubicBezTo>
                  <a:pt x="116" y="44"/>
                  <a:pt x="117" y="51"/>
                  <a:pt x="117" y="59"/>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58" name="文本框 57">
            <a:extLst>
              <a:ext uri="{FF2B5EF4-FFF2-40B4-BE49-F238E27FC236}">
                <a16:creationId xmlns:a16="http://schemas.microsoft.com/office/drawing/2014/main" id="{39963F52-8ABA-D60A-8CB0-7BC69D448205}"/>
              </a:ext>
            </a:extLst>
          </p:cNvPr>
          <p:cNvSpPr txBox="1"/>
          <p:nvPr/>
        </p:nvSpPr>
        <p:spPr>
          <a:xfrm>
            <a:off x="8537934" y="3459694"/>
            <a:ext cx="2526333"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high-dimensional circuits</a:t>
            </a:r>
            <a:endParaRPr lang="en-US" sz="1800" b="0" u="none" strike="noStrike">
              <a:solidFill>
                <a:srgbClr val="000000"/>
              </a:solidFill>
              <a:effectLst/>
              <a:uFillTx/>
              <a:latin typeface="+mn-lt"/>
            </a:endParaRPr>
          </a:p>
        </p:txBody>
      </p:sp>
      <p:sp>
        <p:nvSpPr>
          <p:cNvPr id="59" name="文本框 58">
            <a:extLst>
              <a:ext uri="{FF2B5EF4-FFF2-40B4-BE49-F238E27FC236}">
                <a16:creationId xmlns:a16="http://schemas.microsoft.com/office/drawing/2014/main" id="{718B2EC7-673C-63DE-D0E5-8974C0AF8874}"/>
              </a:ext>
            </a:extLst>
          </p:cNvPr>
          <p:cNvSpPr txBox="1"/>
          <p:nvPr/>
        </p:nvSpPr>
        <p:spPr>
          <a:xfrm>
            <a:off x="8537934" y="3727174"/>
            <a:ext cx="3436838"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Need extensive retraining for new</a:t>
            </a:r>
            <a:endParaRPr lang="en-US" sz="1800" b="0" u="none" strike="noStrike">
              <a:solidFill>
                <a:srgbClr val="000000"/>
              </a:solidFill>
              <a:effectLst/>
              <a:uFillTx/>
              <a:latin typeface="+mn-lt"/>
            </a:endParaRPr>
          </a:p>
        </p:txBody>
      </p:sp>
      <p:sp>
        <p:nvSpPr>
          <p:cNvPr id="60" name="任意形状 59">
            <a:extLst>
              <a:ext uri="{FF2B5EF4-FFF2-40B4-BE49-F238E27FC236}">
                <a16:creationId xmlns:a16="http://schemas.microsoft.com/office/drawing/2014/main" id="{0AA33A58-2FE3-A206-C61E-9941A1ADDBCD}"/>
              </a:ext>
            </a:extLst>
          </p:cNvPr>
          <p:cNvSpPr/>
          <p:nvPr/>
        </p:nvSpPr>
        <p:spPr>
          <a:xfrm>
            <a:off x="8392854" y="4295598"/>
            <a:ext cx="42120" cy="42120"/>
          </a:xfrm>
          <a:custGeom>
            <a:avLst/>
            <a:gdLst/>
            <a:ahLst/>
            <a:cxnLst/>
            <a:rect l="0" t="0" r="r" b="b"/>
            <a:pathLst>
              <a:path w="117" h="117">
                <a:moveTo>
                  <a:pt x="117" y="58"/>
                </a:moveTo>
                <a:cubicBezTo>
                  <a:pt x="117" y="66"/>
                  <a:pt x="116" y="73"/>
                  <a:pt x="113" y="80"/>
                </a:cubicBezTo>
                <a:cubicBezTo>
                  <a:pt x="110" y="87"/>
                  <a:pt x="106" y="94"/>
                  <a:pt x="100" y="99"/>
                </a:cubicBezTo>
                <a:cubicBezTo>
                  <a:pt x="95" y="106"/>
                  <a:pt x="88" y="110"/>
                  <a:pt x="81" y="113"/>
                </a:cubicBezTo>
                <a:cubicBezTo>
                  <a:pt x="74" y="116"/>
                  <a:pt x="67" y="117"/>
                  <a:pt x="59" y="117"/>
                </a:cubicBezTo>
                <a:cubicBezTo>
                  <a:pt x="51" y="117"/>
                  <a:pt x="43" y="116"/>
                  <a:pt x="36" y="113"/>
                </a:cubicBezTo>
                <a:cubicBezTo>
                  <a:pt x="29" y="110"/>
                  <a:pt x="22" y="106"/>
                  <a:pt x="17" y="99"/>
                </a:cubicBezTo>
                <a:cubicBezTo>
                  <a:pt x="12" y="94"/>
                  <a:pt x="7" y="87"/>
                  <a:pt x="4" y="80"/>
                </a:cubicBezTo>
                <a:cubicBezTo>
                  <a:pt x="2" y="73"/>
                  <a:pt x="0" y="66"/>
                  <a:pt x="0" y="58"/>
                </a:cubicBezTo>
                <a:cubicBezTo>
                  <a:pt x="0" y="50"/>
                  <a:pt x="2" y="43"/>
                  <a:pt x="4" y="36"/>
                </a:cubicBezTo>
                <a:cubicBezTo>
                  <a:pt x="7" y="29"/>
                  <a:pt x="12" y="22"/>
                  <a:pt x="17" y="17"/>
                </a:cubicBezTo>
                <a:cubicBezTo>
                  <a:pt x="22" y="12"/>
                  <a:pt x="29" y="7"/>
                  <a:pt x="36" y="4"/>
                </a:cubicBezTo>
                <a:cubicBezTo>
                  <a:pt x="43" y="2"/>
                  <a:pt x="51" y="0"/>
                  <a:pt x="59" y="0"/>
                </a:cubicBezTo>
                <a:cubicBezTo>
                  <a:pt x="67" y="0"/>
                  <a:pt x="74" y="2"/>
                  <a:pt x="81" y="4"/>
                </a:cubicBezTo>
                <a:cubicBezTo>
                  <a:pt x="88" y="7"/>
                  <a:pt x="95" y="12"/>
                  <a:pt x="100" y="17"/>
                </a:cubicBezTo>
                <a:cubicBezTo>
                  <a:pt x="106" y="22"/>
                  <a:pt x="110" y="29"/>
                  <a:pt x="113" y="36"/>
                </a:cubicBezTo>
                <a:cubicBezTo>
                  <a:pt x="116" y="43"/>
                  <a:pt x="117" y="50"/>
                  <a:pt x="117" y="58"/>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61" name="文本框 60">
            <a:extLst>
              <a:ext uri="{FF2B5EF4-FFF2-40B4-BE49-F238E27FC236}">
                <a16:creationId xmlns:a16="http://schemas.microsoft.com/office/drawing/2014/main" id="{AD8B1651-E617-2DBC-20C1-724356478968}"/>
              </a:ext>
            </a:extLst>
          </p:cNvPr>
          <p:cNvSpPr txBox="1"/>
          <p:nvPr/>
        </p:nvSpPr>
        <p:spPr>
          <a:xfrm>
            <a:off x="8537934" y="3927694"/>
            <a:ext cx="795089"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designs</a:t>
            </a:r>
            <a:endParaRPr lang="en-US" sz="1800" b="0" u="none" strike="noStrike">
              <a:solidFill>
                <a:srgbClr val="000000"/>
              </a:solidFill>
              <a:effectLst/>
              <a:uFillTx/>
              <a:latin typeface="+mn-lt"/>
            </a:endParaRPr>
          </a:p>
        </p:txBody>
      </p:sp>
      <p:sp>
        <p:nvSpPr>
          <p:cNvPr id="62" name="文本框 61">
            <a:extLst>
              <a:ext uri="{FF2B5EF4-FFF2-40B4-BE49-F238E27FC236}">
                <a16:creationId xmlns:a16="http://schemas.microsoft.com/office/drawing/2014/main" id="{E32E10E4-0634-2651-107C-C1DB21A196E9}"/>
              </a:ext>
            </a:extLst>
          </p:cNvPr>
          <p:cNvSpPr txBox="1"/>
          <p:nvPr/>
        </p:nvSpPr>
        <p:spPr>
          <a:xfrm>
            <a:off x="8537934" y="4195174"/>
            <a:ext cx="3590727"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Common approaches (LRTA, BYA,</a:t>
            </a:r>
            <a:endParaRPr lang="en-US" sz="1800" b="0" u="none" strike="noStrike">
              <a:solidFill>
                <a:srgbClr val="000000"/>
              </a:solidFill>
              <a:effectLst/>
              <a:uFillTx/>
              <a:latin typeface="+mn-lt"/>
            </a:endParaRPr>
          </a:p>
        </p:txBody>
      </p:sp>
      <p:sp>
        <p:nvSpPr>
          <p:cNvPr id="63" name="文本框 62">
            <a:extLst>
              <a:ext uri="{FF2B5EF4-FFF2-40B4-BE49-F238E27FC236}">
                <a16:creationId xmlns:a16="http://schemas.microsoft.com/office/drawing/2014/main" id="{8C343611-7720-13E0-636B-92CC7C6D9178}"/>
              </a:ext>
            </a:extLst>
          </p:cNvPr>
          <p:cNvSpPr txBox="1"/>
          <p:nvPr/>
        </p:nvSpPr>
        <p:spPr>
          <a:xfrm>
            <a:off x="8537934" y="4395694"/>
            <a:ext cx="3154710"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ASDK) lack adaptability across</a:t>
            </a:r>
            <a:endParaRPr lang="en-US" sz="1800" b="0" u="none" strike="noStrike">
              <a:solidFill>
                <a:srgbClr val="000000"/>
              </a:solidFill>
              <a:effectLst/>
              <a:uFillTx/>
              <a:latin typeface="+mn-lt"/>
            </a:endParaRPr>
          </a:p>
        </p:txBody>
      </p:sp>
      <p:sp>
        <p:nvSpPr>
          <p:cNvPr id="64" name="任意形状 63">
            <a:extLst>
              <a:ext uri="{FF2B5EF4-FFF2-40B4-BE49-F238E27FC236}">
                <a16:creationId xmlns:a16="http://schemas.microsoft.com/office/drawing/2014/main" id="{C29C508A-ECE0-2768-BFF7-9BF8F385C47F}"/>
              </a:ext>
            </a:extLst>
          </p:cNvPr>
          <p:cNvSpPr/>
          <p:nvPr/>
        </p:nvSpPr>
        <p:spPr>
          <a:xfrm>
            <a:off x="8392854" y="4964118"/>
            <a:ext cx="42120" cy="42120"/>
          </a:xfrm>
          <a:custGeom>
            <a:avLst/>
            <a:gdLst/>
            <a:ahLst/>
            <a:cxnLst/>
            <a:rect l="0" t="0" r="r" b="b"/>
            <a:pathLst>
              <a:path w="117" h="117">
                <a:moveTo>
                  <a:pt x="117" y="58"/>
                </a:moveTo>
                <a:cubicBezTo>
                  <a:pt x="117" y="66"/>
                  <a:pt x="116" y="73"/>
                  <a:pt x="113" y="80"/>
                </a:cubicBezTo>
                <a:cubicBezTo>
                  <a:pt x="110" y="87"/>
                  <a:pt x="106" y="94"/>
                  <a:pt x="100" y="100"/>
                </a:cubicBezTo>
                <a:cubicBezTo>
                  <a:pt x="95" y="106"/>
                  <a:pt x="88" y="110"/>
                  <a:pt x="81" y="113"/>
                </a:cubicBezTo>
                <a:cubicBezTo>
                  <a:pt x="74" y="116"/>
                  <a:pt x="67" y="117"/>
                  <a:pt x="59" y="117"/>
                </a:cubicBezTo>
                <a:cubicBezTo>
                  <a:pt x="51" y="117"/>
                  <a:pt x="43" y="116"/>
                  <a:pt x="36" y="113"/>
                </a:cubicBezTo>
                <a:cubicBezTo>
                  <a:pt x="29" y="110"/>
                  <a:pt x="22" y="106"/>
                  <a:pt x="17" y="100"/>
                </a:cubicBezTo>
                <a:cubicBezTo>
                  <a:pt x="12" y="94"/>
                  <a:pt x="7" y="87"/>
                  <a:pt x="4" y="80"/>
                </a:cubicBezTo>
                <a:cubicBezTo>
                  <a:pt x="2" y="73"/>
                  <a:pt x="0" y="66"/>
                  <a:pt x="0" y="58"/>
                </a:cubicBezTo>
                <a:cubicBezTo>
                  <a:pt x="0" y="50"/>
                  <a:pt x="2" y="43"/>
                  <a:pt x="4" y="36"/>
                </a:cubicBezTo>
                <a:cubicBezTo>
                  <a:pt x="7" y="29"/>
                  <a:pt x="12" y="23"/>
                  <a:pt x="17" y="17"/>
                </a:cubicBezTo>
                <a:cubicBezTo>
                  <a:pt x="22" y="12"/>
                  <a:pt x="29" y="7"/>
                  <a:pt x="36" y="4"/>
                </a:cubicBezTo>
                <a:cubicBezTo>
                  <a:pt x="43" y="2"/>
                  <a:pt x="51" y="0"/>
                  <a:pt x="59" y="0"/>
                </a:cubicBezTo>
                <a:cubicBezTo>
                  <a:pt x="67" y="0"/>
                  <a:pt x="74" y="2"/>
                  <a:pt x="81" y="4"/>
                </a:cubicBezTo>
                <a:cubicBezTo>
                  <a:pt x="88" y="7"/>
                  <a:pt x="95" y="12"/>
                  <a:pt x="100" y="17"/>
                </a:cubicBezTo>
                <a:cubicBezTo>
                  <a:pt x="106" y="23"/>
                  <a:pt x="110" y="29"/>
                  <a:pt x="113" y="36"/>
                </a:cubicBezTo>
                <a:cubicBezTo>
                  <a:pt x="116" y="43"/>
                  <a:pt x="117" y="50"/>
                  <a:pt x="117" y="58"/>
                </a:cubicBezTo>
                <a:close/>
              </a:path>
            </a:pathLst>
          </a:custGeom>
          <a:solidFill>
            <a:srgbClr val="DBEAFE"/>
          </a:solidFill>
          <a:ln w="0">
            <a:noFill/>
          </a:ln>
        </p:spPr>
        <p:txBody>
          <a:bodyPr lIns="0" tIns="0" rIns="0" bIns="0" anchor="t">
            <a:noAutofit/>
          </a:bodyPr>
          <a:lstStyle/>
          <a:p>
            <a:endParaRPr lang="en-US" sz="4400" b="0" u="none" strike="noStrike">
              <a:solidFill>
                <a:srgbClr val="000000"/>
              </a:solidFill>
              <a:effectLst/>
              <a:uFillTx/>
              <a:latin typeface="+mn-lt"/>
            </a:endParaRPr>
          </a:p>
        </p:txBody>
      </p:sp>
      <p:sp>
        <p:nvSpPr>
          <p:cNvPr id="65" name="文本框 64">
            <a:extLst>
              <a:ext uri="{FF2B5EF4-FFF2-40B4-BE49-F238E27FC236}">
                <a16:creationId xmlns:a16="http://schemas.microsoft.com/office/drawing/2014/main" id="{B663F6CB-2075-D10F-DE39-EEF3DD5912D7}"/>
              </a:ext>
            </a:extLst>
          </p:cNvPr>
          <p:cNvSpPr txBox="1"/>
          <p:nvPr/>
        </p:nvSpPr>
        <p:spPr>
          <a:xfrm>
            <a:off x="8537934" y="4596214"/>
            <a:ext cx="1808187"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technology nodes</a:t>
            </a:r>
            <a:endParaRPr lang="en-US" sz="1800" b="0" u="none" strike="noStrike">
              <a:solidFill>
                <a:srgbClr val="000000"/>
              </a:solidFill>
              <a:effectLst/>
              <a:uFillTx/>
              <a:latin typeface="+mn-lt"/>
            </a:endParaRPr>
          </a:p>
        </p:txBody>
      </p:sp>
      <p:sp>
        <p:nvSpPr>
          <p:cNvPr id="66" name="文本框 65">
            <a:extLst>
              <a:ext uri="{FF2B5EF4-FFF2-40B4-BE49-F238E27FC236}">
                <a16:creationId xmlns:a16="http://schemas.microsoft.com/office/drawing/2014/main" id="{E87C39DD-13B7-0775-9BC4-3EB2D1BEACDE}"/>
              </a:ext>
            </a:extLst>
          </p:cNvPr>
          <p:cNvSpPr txBox="1"/>
          <p:nvPr/>
        </p:nvSpPr>
        <p:spPr>
          <a:xfrm>
            <a:off x="8537934" y="4863694"/>
            <a:ext cx="3244478"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Struggle with rare failure events</a:t>
            </a:r>
            <a:endParaRPr lang="en-US" sz="1800" b="0" u="none" strike="noStrike">
              <a:solidFill>
                <a:srgbClr val="000000"/>
              </a:solidFill>
              <a:effectLst/>
              <a:uFillTx/>
              <a:latin typeface="+mn-lt"/>
            </a:endParaRPr>
          </a:p>
        </p:txBody>
      </p:sp>
      <p:sp>
        <p:nvSpPr>
          <p:cNvPr id="67" name="文本框 66">
            <a:extLst>
              <a:ext uri="{FF2B5EF4-FFF2-40B4-BE49-F238E27FC236}">
                <a16:creationId xmlns:a16="http://schemas.microsoft.com/office/drawing/2014/main" id="{11B06FE2-4F5C-3937-4C7F-C74D3B045FC9}"/>
              </a:ext>
            </a:extLst>
          </p:cNvPr>
          <p:cNvSpPr txBox="1"/>
          <p:nvPr/>
        </p:nvSpPr>
        <p:spPr>
          <a:xfrm>
            <a:off x="8537934" y="5064214"/>
            <a:ext cx="1000274" cy="276999"/>
          </a:xfrm>
          <a:prstGeom prst="rect">
            <a:avLst/>
          </a:prstGeom>
          <a:noFill/>
          <a:ln w="0">
            <a:noFill/>
          </a:ln>
        </p:spPr>
        <p:txBody>
          <a:bodyPr wrap="none" lIns="0" tIns="0" rIns="0" bIns="0" anchor="t">
            <a:spAutoFit/>
          </a:bodyPr>
          <a:lstStyle/>
          <a:p>
            <a:r>
              <a:rPr lang="en-US" sz="1800" b="0" u="none" strike="noStrike">
                <a:solidFill>
                  <a:srgbClr val="DBEAFE"/>
                </a:solidFill>
                <a:effectLst/>
                <a:uFillTx/>
                <a:latin typeface="+mn-lt"/>
                <a:ea typeface="DejaVuSans"/>
              </a:rPr>
              <a:t>prediction</a:t>
            </a:r>
            <a:endParaRPr lang="en-US" sz="1800" b="0" u="none" strike="noStrike">
              <a:solidFill>
                <a:srgbClr val="000000"/>
              </a:solidFill>
              <a:effectLst/>
              <a:uFillTx/>
              <a:latin typeface="+mn-lt"/>
            </a:endParaRPr>
          </a:p>
        </p:txBody>
      </p:sp>
      <p:pic>
        <p:nvPicPr>
          <p:cNvPr id="89" name="334E55B0-647D-440b-865C-3EC943EB4CBC-9" descr="wpsoffice">
            <a:extLst>
              <a:ext uri="{FF2B5EF4-FFF2-40B4-BE49-F238E27FC236}">
                <a16:creationId xmlns:a16="http://schemas.microsoft.com/office/drawing/2014/main" id="{F5A4BBFC-BDB8-3D33-9A7C-C614759CD5CA}"/>
              </a:ext>
            </a:extLst>
          </p:cNvPr>
          <p:cNvPicPr>
            <a:picLocks noChangeAspect="1"/>
          </p:cNvPicPr>
          <p:nvPr/>
        </p:nvPicPr>
        <p:blipFill>
          <a:blip r:embed="rId6"/>
          <a:stretch>
            <a:fillRect/>
          </a:stretch>
        </p:blipFill>
        <p:spPr>
          <a:xfrm>
            <a:off x="874076" y="5093525"/>
            <a:ext cx="2090420" cy="727075"/>
          </a:xfrm>
          <a:prstGeom prst="rect">
            <a:avLst/>
          </a:prstGeom>
        </p:spPr>
      </p:pic>
      <p:pic>
        <p:nvPicPr>
          <p:cNvPr id="90" name="334E55B0-647D-440b-865C-3EC943EB4CBC-8" descr="wpsoffice">
            <a:extLst>
              <a:ext uri="{FF2B5EF4-FFF2-40B4-BE49-F238E27FC236}">
                <a16:creationId xmlns:a16="http://schemas.microsoft.com/office/drawing/2014/main" id="{38D0989D-5492-D583-331B-F1666C91DA7B}"/>
              </a:ext>
            </a:extLst>
          </p:cNvPr>
          <p:cNvPicPr>
            <a:picLocks noChangeAspect="1"/>
          </p:cNvPicPr>
          <p:nvPr/>
        </p:nvPicPr>
        <p:blipFill>
          <a:blip r:embed="rId7"/>
          <a:stretch>
            <a:fillRect/>
          </a:stretch>
        </p:blipFill>
        <p:spPr>
          <a:xfrm>
            <a:off x="4592058" y="5384347"/>
            <a:ext cx="3124571" cy="648000"/>
          </a:xfrm>
          <a:prstGeom prst="rect">
            <a:avLst/>
          </a:prstGeom>
        </p:spPr>
      </p:pic>
    </p:spTree>
    <p:extLst>
      <p:ext uri="{BB962C8B-B14F-4D97-AF65-F5344CB8AC3E}">
        <p14:creationId xmlns:p14="http://schemas.microsoft.com/office/powerpoint/2010/main" val="3251391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550" y="18415"/>
            <a:ext cx="11384915" cy="13258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dirty="0"/>
              <a:t>The Impossible Triangle</a:t>
            </a:r>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lang="en-US"/>
          </a:p>
        </p:txBody>
      </p:sp>
      <p:pic>
        <p:nvPicPr>
          <p:cNvPr id="11" name="图片 10" descr="semiconductor-yield-triangle-fin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7288" y="1045528"/>
            <a:ext cx="6841490" cy="5131435"/>
          </a:xfrm>
          <a:prstGeom prst="rect">
            <a:avLst/>
          </a:prstGeom>
        </p:spPr>
      </p:pic>
      <p:sp>
        <p:nvSpPr>
          <p:cNvPr id="39" name="文本框 38"/>
          <p:cNvSpPr txBox="1"/>
          <p:nvPr/>
        </p:nvSpPr>
        <p:spPr>
          <a:xfrm>
            <a:off x="191135" y="1344295"/>
            <a:ext cx="4678045" cy="4746625"/>
          </a:xfrm>
          <a:prstGeom prst="rect">
            <a:avLst/>
          </a:prstGeom>
          <a:noFill/>
        </p:spPr>
        <p:txBody>
          <a:bodyPr wrap="square" rtlCol="0">
            <a:spAutoFit/>
          </a:bodyPr>
          <a:lstStyle/>
          <a:p>
            <a:pPr>
              <a:lnSpc>
                <a:spcPct val="125000"/>
              </a:lnSpc>
            </a:pPr>
            <a:r>
              <a:rPr lang="zh-CN" altLang="en-US" sz="2000" b="1" dirty="0">
                <a:latin typeface="Arial Bold" panose="020B0604020202090204" charset="0"/>
                <a:cs typeface="Arial Bold" panose="020B0604020202090204" charset="0"/>
              </a:rPr>
              <a:t>The Fundamental Trade-off:</a:t>
            </a:r>
            <a:endParaRPr lang="zh-CN" altLang="en-US" dirty="0"/>
          </a:p>
          <a:p>
            <a:pPr>
              <a:lnSpc>
                <a:spcPct val="125000"/>
              </a:lnSpc>
            </a:pPr>
            <a:r>
              <a:rPr lang="zh-CN" altLang="en-US" sz="1800" dirty="0"/>
              <a:t>Estimation Accuracy:</a:t>
            </a:r>
          </a:p>
          <a:p>
            <a:pPr marL="285750" indent="-285750">
              <a:lnSpc>
                <a:spcPct val="125000"/>
              </a:lnSpc>
              <a:buFont typeface="Arial" panose="020B0604020202090204" pitchFamily="34" charset="0"/>
              <a:buChar char="•"/>
            </a:pPr>
            <a:r>
              <a:rPr lang="zh-CN" altLang="en-US" dirty="0"/>
              <a:t>Essential for reliable yield prediction</a:t>
            </a:r>
          </a:p>
          <a:p>
            <a:pPr marL="285750" indent="-285750">
              <a:lnSpc>
                <a:spcPct val="125000"/>
              </a:lnSpc>
              <a:buFont typeface="Arial" panose="020B0604020202090204" pitchFamily="34" charset="0"/>
              <a:buChar char="•"/>
            </a:pPr>
            <a:r>
              <a:rPr lang="zh-CN" altLang="en-US" dirty="0"/>
              <a:t>Traditional high-accuracy methods require massive simulations</a:t>
            </a:r>
          </a:p>
          <a:p>
            <a:pPr marL="285750" indent="-285750">
              <a:lnSpc>
                <a:spcPct val="125000"/>
              </a:lnSpc>
              <a:buFont typeface="Arial" panose="020B0604020202090204" pitchFamily="34" charset="0"/>
              <a:buChar char="•"/>
            </a:pPr>
            <a:r>
              <a:rPr lang="zh-CN" altLang="en-US" dirty="0"/>
              <a:t>Critical for high-reliability applications like SRAM</a:t>
            </a:r>
          </a:p>
          <a:p>
            <a:pPr>
              <a:lnSpc>
                <a:spcPct val="125000"/>
              </a:lnSpc>
            </a:pPr>
            <a:r>
              <a:rPr lang="zh-CN" altLang="en-US" sz="1800" dirty="0">
                <a:solidFill>
                  <a:schemeClr val="tx1"/>
                </a:solidFill>
              </a:rPr>
              <a:t>Computational Efficiency:</a:t>
            </a:r>
          </a:p>
          <a:p>
            <a:pPr marL="285750" indent="-285750">
              <a:lnSpc>
                <a:spcPct val="125000"/>
              </a:lnSpc>
              <a:buFont typeface="Arial" panose="020B0604020202090204" pitchFamily="34" charset="0"/>
              <a:buChar char="•"/>
            </a:pPr>
            <a:r>
              <a:rPr lang="zh-CN" altLang="en-US" dirty="0"/>
              <a:t>Growing concern as circuits become more complex</a:t>
            </a:r>
          </a:p>
          <a:p>
            <a:pPr marL="285750" indent="-285750">
              <a:lnSpc>
                <a:spcPct val="125000"/>
              </a:lnSpc>
              <a:buFont typeface="Arial" panose="020B0604020202090204" pitchFamily="34" charset="0"/>
              <a:buChar char="•"/>
            </a:pPr>
            <a:r>
              <a:rPr lang="zh-CN" altLang="en-US" dirty="0"/>
              <a:t>Each simulation may require hours of computation</a:t>
            </a:r>
          </a:p>
          <a:p>
            <a:pPr marL="285750" indent="-285750">
              <a:lnSpc>
                <a:spcPct val="125000"/>
              </a:lnSpc>
              <a:buFont typeface="Arial" panose="020B0604020202090204" pitchFamily="34" charset="0"/>
              <a:buChar char="•"/>
            </a:pPr>
            <a:r>
              <a:rPr lang="zh-CN" altLang="en-US" dirty="0"/>
              <a:t>Limited resources in industrial design flows</a:t>
            </a:r>
          </a:p>
          <a:p>
            <a:pPr>
              <a:lnSpc>
                <a:spcPct val="125000"/>
              </a:lnSpc>
            </a:pPr>
            <a:r>
              <a:rPr lang="zh-CN" altLang="en-US" sz="1800" dirty="0"/>
              <a:t>Topology Adaptability:</a:t>
            </a:r>
          </a:p>
          <a:p>
            <a:pPr marL="285750" indent="-285750">
              <a:lnSpc>
                <a:spcPct val="125000"/>
              </a:lnSpc>
              <a:buFont typeface="Arial" panose="020B0604020202090204" pitchFamily="34" charset="0"/>
              <a:buChar char="•"/>
            </a:pPr>
            <a:r>
              <a:rPr lang="zh-CN" altLang="en-US" dirty="0"/>
              <a:t>Different circuits require different estimation strategies</a:t>
            </a:r>
          </a:p>
          <a:p>
            <a:pPr marL="285750" indent="-285750">
              <a:lnSpc>
                <a:spcPct val="125000"/>
              </a:lnSpc>
              <a:buFont typeface="Arial" panose="020B0604020202090204" pitchFamily="34" charset="0"/>
              <a:buChar char="•"/>
            </a:pPr>
            <a:r>
              <a:rPr lang="zh-CN" altLang="en-US" dirty="0"/>
              <a:t>Technology node transitions introduce new failure mechanisms</a:t>
            </a:r>
          </a:p>
          <a:p>
            <a:pPr marL="285750" indent="-285750">
              <a:lnSpc>
                <a:spcPct val="125000"/>
              </a:lnSpc>
              <a:buFont typeface="Arial" panose="020B0604020202090204" pitchFamily="34" charset="0"/>
              <a:buChar char="•"/>
            </a:pPr>
            <a:r>
              <a:rPr lang="zh-CN" altLang="en-US" dirty="0"/>
              <a:t>One-size-fits-all approaches typically fail</a:t>
            </a:r>
          </a:p>
        </p:txBody>
      </p:sp>
      <p:sp>
        <p:nvSpPr>
          <p:cNvPr id="41" name="文本框 40"/>
          <p:cNvSpPr txBox="1"/>
          <p:nvPr/>
        </p:nvSpPr>
        <p:spPr>
          <a:xfrm>
            <a:off x="4869180" y="5314315"/>
            <a:ext cx="6990715" cy="1553210"/>
          </a:xfrm>
          <a:prstGeom prst="rect">
            <a:avLst/>
          </a:prstGeom>
          <a:noFill/>
        </p:spPr>
        <p:txBody>
          <a:bodyPr wrap="square" rtlCol="0">
            <a:spAutoFit/>
          </a:bodyPr>
          <a:lstStyle/>
          <a:p>
            <a:pPr>
              <a:lnSpc>
                <a:spcPct val="125000"/>
              </a:lnSpc>
            </a:pPr>
            <a:r>
              <a:rPr lang="zh-CN" altLang="en-US" sz="2000" b="1" dirty="0">
                <a:latin typeface="Arial Bold" panose="020B0604020202090204" charset="0"/>
                <a:cs typeface="Arial Bold" panose="020B0604020202090204" charset="0"/>
              </a:rPr>
              <a:t>YieldAgent's Breakthrough:</a:t>
            </a:r>
          </a:p>
          <a:p>
            <a:pPr marL="285750" indent="-285750">
              <a:lnSpc>
                <a:spcPct val="125000"/>
              </a:lnSpc>
              <a:buFont typeface="Arial" panose="020B0604020202090204" pitchFamily="34" charset="0"/>
              <a:buChar char="•"/>
            </a:pPr>
            <a:r>
              <a:rPr lang="zh-CN" altLang="en-US" dirty="0"/>
              <a:t>Uniquely balances all three dimensions through multi-agent framework</a:t>
            </a:r>
          </a:p>
          <a:p>
            <a:pPr marL="285750" indent="-285750">
              <a:lnSpc>
                <a:spcPct val="125000"/>
              </a:lnSpc>
              <a:buFont typeface="Arial" panose="020B0604020202090204" pitchFamily="34" charset="0"/>
              <a:buChar char="•"/>
            </a:pPr>
            <a:r>
              <a:rPr lang="zh-CN" altLang="en-US" dirty="0"/>
              <a:t>Achieves 5.84× to 20× reduction in simulations while maintaining or improving accuracy</a:t>
            </a:r>
          </a:p>
          <a:p>
            <a:pPr marL="285750" indent="-285750">
              <a:lnSpc>
                <a:spcPct val="125000"/>
              </a:lnSpc>
              <a:buFont typeface="Arial" panose="020B0604020202090204" pitchFamily="34" charset="0"/>
              <a:buChar char="•"/>
            </a:pPr>
            <a:r>
              <a:rPr lang="zh-CN" altLang="en-US" dirty="0"/>
              <a:t>Demonstrated across both 12nm and 40nm technology nodes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431158" y="2418654"/>
            <a:ext cx="5866901" cy="232800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a:t>YieldAgent</a:t>
            </a:r>
            <a:br>
              <a:rPr lang="en-US"/>
            </a:br>
            <a:r>
              <a:rPr lang="zh-CN" altLang="en-US" sz="2400" b="0">
                <a:latin typeface="Arial" panose="020B0604020202090204" pitchFamily="34" charset="0"/>
                <a:cs typeface="Arial" panose="020B0604020202090204" pitchFamily="34" charset="0"/>
                <a:sym typeface="+mn-ea"/>
              </a:rPr>
              <a:t>A novel LLM-powered framework for yield estimation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dirty="0">
                <a:solidFill>
                  <a:schemeClr val="tx1"/>
                </a:solidFill>
                <a:sym typeface="+mn-ea"/>
              </a:rPr>
              <a:t>System overview and design principles</a:t>
            </a:r>
            <a:endParaRPr lang="en-US"/>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lang="en-US"/>
          </a:p>
        </p:txBody>
      </p:sp>
      <p:sp>
        <p:nvSpPr>
          <p:cNvPr id="8" name="文本框 7"/>
          <p:cNvSpPr txBox="1"/>
          <p:nvPr>
            <p:custDataLst>
              <p:tags r:id="rId1"/>
            </p:custDataLst>
          </p:nvPr>
        </p:nvSpPr>
        <p:spPr>
          <a:xfrm>
            <a:off x="1631950" y="5705475"/>
            <a:ext cx="5964555" cy="953135"/>
          </a:xfrm>
          <a:prstGeom prst="rect">
            <a:avLst/>
          </a:prstGeom>
          <a:noFill/>
        </p:spPr>
        <p:txBody>
          <a:bodyPr wrap="square" rtlCol="0">
            <a:spAutoFit/>
          </a:bodyPr>
          <a:lstStyle/>
          <a:p>
            <a:r>
              <a:rPr lang="zh-CN" altLang="en-US" sz="2000" b="1">
                <a:latin typeface="Arial Bold" panose="020B0604020202090204" charset="0"/>
                <a:cs typeface="Arial Bold" panose="020B0604020202090204" charset="0"/>
                <a:sym typeface="+mn-ea"/>
              </a:rPr>
              <a:t>Advantages: </a:t>
            </a:r>
          </a:p>
          <a:p>
            <a:r>
              <a:rPr lang="zh-CN" altLang="en-US" sz="1800">
                <a:sym typeface="+mn-ea"/>
              </a:rPr>
              <a:t>Dynamic integration of methods, adaptability, efficiency</a:t>
            </a:r>
            <a:endParaRPr lang="zh-CN" altLang="en-US" sz="1800"/>
          </a:p>
          <a:p>
            <a:endParaRPr lang="zh-CN" altLang="en-US" sz="1800"/>
          </a:p>
        </p:txBody>
      </p:sp>
      <p:sp>
        <p:nvSpPr>
          <p:cNvPr id="3" name="任意形状 2">
            <a:extLst>
              <a:ext uri="{FF2B5EF4-FFF2-40B4-BE49-F238E27FC236}">
                <a16:creationId xmlns:a16="http://schemas.microsoft.com/office/drawing/2014/main" id="{1B1A7719-5D5E-7E48-ECE9-4E3BDB690E0C}"/>
              </a:ext>
            </a:extLst>
          </p:cNvPr>
          <p:cNvSpPr/>
          <p:nvPr/>
        </p:nvSpPr>
        <p:spPr>
          <a:xfrm>
            <a:off x="319971" y="1904466"/>
            <a:ext cx="9672985" cy="1086840"/>
          </a:xfrm>
          <a:custGeom>
            <a:avLst/>
            <a:gdLst/>
            <a:ahLst/>
            <a:cxnLst/>
            <a:rect l="0" t="0" r="r" b="b"/>
            <a:pathLst>
              <a:path w="12583" h="3019">
                <a:moveTo>
                  <a:pt x="0" y="2926"/>
                </a:moveTo>
                <a:lnTo>
                  <a:pt x="0" y="93"/>
                </a:lnTo>
                <a:cubicBezTo>
                  <a:pt x="0" y="81"/>
                  <a:pt x="1" y="69"/>
                  <a:pt x="4" y="57"/>
                </a:cubicBezTo>
                <a:cubicBezTo>
                  <a:pt x="6" y="46"/>
                  <a:pt x="9" y="36"/>
                  <a:pt x="14" y="27"/>
                </a:cubicBezTo>
                <a:cubicBezTo>
                  <a:pt x="18" y="19"/>
                  <a:pt x="23" y="12"/>
                  <a:pt x="29" y="7"/>
                </a:cubicBezTo>
                <a:cubicBezTo>
                  <a:pt x="34" y="2"/>
                  <a:pt x="40" y="0"/>
                  <a:pt x="47" y="0"/>
                </a:cubicBezTo>
                <a:lnTo>
                  <a:pt x="12490" y="0"/>
                </a:lnTo>
                <a:cubicBezTo>
                  <a:pt x="12502" y="0"/>
                  <a:pt x="12514" y="2"/>
                  <a:pt x="12525" y="7"/>
                </a:cubicBezTo>
                <a:cubicBezTo>
                  <a:pt x="12537" y="12"/>
                  <a:pt x="12547" y="19"/>
                  <a:pt x="12555" y="27"/>
                </a:cubicBezTo>
                <a:cubicBezTo>
                  <a:pt x="12564" y="36"/>
                  <a:pt x="12571" y="46"/>
                  <a:pt x="12576" y="57"/>
                </a:cubicBezTo>
                <a:cubicBezTo>
                  <a:pt x="12580" y="69"/>
                  <a:pt x="12583" y="81"/>
                  <a:pt x="12583" y="93"/>
                </a:cubicBezTo>
                <a:lnTo>
                  <a:pt x="12583" y="2926"/>
                </a:lnTo>
                <a:cubicBezTo>
                  <a:pt x="12583" y="2938"/>
                  <a:pt x="12580" y="2950"/>
                  <a:pt x="12576" y="2961"/>
                </a:cubicBezTo>
                <a:cubicBezTo>
                  <a:pt x="12571" y="2973"/>
                  <a:pt x="12564" y="2983"/>
                  <a:pt x="12555" y="2992"/>
                </a:cubicBezTo>
                <a:cubicBezTo>
                  <a:pt x="12547" y="3000"/>
                  <a:pt x="12537" y="3007"/>
                  <a:pt x="12525" y="3012"/>
                </a:cubicBezTo>
                <a:cubicBezTo>
                  <a:pt x="12514" y="3016"/>
                  <a:pt x="12502" y="3019"/>
                  <a:pt x="12490" y="3019"/>
                </a:cubicBezTo>
                <a:lnTo>
                  <a:pt x="47" y="3019"/>
                </a:lnTo>
                <a:cubicBezTo>
                  <a:pt x="40" y="3019"/>
                  <a:pt x="34" y="3016"/>
                  <a:pt x="29" y="3012"/>
                </a:cubicBezTo>
                <a:cubicBezTo>
                  <a:pt x="23" y="3007"/>
                  <a:pt x="18" y="3000"/>
                  <a:pt x="14" y="2992"/>
                </a:cubicBezTo>
                <a:cubicBezTo>
                  <a:pt x="9" y="2983"/>
                  <a:pt x="6" y="2973"/>
                  <a:pt x="4" y="2961"/>
                </a:cubicBezTo>
                <a:cubicBezTo>
                  <a:pt x="1" y="2950"/>
                  <a:pt x="0" y="2938"/>
                  <a:pt x="0" y="2926"/>
                </a:cubicBezTo>
                <a:close/>
              </a:path>
            </a:pathLst>
          </a:custGeom>
          <a:solidFill>
            <a:srgbClr val="F0F6FF"/>
          </a:solidFill>
          <a:ln w="0">
            <a:noFill/>
          </a:ln>
        </p:spPr>
        <p:txBody>
          <a:bodyPr lIns="0" tIns="0" rIns="0" bIns="0" anchor="t">
            <a:noAutofit/>
          </a:bodyPr>
          <a:lstStyle/>
          <a:p>
            <a:endParaRPr lang="en-US" sz="4800" b="0" u="none" strike="noStrike">
              <a:solidFill>
                <a:srgbClr val="000000"/>
              </a:solidFill>
              <a:effectLst/>
              <a:uFillTx/>
              <a:latin typeface="+mn-lt"/>
            </a:endParaRPr>
          </a:p>
        </p:txBody>
      </p:sp>
      <p:sp>
        <p:nvSpPr>
          <p:cNvPr id="4" name="任意形状 3">
            <a:extLst>
              <a:ext uri="{FF2B5EF4-FFF2-40B4-BE49-F238E27FC236}">
                <a16:creationId xmlns:a16="http://schemas.microsoft.com/office/drawing/2014/main" id="{133A850A-DA67-9880-940D-DEA33840BB21}"/>
              </a:ext>
            </a:extLst>
          </p:cNvPr>
          <p:cNvSpPr/>
          <p:nvPr/>
        </p:nvSpPr>
        <p:spPr>
          <a:xfrm>
            <a:off x="303412" y="1904466"/>
            <a:ext cx="33840" cy="1086840"/>
          </a:xfrm>
          <a:custGeom>
            <a:avLst/>
            <a:gdLst/>
            <a:ahLst/>
            <a:cxnLst/>
            <a:rect l="0" t="0" r="r" b="b"/>
            <a:pathLst>
              <a:path w="94" h="3019">
                <a:moveTo>
                  <a:pt x="0" y="0"/>
                </a:moveTo>
                <a:lnTo>
                  <a:pt x="94" y="0"/>
                </a:lnTo>
                <a:lnTo>
                  <a:pt x="94" y="3019"/>
                </a:lnTo>
                <a:lnTo>
                  <a:pt x="0" y="3019"/>
                </a:lnTo>
                <a:lnTo>
                  <a:pt x="0" y="0"/>
                </a:lnTo>
                <a:close/>
              </a:path>
            </a:pathLst>
          </a:custGeom>
          <a:solidFill>
            <a:srgbClr val="4DA6FF"/>
          </a:solidFill>
          <a:ln w="0">
            <a:noFill/>
          </a:ln>
        </p:spPr>
        <p:txBody>
          <a:bodyPr lIns="0" tIns="0" rIns="0" bIns="0" anchor="t">
            <a:noAutofit/>
          </a:bodyPr>
          <a:lstStyle/>
          <a:p>
            <a:endParaRPr lang="en-US" sz="4800" b="0" u="none" strike="noStrike">
              <a:solidFill>
                <a:srgbClr val="000000"/>
              </a:solidFill>
              <a:effectLst/>
              <a:uFillTx/>
              <a:latin typeface="+mn-lt"/>
            </a:endParaRPr>
          </a:p>
        </p:txBody>
      </p:sp>
      <p:sp>
        <p:nvSpPr>
          <p:cNvPr id="5" name="任意形状 4">
            <a:extLst>
              <a:ext uri="{FF2B5EF4-FFF2-40B4-BE49-F238E27FC236}">
                <a16:creationId xmlns:a16="http://schemas.microsoft.com/office/drawing/2014/main" id="{BC53965B-3CBB-CAA7-92C5-AE44FD022ED0}"/>
              </a:ext>
            </a:extLst>
          </p:cNvPr>
          <p:cNvSpPr/>
          <p:nvPr/>
        </p:nvSpPr>
        <p:spPr>
          <a:xfrm>
            <a:off x="319971" y="3074466"/>
            <a:ext cx="9672985" cy="1086840"/>
          </a:xfrm>
          <a:custGeom>
            <a:avLst/>
            <a:gdLst/>
            <a:ahLst/>
            <a:cxnLst/>
            <a:rect l="0" t="0" r="r" b="b"/>
            <a:pathLst>
              <a:path w="12583" h="3019">
                <a:moveTo>
                  <a:pt x="0" y="2926"/>
                </a:moveTo>
                <a:lnTo>
                  <a:pt x="0" y="93"/>
                </a:lnTo>
                <a:cubicBezTo>
                  <a:pt x="0" y="80"/>
                  <a:pt x="1" y="69"/>
                  <a:pt x="4" y="57"/>
                </a:cubicBezTo>
                <a:cubicBezTo>
                  <a:pt x="6" y="46"/>
                  <a:pt x="9" y="36"/>
                  <a:pt x="14" y="27"/>
                </a:cubicBezTo>
                <a:cubicBezTo>
                  <a:pt x="18" y="18"/>
                  <a:pt x="23" y="12"/>
                  <a:pt x="29" y="7"/>
                </a:cubicBezTo>
                <a:cubicBezTo>
                  <a:pt x="34" y="2"/>
                  <a:pt x="40" y="0"/>
                  <a:pt x="47" y="0"/>
                </a:cubicBezTo>
                <a:lnTo>
                  <a:pt x="12490" y="0"/>
                </a:lnTo>
                <a:cubicBezTo>
                  <a:pt x="12502" y="0"/>
                  <a:pt x="12514" y="2"/>
                  <a:pt x="12525" y="7"/>
                </a:cubicBezTo>
                <a:cubicBezTo>
                  <a:pt x="12537" y="12"/>
                  <a:pt x="12547" y="18"/>
                  <a:pt x="12555" y="27"/>
                </a:cubicBezTo>
                <a:cubicBezTo>
                  <a:pt x="12564" y="36"/>
                  <a:pt x="12571" y="46"/>
                  <a:pt x="12576" y="57"/>
                </a:cubicBezTo>
                <a:cubicBezTo>
                  <a:pt x="12580" y="69"/>
                  <a:pt x="12583" y="80"/>
                  <a:pt x="12583" y="93"/>
                </a:cubicBezTo>
                <a:lnTo>
                  <a:pt x="12583" y="2926"/>
                </a:lnTo>
                <a:cubicBezTo>
                  <a:pt x="12583" y="2938"/>
                  <a:pt x="12580" y="2950"/>
                  <a:pt x="12576" y="2961"/>
                </a:cubicBezTo>
                <a:cubicBezTo>
                  <a:pt x="12571" y="2973"/>
                  <a:pt x="12564" y="2983"/>
                  <a:pt x="12555" y="2991"/>
                </a:cubicBezTo>
                <a:cubicBezTo>
                  <a:pt x="12547" y="3000"/>
                  <a:pt x="12537" y="3007"/>
                  <a:pt x="12525" y="3011"/>
                </a:cubicBezTo>
                <a:cubicBezTo>
                  <a:pt x="12514" y="3016"/>
                  <a:pt x="12502" y="3019"/>
                  <a:pt x="12490" y="3019"/>
                </a:cubicBezTo>
                <a:lnTo>
                  <a:pt x="47" y="3019"/>
                </a:lnTo>
                <a:cubicBezTo>
                  <a:pt x="40" y="3019"/>
                  <a:pt x="34" y="3016"/>
                  <a:pt x="29" y="3011"/>
                </a:cubicBezTo>
                <a:cubicBezTo>
                  <a:pt x="23" y="3007"/>
                  <a:pt x="18" y="3000"/>
                  <a:pt x="14" y="2991"/>
                </a:cubicBezTo>
                <a:cubicBezTo>
                  <a:pt x="9" y="2983"/>
                  <a:pt x="6" y="2973"/>
                  <a:pt x="4" y="2961"/>
                </a:cubicBezTo>
                <a:cubicBezTo>
                  <a:pt x="1" y="2950"/>
                  <a:pt x="0" y="2938"/>
                  <a:pt x="0" y="2926"/>
                </a:cubicBezTo>
                <a:close/>
              </a:path>
            </a:pathLst>
          </a:custGeom>
          <a:solidFill>
            <a:srgbClr val="4DA6FF">
              <a:alpha val="10000"/>
            </a:srgbClr>
          </a:solidFill>
          <a:ln w="0">
            <a:noFill/>
          </a:ln>
        </p:spPr>
        <p:txBody>
          <a:bodyPr lIns="0" tIns="0" rIns="0" bIns="0" anchor="t">
            <a:noAutofit/>
          </a:bodyPr>
          <a:lstStyle/>
          <a:p>
            <a:endParaRPr lang="en-US" sz="4800" b="0" u="none" strike="noStrike">
              <a:solidFill>
                <a:srgbClr val="000000"/>
              </a:solidFill>
              <a:effectLst/>
              <a:uFillTx/>
              <a:latin typeface="+mn-lt"/>
            </a:endParaRPr>
          </a:p>
        </p:txBody>
      </p:sp>
      <p:sp>
        <p:nvSpPr>
          <p:cNvPr id="6" name="任意形状 5">
            <a:extLst>
              <a:ext uri="{FF2B5EF4-FFF2-40B4-BE49-F238E27FC236}">
                <a16:creationId xmlns:a16="http://schemas.microsoft.com/office/drawing/2014/main" id="{515B2BE3-DC19-27C4-81B3-9BE9A7C2EE1C}"/>
              </a:ext>
            </a:extLst>
          </p:cNvPr>
          <p:cNvSpPr/>
          <p:nvPr/>
        </p:nvSpPr>
        <p:spPr>
          <a:xfrm>
            <a:off x="303412" y="3074466"/>
            <a:ext cx="33840" cy="1086840"/>
          </a:xfrm>
          <a:custGeom>
            <a:avLst/>
            <a:gdLst/>
            <a:ahLst/>
            <a:cxnLst/>
            <a:rect l="0" t="0" r="r" b="b"/>
            <a:pathLst>
              <a:path w="94" h="3019">
                <a:moveTo>
                  <a:pt x="0" y="0"/>
                </a:moveTo>
                <a:lnTo>
                  <a:pt x="94" y="0"/>
                </a:lnTo>
                <a:lnTo>
                  <a:pt x="94" y="3019"/>
                </a:lnTo>
                <a:lnTo>
                  <a:pt x="0" y="3019"/>
                </a:lnTo>
                <a:lnTo>
                  <a:pt x="0" y="0"/>
                </a:lnTo>
                <a:close/>
              </a:path>
            </a:pathLst>
          </a:custGeom>
          <a:solidFill>
            <a:srgbClr val="4DA6FF"/>
          </a:solidFill>
          <a:ln w="0">
            <a:noFill/>
          </a:ln>
        </p:spPr>
        <p:txBody>
          <a:bodyPr lIns="0" tIns="0" rIns="0" bIns="0" anchor="t">
            <a:noAutofit/>
          </a:bodyPr>
          <a:lstStyle/>
          <a:p>
            <a:endParaRPr lang="en-US" sz="4800" b="0" u="none" strike="noStrike">
              <a:solidFill>
                <a:srgbClr val="000000"/>
              </a:solidFill>
              <a:effectLst/>
              <a:uFillTx/>
              <a:latin typeface="+mn-lt"/>
            </a:endParaRPr>
          </a:p>
        </p:txBody>
      </p:sp>
      <p:sp>
        <p:nvSpPr>
          <p:cNvPr id="7" name="任意形状 6">
            <a:extLst>
              <a:ext uri="{FF2B5EF4-FFF2-40B4-BE49-F238E27FC236}">
                <a16:creationId xmlns:a16="http://schemas.microsoft.com/office/drawing/2014/main" id="{4905E73D-6C90-C034-983B-8DDBA3EF4497}"/>
              </a:ext>
            </a:extLst>
          </p:cNvPr>
          <p:cNvSpPr/>
          <p:nvPr/>
        </p:nvSpPr>
        <p:spPr>
          <a:xfrm>
            <a:off x="319971" y="4244466"/>
            <a:ext cx="9672985" cy="1227436"/>
          </a:xfrm>
          <a:custGeom>
            <a:avLst/>
            <a:gdLst/>
            <a:ahLst/>
            <a:cxnLst/>
            <a:rect l="0" t="0" r="r" b="b"/>
            <a:pathLst>
              <a:path w="12583" h="3575">
                <a:moveTo>
                  <a:pt x="0" y="3483"/>
                </a:moveTo>
                <a:lnTo>
                  <a:pt x="0" y="93"/>
                </a:lnTo>
                <a:cubicBezTo>
                  <a:pt x="0" y="80"/>
                  <a:pt x="1" y="68"/>
                  <a:pt x="4" y="57"/>
                </a:cubicBezTo>
                <a:cubicBezTo>
                  <a:pt x="6" y="46"/>
                  <a:pt x="9" y="36"/>
                  <a:pt x="14" y="27"/>
                </a:cubicBezTo>
                <a:cubicBezTo>
                  <a:pt x="18" y="18"/>
                  <a:pt x="23" y="11"/>
                  <a:pt x="29" y="7"/>
                </a:cubicBezTo>
                <a:cubicBezTo>
                  <a:pt x="34" y="2"/>
                  <a:pt x="40" y="0"/>
                  <a:pt x="47" y="0"/>
                </a:cubicBezTo>
                <a:lnTo>
                  <a:pt x="12490" y="0"/>
                </a:lnTo>
                <a:cubicBezTo>
                  <a:pt x="12502" y="0"/>
                  <a:pt x="12514" y="2"/>
                  <a:pt x="12525" y="7"/>
                </a:cubicBezTo>
                <a:cubicBezTo>
                  <a:pt x="12537" y="11"/>
                  <a:pt x="12547" y="18"/>
                  <a:pt x="12555" y="27"/>
                </a:cubicBezTo>
                <a:cubicBezTo>
                  <a:pt x="12564" y="36"/>
                  <a:pt x="12571" y="46"/>
                  <a:pt x="12576" y="57"/>
                </a:cubicBezTo>
                <a:cubicBezTo>
                  <a:pt x="12580" y="68"/>
                  <a:pt x="12583" y="80"/>
                  <a:pt x="12583" y="93"/>
                </a:cubicBezTo>
                <a:lnTo>
                  <a:pt x="12583" y="3483"/>
                </a:lnTo>
                <a:cubicBezTo>
                  <a:pt x="12583" y="3495"/>
                  <a:pt x="12580" y="3507"/>
                  <a:pt x="12576" y="3518"/>
                </a:cubicBezTo>
                <a:cubicBezTo>
                  <a:pt x="12571" y="3530"/>
                  <a:pt x="12564" y="3540"/>
                  <a:pt x="12555" y="3548"/>
                </a:cubicBezTo>
                <a:cubicBezTo>
                  <a:pt x="12547" y="3557"/>
                  <a:pt x="12537" y="3564"/>
                  <a:pt x="12525" y="3568"/>
                </a:cubicBezTo>
                <a:cubicBezTo>
                  <a:pt x="12514" y="3573"/>
                  <a:pt x="12502" y="3575"/>
                  <a:pt x="12490" y="3575"/>
                </a:cubicBezTo>
                <a:lnTo>
                  <a:pt x="47" y="3575"/>
                </a:lnTo>
                <a:cubicBezTo>
                  <a:pt x="40" y="3575"/>
                  <a:pt x="34" y="3573"/>
                  <a:pt x="29" y="3568"/>
                </a:cubicBezTo>
                <a:cubicBezTo>
                  <a:pt x="23" y="3564"/>
                  <a:pt x="18" y="3557"/>
                  <a:pt x="14" y="3548"/>
                </a:cubicBezTo>
                <a:cubicBezTo>
                  <a:pt x="9" y="3540"/>
                  <a:pt x="6" y="3530"/>
                  <a:pt x="4" y="3518"/>
                </a:cubicBezTo>
                <a:cubicBezTo>
                  <a:pt x="1" y="3507"/>
                  <a:pt x="0" y="3495"/>
                  <a:pt x="0" y="3483"/>
                </a:cubicBezTo>
                <a:close/>
              </a:path>
            </a:pathLst>
          </a:custGeom>
          <a:solidFill>
            <a:srgbClr val="4DA6FF">
              <a:alpha val="10000"/>
            </a:srgbClr>
          </a:solidFill>
          <a:ln w="0">
            <a:noFill/>
          </a:ln>
        </p:spPr>
        <p:txBody>
          <a:bodyPr lIns="0" tIns="0" rIns="0" bIns="0" anchor="t">
            <a:noAutofit/>
          </a:bodyPr>
          <a:lstStyle/>
          <a:p>
            <a:endParaRPr lang="en-US" sz="4800" b="0" u="none" strike="noStrike">
              <a:solidFill>
                <a:srgbClr val="000000"/>
              </a:solidFill>
              <a:effectLst/>
              <a:uFillTx/>
              <a:latin typeface="+mn-lt"/>
            </a:endParaRPr>
          </a:p>
        </p:txBody>
      </p:sp>
      <p:sp>
        <p:nvSpPr>
          <p:cNvPr id="9" name="任意形状 8">
            <a:extLst>
              <a:ext uri="{FF2B5EF4-FFF2-40B4-BE49-F238E27FC236}">
                <a16:creationId xmlns:a16="http://schemas.microsoft.com/office/drawing/2014/main" id="{BA086AD3-B6AD-02D8-2F51-3122D9A4BFA2}"/>
              </a:ext>
            </a:extLst>
          </p:cNvPr>
          <p:cNvSpPr/>
          <p:nvPr/>
        </p:nvSpPr>
        <p:spPr>
          <a:xfrm>
            <a:off x="303412" y="4244466"/>
            <a:ext cx="33840" cy="1287000"/>
          </a:xfrm>
          <a:custGeom>
            <a:avLst/>
            <a:gdLst/>
            <a:ahLst/>
            <a:cxnLst/>
            <a:rect l="0" t="0" r="r" b="b"/>
            <a:pathLst>
              <a:path w="94" h="3575">
                <a:moveTo>
                  <a:pt x="0" y="0"/>
                </a:moveTo>
                <a:lnTo>
                  <a:pt x="94" y="0"/>
                </a:lnTo>
                <a:lnTo>
                  <a:pt x="94" y="3575"/>
                </a:lnTo>
                <a:lnTo>
                  <a:pt x="0" y="3575"/>
                </a:lnTo>
                <a:lnTo>
                  <a:pt x="0" y="0"/>
                </a:lnTo>
                <a:close/>
              </a:path>
            </a:pathLst>
          </a:custGeom>
          <a:solidFill>
            <a:srgbClr val="4DA6FF"/>
          </a:solidFill>
          <a:ln w="0">
            <a:noFill/>
          </a:ln>
        </p:spPr>
        <p:txBody>
          <a:bodyPr lIns="0" tIns="0" rIns="0" bIns="0" anchor="t">
            <a:noAutofit/>
          </a:bodyPr>
          <a:lstStyle/>
          <a:p>
            <a:endParaRPr lang="en-US" sz="4800" b="0" u="none" strike="noStrike">
              <a:solidFill>
                <a:srgbClr val="000000"/>
              </a:solidFill>
              <a:effectLst/>
              <a:uFillTx/>
              <a:latin typeface="+mn-lt"/>
            </a:endParaRPr>
          </a:p>
        </p:txBody>
      </p:sp>
      <p:pic>
        <p:nvPicPr>
          <p:cNvPr id="10" name="图片 9">
            <a:extLst>
              <a:ext uri="{FF2B5EF4-FFF2-40B4-BE49-F238E27FC236}">
                <a16:creationId xmlns:a16="http://schemas.microsoft.com/office/drawing/2014/main" id="{6844B4F9-9A74-8855-EA73-7BBC75A7C1B4}"/>
              </a:ext>
            </a:extLst>
          </p:cNvPr>
          <p:cNvPicPr/>
          <p:nvPr/>
        </p:nvPicPr>
        <p:blipFill>
          <a:blip r:embed="rId4"/>
          <a:stretch/>
        </p:blipFill>
        <p:spPr>
          <a:xfrm>
            <a:off x="303412" y="1528626"/>
            <a:ext cx="250200" cy="200160"/>
          </a:xfrm>
          <a:prstGeom prst="rect">
            <a:avLst/>
          </a:prstGeom>
          <a:noFill/>
          <a:ln w="0">
            <a:noFill/>
          </a:ln>
        </p:spPr>
      </p:pic>
      <p:pic>
        <p:nvPicPr>
          <p:cNvPr id="11" name="图片 10">
            <a:extLst>
              <a:ext uri="{FF2B5EF4-FFF2-40B4-BE49-F238E27FC236}">
                <a16:creationId xmlns:a16="http://schemas.microsoft.com/office/drawing/2014/main" id="{0275B9E3-79EA-EC61-C254-4B25846421E7}"/>
              </a:ext>
            </a:extLst>
          </p:cNvPr>
          <p:cNvPicPr/>
          <p:nvPr/>
        </p:nvPicPr>
        <p:blipFill>
          <a:blip r:embed="rId5"/>
          <a:stretch/>
        </p:blipFill>
        <p:spPr>
          <a:xfrm>
            <a:off x="462172" y="2030106"/>
            <a:ext cx="250200" cy="250200"/>
          </a:xfrm>
          <a:prstGeom prst="rect">
            <a:avLst/>
          </a:prstGeom>
          <a:noFill/>
          <a:ln w="0">
            <a:noFill/>
          </a:ln>
        </p:spPr>
      </p:pic>
      <p:sp>
        <p:nvSpPr>
          <p:cNvPr id="12" name="文本框 11">
            <a:extLst>
              <a:ext uri="{FF2B5EF4-FFF2-40B4-BE49-F238E27FC236}">
                <a16:creationId xmlns:a16="http://schemas.microsoft.com/office/drawing/2014/main" id="{83BFC3F7-A3F5-0FC3-BDFA-BB70B6DE0688}"/>
              </a:ext>
            </a:extLst>
          </p:cNvPr>
          <p:cNvSpPr txBox="1"/>
          <p:nvPr/>
        </p:nvSpPr>
        <p:spPr>
          <a:xfrm>
            <a:off x="698979" y="1386098"/>
            <a:ext cx="4393832" cy="492443"/>
          </a:xfrm>
          <a:prstGeom prst="rect">
            <a:avLst/>
          </a:prstGeom>
          <a:noFill/>
          <a:ln w="0">
            <a:noFill/>
          </a:ln>
        </p:spPr>
        <p:txBody>
          <a:bodyPr wrap="none" lIns="0" tIns="0" rIns="0" bIns="0" anchor="t">
            <a:spAutoFit/>
          </a:bodyPr>
          <a:lstStyle/>
          <a:p>
            <a:r>
              <a:rPr lang="en-US" sz="3200" b="1" u="none" strike="noStrike" dirty="0">
                <a:solidFill>
                  <a:srgbClr val="93C5FD"/>
                </a:solidFill>
                <a:effectLst/>
                <a:uFillTx/>
                <a:latin typeface="+mn-lt"/>
                <a:ea typeface="DejaVuSans"/>
              </a:rPr>
              <a:t>Three Key Capabilities</a:t>
            </a:r>
            <a:endParaRPr lang="en-US" sz="3200" b="0" u="none" strike="noStrike" dirty="0">
              <a:solidFill>
                <a:srgbClr val="000000"/>
              </a:solidFill>
              <a:effectLst/>
              <a:uFillTx/>
              <a:latin typeface="+mn-lt"/>
            </a:endParaRPr>
          </a:p>
        </p:txBody>
      </p:sp>
      <p:sp>
        <p:nvSpPr>
          <p:cNvPr id="13" name="文本框 12">
            <a:extLst>
              <a:ext uri="{FF2B5EF4-FFF2-40B4-BE49-F238E27FC236}">
                <a16:creationId xmlns:a16="http://schemas.microsoft.com/office/drawing/2014/main" id="{DA9BC62E-A9AA-8130-F61F-0A26F265AA5A}"/>
              </a:ext>
            </a:extLst>
          </p:cNvPr>
          <p:cNvSpPr txBox="1"/>
          <p:nvPr/>
        </p:nvSpPr>
        <p:spPr>
          <a:xfrm>
            <a:off x="846652" y="1930520"/>
            <a:ext cx="5979201" cy="430887"/>
          </a:xfrm>
          <a:prstGeom prst="rect">
            <a:avLst/>
          </a:prstGeom>
          <a:noFill/>
          <a:ln w="0">
            <a:noFill/>
          </a:ln>
        </p:spPr>
        <p:txBody>
          <a:bodyPr wrap="none" lIns="0" tIns="0" rIns="0" bIns="0" anchor="t">
            <a:spAutoFit/>
          </a:bodyPr>
          <a:lstStyle/>
          <a:p>
            <a:r>
              <a:rPr lang="en-US" sz="2800" b="0" u="none" strike="noStrike" dirty="0">
                <a:solidFill>
                  <a:schemeClr val="bg2">
                    <a:lumMod val="50000"/>
                    <a:lumOff val="50000"/>
                  </a:schemeClr>
                </a:solidFill>
                <a:effectLst/>
                <a:uFillTx/>
                <a:latin typeface="+mn-lt"/>
                <a:ea typeface="DejaVuSans"/>
              </a:rPr>
              <a:t>Budget-aware Resource Optimization</a:t>
            </a:r>
            <a:endParaRPr lang="en-US" sz="2800" b="0" u="none" strike="noStrike" dirty="0">
              <a:solidFill>
                <a:schemeClr val="bg2">
                  <a:lumMod val="50000"/>
                  <a:lumOff val="50000"/>
                </a:schemeClr>
              </a:solidFill>
              <a:effectLst/>
              <a:uFillTx/>
              <a:latin typeface="+mn-lt"/>
            </a:endParaRPr>
          </a:p>
        </p:txBody>
      </p:sp>
      <p:sp>
        <p:nvSpPr>
          <p:cNvPr id="14" name="文本框 13">
            <a:extLst>
              <a:ext uri="{FF2B5EF4-FFF2-40B4-BE49-F238E27FC236}">
                <a16:creationId xmlns:a16="http://schemas.microsoft.com/office/drawing/2014/main" id="{D49BB4A5-8D04-026B-0738-CFF66577230E}"/>
              </a:ext>
            </a:extLst>
          </p:cNvPr>
          <p:cNvSpPr txBox="1"/>
          <p:nvPr/>
        </p:nvSpPr>
        <p:spPr>
          <a:xfrm>
            <a:off x="846652" y="2282106"/>
            <a:ext cx="7354577" cy="307777"/>
          </a:xfrm>
          <a:prstGeom prst="rect">
            <a:avLst/>
          </a:prstGeom>
          <a:noFill/>
          <a:ln w="0">
            <a:noFill/>
          </a:ln>
        </p:spPr>
        <p:txBody>
          <a:bodyPr wrap="none" lIns="0" tIns="0" rIns="0" bIns="0" anchor="t">
            <a:spAutoFit/>
          </a:bodyPr>
          <a:lstStyle/>
          <a:p>
            <a:r>
              <a:rPr lang="en-US" sz="2000" b="0" u="none" strike="noStrike" dirty="0">
                <a:solidFill>
                  <a:schemeClr val="accent1">
                    <a:lumMod val="75000"/>
                  </a:schemeClr>
                </a:solidFill>
                <a:effectLst/>
                <a:uFillTx/>
                <a:latin typeface="+mn-lt"/>
                <a:ea typeface="DejaVuSans"/>
              </a:rPr>
              <a:t>Intelligently allocates computational resources based on</a:t>
            </a:r>
            <a:r>
              <a:rPr lang="zh-CN" altLang="en-US" sz="2000" b="0" u="none" strike="noStrike" dirty="0">
                <a:solidFill>
                  <a:schemeClr val="accent1">
                    <a:lumMod val="75000"/>
                  </a:schemeClr>
                </a:solidFill>
                <a:effectLst/>
                <a:uFillTx/>
                <a:latin typeface="+mn-lt"/>
                <a:ea typeface="DejaVuSans"/>
              </a:rPr>
              <a:t> </a:t>
            </a:r>
            <a:r>
              <a:rPr lang="en-US" altLang="zh-CN" sz="2000" dirty="0">
                <a:solidFill>
                  <a:schemeClr val="accent1">
                    <a:lumMod val="75000"/>
                  </a:schemeClr>
                </a:solidFill>
                <a:latin typeface="+mn-lt"/>
                <a:ea typeface="DejaVuSans"/>
              </a:rPr>
              <a:t>analysis</a:t>
            </a:r>
            <a:endParaRPr lang="en-US" sz="2000" b="0" u="none" strike="noStrike" dirty="0">
              <a:solidFill>
                <a:schemeClr val="accent1">
                  <a:lumMod val="75000"/>
                </a:schemeClr>
              </a:solidFill>
              <a:effectLst/>
              <a:uFillTx/>
              <a:latin typeface="+mn-lt"/>
            </a:endParaRPr>
          </a:p>
        </p:txBody>
      </p:sp>
      <p:sp>
        <p:nvSpPr>
          <p:cNvPr id="15" name="文本框 14">
            <a:extLst>
              <a:ext uri="{FF2B5EF4-FFF2-40B4-BE49-F238E27FC236}">
                <a16:creationId xmlns:a16="http://schemas.microsoft.com/office/drawing/2014/main" id="{D1D69C72-8C6F-1F59-99B5-589CBD1AD4E5}"/>
              </a:ext>
            </a:extLst>
          </p:cNvPr>
          <p:cNvSpPr txBox="1"/>
          <p:nvPr/>
        </p:nvSpPr>
        <p:spPr>
          <a:xfrm>
            <a:off x="846652" y="2624144"/>
            <a:ext cx="9173986" cy="307777"/>
          </a:xfrm>
          <a:prstGeom prst="rect">
            <a:avLst/>
          </a:prstGeom>
          <a:noFill/>
          <a:ln w="0">
            <a:noFill/>
          </a:ln>
        </p:spPr>
        <p:txBody>
          <a:bodyPr wrap="none" lIns="0" tIns="0" rIns="0" bIns="0" anchor="t">
            <a:spAutoFit/>
          </a:bodyPr>
          <a:lstStyle/>
          <a:p>
            <a:r>
              <a:rPr lang="en-US" altLang="zh-CN" sz="2000" dirty="0">
                <a:solidFill>
                  <a:schemeClr val="accent1">
                    <a:lumMod val="75000"/>
                  </a:schemeClr>
                </a:solidFill>
                <a:latin typeface="+mn-lt"/>
                <a:ea typeface="DejaVuSans"/>
              </a:rPr>
              <a:t>requirements </a:t>
            </a:r>
            <a:r>
              <a:rPr lang="en-US" sz="2000" b="0" u="none" strike="noStrike" dirty="0">
                <a:solidFill>
                  <a:schemeClr val="accent1">
                    <a:lumMod val="75000"/>
                  </a:schemeClr>
                </a:solidFill>
                <a:effectLst/>
                <a:uFillTx/>
                <a:latin typeface="+mn-lt"/>
                <a:ea typeface="DejaVuSans"/>
              </a:rPr>
              <a:t>and constraints, maximizing</a:t>
            </a:r>
            <a:r>
              <a:rPr lang="zh-CN" altLang="en-US" sz="2000" b="0" u="none" strike="noStrike" dirty="0">
                <a:solidFill>
                  <a:schemeClr val="accent1">
                    <a:lumMod val="75000"/>
                  </a:schemeClr>
                </a:solidFill>
                <a:effectLst/>
                <a:uFillTx/>
                <a:latin typeface="+mn-lt"/>
                <a:ea typeface="DejaVuSans"/>
              </a:rPr>
              <a:t> </a:t>
            </a:r>
            <a:r>
              <a:rPr lang="en-US" altLang="zh-CN" sz="2000" dirty="0">
                <a:solidFill>
                  <a:schemeClr val="accent1">
                    <a:lumMod val="75000"/>
                  </a:schemeClr>
                </a:solidFill>
                <a:latin typeface="+mn-lt"/>
                <a:ea typeface="DejaVuSans"/>
              </a:rPr>
              <a:t>eﬀectiveness within budget limitations.</a:t>
            </a:r>
            <a:endParaRPr lang="en-US" altLang="zh-CN" sz="2000" dirty="0">
              <a:solidFill>
                <a:schemeClr val="accent1">
                  <a:lumMod val="75000"/>
                </a:schemeClr>
              </a:solidFill>
              <a:latin typeface="+mn-lt"/>
            </a:endParaRPr>
          </a:p>
        </p:txBody>
      </p:sp>
      <p:pic>
        <p:nvPicPr>
          <p:cNvPr id="16" name="图片 15">
            <a:extLst>
              <a:ext uri="{FF2B5EF4-FFF2-40B4-BE49-F238E27FC236}">
                <a16:creationId xmlns:a16="http://schemas.microsoft.com/office/drawing/2014/main" id="{4DA38C53-0A56-0798-C009-C88BEAC58E6E}"/>
              </a:ext>
            </a:extLst>
          </p:cNvPr>
          <p:cNvPicPr/>
          <p:nvPr/>
        </p:nvPicPr>
        <p:blipFill>
          <a:blip r:embed="rId6"/>
          <a:stretch/>
        </p:blipFill>
        <p:spPr>
          <a:xfrm>
            <a:off x="462172" y="3200106"/>
            <a:ext cx="250200" cy="250200"/>
          </a:xfrm>
          <a:prstGeom prst="rect">
            <a:avLst/>
          </a:prstGeom>
          <a:noFill/>
          <a:ln w="0">
            <a:noFill/>
          </a:ln>
        </p:spPr>
      </p:pic>
      <p:sp>
        <p:nvSpPr>
          <p:cNvPr id="18" name="文本框 17">
            <a:extLst>
              <a:ext uri="{FF2B5EF4-FFF2-40B4-BE49-F238E27FC236}">
                <a16:creationId xmlns:a16="http://schemas.microsoft.com/office/drawing/2014/main" id="{25909437-D3BD-DC9D-5802-B5643F931172}"/>
              </a:ext>
            </a:extLst>
          </p:cNvPr>
          <p:cNvSpPr txBox="1"/>
          <p:nvPr/>
        </p:nvSpPr>
        <p:spPr>
          <a:xfrm>
            <a:off x="846652" y="3100520"/>
            <a:ext cx="4459554" cy="430887"/>
          </a:xfrm>
          <a:prstGeom prst="rect">
            <a:avLst/>
          </a:prstGeom>
          <a:noFill/>
          <a:ln w="0">
            <a:noFill/>
          </a:ln>
        </p:spPr>
        <p:txBody>
          <a:bodyPr wrap="none" lIns="0" tIns="0" rIns="0" bIns="0" anchor="t">
            <a:spAutoFit/>
          </a:bodyPr>
          <a:lstStyle/>
          <a:p>
            <a:r>
              <a:rPr lang="en-US" sz="2800" b="0" u="none" strike="noStrike">
                <a:solidFill>
                  <a:schemeClr val="bg2">
                    <a:lumMod val="50000"/>
                    <a:lumOff val="50000"/>
                  </a:schemeClr>
                </a:solidFill>
                <a:effectLst/>
                <a:uFillTx/>
                <a:latin typeface="+mn-lt"/>
                <a:ea typeface="DejaVuSans"/>
              </a:rPr>
              <a:t>Precision-guided Estimation</a:t>
            </a:r>
            <a:endParaRPr lang="en-US" sz="2800" b="0" u="none" strike="noStrike">
              <a:solidFill>
                <a:schemeClr val="bg2">
                  <a:lumMod val="50000"/>
                  <a:lumOff val="50000"/>
                </a:schemeClr>
              </a:solidFill>
              <a:effectLst/>
              <a:uFillTx/>
              <a:latin typeface="+mn-lt"/>
            </a:endParaRPr>
          </a:p>
        </p:txBody>
      </p:sp>
      <p:sp>
        <p:nvSpPr>
          <p:cNvPr id="19" name="文本框 18">
            <a:extLst>
              <a:ext uri="{FF2B5EF4-FFF2-40B4-BE49-F238E27FC236}">
                <a16:creationId xmlns:a16="http://schemas.microsoft.com/office/drawing/2014/main" id="{B8EC4007-D5ED-77C4-D606-91480B102B59}"/>
              </a:ext>
            </a:extLst>
          </p:cNvPr>
          <p:cNvSpPr txBox="1"/>
          <p:nvPr/>
        </p:nvSpPr>
        <p:spPr>
          <a:xfrm>
            <a:off x="846652" y="3451746"/>
            <a:ext cx="8906284" cy="307777"/>
          </a:xfrm>
          <a:prstGeom prst="rect">
            <a:avLst/>
          </a:prstGeom>
          <a:noFill/>
          <a:ln w="0">
            <a:noFill/>
          </a:ln>
        </p:spPr>
        <p:txBody>
          <a:bodyPr wrap="none" lIns="0" tIns="0" rIns="0" bIns="0" anchor="t">
            <a:spAutoFit/>
          </a:bodyPr>
          <a:lstStyle/>
          <a:p>
            <a:r>
              <a:rPr lang="en-US" sz="2000" b="0" u="none" strike="noStrike" dirty="0">
                <a:solidFill>
                  <a:schemeClr val="accent1">
                    <a:lumMod val="75000"/>
                  </a:schemeClr>
                </a:solidFill>
                <a:effectLst/>
                <a:uFillTx/>
                <a:latin typeface="+mn-lt"/>
                <a:ea typeface="DejaVuSans"/>
              </a:rPr>
              <a:t>Dynamically adjusts estimation strategies to achieve</a:t>
            </a:r>
            <a:r>
              <a:rPr lang="zh-CN" altLang="en-US" sz="2000" b="0" u="none" strike="noStrike" dirty="0">
                <a:solidFill>
                  <a:schemeClr val="accent1">
                    <a:lumMod val="75000"/>
                  </a:schemeClr>
                </a:solidFill>
                <a:effectLst/>
                <a:uFillTx/>
                <a:latin typeface="+mn-lt"/>
                <a:ea typeface="DejaVuSans"/>
              </a:rPr>
              <a:t> </a:t>
            </a:r>
            <a:r>
              <a:rPr lang="en-US" altLang="zh-CN" sz="2000" dirty="0">
                <a:solidFill>
                  <a:schemeClr val="accent1">
                    <a:lumMod val="75000"/>
                  </a:schemeClr>
                </a:solidFill>
                <a:latin typeface="+mn-lt"/>
                <a:ea typeface="DejaVuSans"/>
              </a:rPr>
              <a:t>required precision levels, </a:t>
            </a:r>
            <a:endParaRPr lang="en-US" sz="2000" b="0" u="none" strike="noStrike" dirty="0">
              <a:solidFill>
                <a:schemeClr val="accent1">
                  <a:lumMod val="75000"/>
                </a:schemeClr>
              </a:solidFill>
              <a:effectLst/>
              <a:uFillTx/>
              <a:latin typeface="+mn-lt"/>
            </a:endParaRPr>
          </a:p>
        </p:txBody>
      </p:sp>
      <p:sp>
        <p:nvSpPr>
          <p:cNvPr id="20" name="文本框 19">
            <a:extLst>
              <a:ext uri="{FF2B5EF4-FFF2-40B4-BE49-F238E27FC236}">
                <a16:creationId xmlns:a16="http://schemas.microsoft.com/office/drawing/2014/main" id="{AC295A3F-1EA8-4D84-DC18-56E4FD8AB3BF}"/>
              </a:ext>
            </a:extLst>
          </p:cNvPr>
          <p:cNvSpPr txBox="1"/>
          <p:nvPr/>
        </p:nvSpPr>
        <p:spPr>
          <a:xfrm>
            <a:off x="846652" y="3794144"/>
            <a:ext cx="8205773" cy="307777"/>
          </a:xfrm>
          <a:prstGeom prst="rect">
            <a:avLst/>
          </a:prstGeom>
          <a:noFill/>
          <a:ln w="0">
            <a:noFill/>
          </a:ln>
        </p:spPr>
        <p:txBody>
          <a:bodyPr wrap="none" lIns="0" tIns="0" rIns="0" bIns="0" anchor="t">
            <a:spAutoFit/>
          </a:bodyPr>
          <a:lstStyle/>
          <a:p>
            <a:r>
              <a:rPr lang="en-US" sz="2000" b="0" u="none" strike="noStrike" dirty="0">
                <a:solidFill>
                  <a:schemeClr val="accent1">
                    <a:lumMod val="75000"/>
                  </a:schemeClr>
                </a:solidFill>
                <a:effectLst/>
                <a:uFillTx/>
                <a:latin typeface="+mn-lt"/>
                <a:ea typeface="DejaVuSans"/>
              </a:rPr>
              <a:t>employing advanced statistical</a:t>
            </a:r>
            <a:r>
              <a:rPr lang="zh-CN" altLang="en-US" sz="2000" b="0" u="none" strike="noStrike" dirty="0">
                <a:solidFill>
                  <a:schemeClr val="accent1">
                    <a:lumMod val="75000"/>
                  </a:schemeClr>
                </a:solidFill>
                <a:effectLst/>
                <a:uFillTx/>
                <a:latin typeface="+mn-lt"/>
                <a:ea typeface="DejaVuSans"/>
              </a:rPr>
              <a:t> </a:t>
            </a:r>
            <a:r>
              <a:rPr lang="en-US" altLang="zh-CN" sz="2000" dirty="0">
                <a:solidFill>
                  <a:schemeClr val="accent1">
                    <a:lumMod val="75000"/>
                  </a:schemeClr>
                </a:solidFill>
                <a:latin typeface="+mn-lt"/>
                <a:ea typeface="DejaVuSans"/>
              </a:rPr>
              <a:t>techniques for convergence assessment.</a:t>
            </a:r>
            <a:endParaRPr lang="en-US" altLang="zh-CN" sz="2000" dirty="0">
              <a:solidFill>
                <a:schemeClr val="accent1">
                  <a:lumMod val="75000"/>
                </a:schemeClr>
              </a:solidFill>
              <a:latin typeface="+mn-lt"/>
            </a:endParaRPr>
          </a:p>
        </p:txBody>
      </p:sp>
      <p:pic>
        <p:nvPicPr>
          <p:cNvPr id="21" name="图片 20">
            <a:extLst>
              <a:ext uri="{FF2B5EF4-FFF2-40B4-BE49-F238E27FC236}">
                <a16:creationId xmlns:a16="http://schemas.microsoft.com/office/drawing/2014/main" id="{7B8150D3-AA7D-6827-546F-FE906FCB5777}"/>
              </a:ext>
            </a:extLst>
          </p:cNvPr>
          <p:cNvPicPr/>
          <p:nvPr/>
        </p:nvPicPr>
        <p:blipFill>
          <a:blip r:embed="rId7"/>
          <a:stretch/>
        </p:blipFill>
        <p:spPr>
          <a:xfrm>
            <a:off x="462172" y="4369746"/>
            <a:ext cx="283680" cy="250200"/>
          </a:xfrm>
          <a:prstGeom prst="rect">
            <a:avLst/>
          </a:prstGeom>
          <a:noFill/>
          <a:ln w="0">
            <a:noFill/>
          </a:ln>
        </p:spPr>
      </p:pic>
      <p:sp>
        <p:nvSpPr>
          <p:cNvPr id="23" name="文本框 22">
            <a:extLst>
              <a:ext uri="{FF2B5EF4-FFF2-40B4-BE49-F238E27FC236}">
                <a16:creationId xmlns:a16="http://schemas.microsoft.com/office/drawing/2014/main" id="{7DB90F2B-3C40-44E9-CC76-D0359D45BEFE}"/>
              </a:ext>
            </a:extLst>
          </p:cNvPr>
          <p:cNvSpPr txBox="1"/>
          <p:nvPr/>
        </p:nvSpPr>
        <p:spPr>
          <a:xfrm>
            <a:off x="880132" y="4270520"/>
            <a:ext cx="5461431" cy="430887"/>
          </a:xfrm>
          <a:prstGeom prst="rect">
            <a:avLst/>
          </a:prstGeom>
          <a:noFill/>
          <a:ln w="0">
            <a:noFill/>
          </a:ln>
        </p:spPr>
        <p:txBody>
          <a:bodyPr wrap="none" lIns="0" tIns="0" rIns="0" bIns="0" anchor="t">
            <a:spAutoFit/>
          </a:bodyPr>
          <a:lstStyle/>
          <a:p>
            <a:r>
              <a:rPr lang="en-US" sz="2800" b="0" u="none" strike="noStrike">
                <a:solidFill>
                  <a:schemeClr val="bg2">
                    <a:lumMod val="50000"/>
                    <a:lumOff val="50000"/>
                  </a:schemeClr>
                </a:solidFill>
                <a:effectLst/>
                <a:uFillTx/>
                <a:latin typeface="+mn-lt"/>
                <a:ea typeface="DejaVuSans"/>
              </a:rPr>
              <a:t>Topology-aware Method Selection</a:t>
            </a:r>
            <a:endParaRPr lang="en-US" sz="2800" b="0" u="none" strike="noStrike">
              <a:solidFill>
                <a:schemeClr val="bg2">
                  <a:lumMod val="50000"/>
                  <a:lumOff val="50000"/>
                </a:schemeClr>
              </a:solidFill>
              <a:effectLst/>
              <a:uFillTx/>
              <a:latin typeface="+mn-lt"/>
            </a:endParaRPr>
          </a:p>
        </p:txBody>
      </p:sp>
      <p:sp>
        <p:nvSpPr>
          <p:cNvPr id="24" name="文本框 23">
            <a:extLst>
              <a:ext uri="{FF2B5EF4-FFF2-40B4-BE49-F238E27FC236}">
                <a16:creationId xmlns:a16="http://schemas.microsoft.com/office/drawing/2014/main" id="{C577BEAA-DDCC-789A-039D-D1F3B0FB065B}"/>
              </a:ext>
            </a:extLst>
          </p:cNvPr>
          <p:cNvSpPr txBox="1"/>
          <p:nvPr/>
        </p:nvSpPr>
        <p:spPr>
          <a:xfrm>
            <a:off x="880132" y="4621746"/>
            <a:ext cx="8617744" cy="307777"/>
          </a:xfrm>
          <a:prstGeom prst="rect">
            <a:avLst/>
          </a:prstGeom>
          <a:noFill/>
          <a:ln w="0">
            <a:noFill/>
          </a:ln>
        </p:spPr>
        <p:txBody>
          <a:bodyPr wrap="none" lIns="0" tIns="0" rIns="0" bIns="0" anchor="t">
            <a:spAutoFit/>
          </a:bodyPr>
          <a:lstStyle/>
          <a:p>
            <a:r>
              <a:rPr lang="en-US" sz="2000" b="0" u="none" strike="noStrike" dirty="0">
                <a:solidFill>
                  <a:schemeClr val="accent1">
                    <a:lumMod val="75000"/>
                  </a:schemeClr>
                </a:solidFill>
                <a:effectLst/>
                <a:uFillTx/>
                <a:latin typeface="+mn-lt"/>
                <a:ea typeface="DejaVuSans"/>
              </a:rPr>
              <a:t>Adapts analysis approaches based on circuit</a:t>
            </a:r>
            <a:r>
              <a:rPr lang="zh-CN" altLang="en-US" sz="2000" b="0" u="none" strike="noStrike" dirty="0">
                <a:solidFill>
                  <a:schemeClr val="accent1">
                    <a:lumMod val="75000"/>
                  </a:schemeClr>
                </a:solidFill>
                <a:effectLst/>
                <a:uFillTx/>
                <a:latin typeface="+mn-lt"/>
                <a:ea typeface="DejaVuSans"/>
              </a:rPr>
              <a:t> </a:t>
            </a:r>
            <a:r>
              <a:rPr lang="en-US" altLang="zh-CN" sz="2000" dirty="0">
                <a:solidFill>
                  <a:schemeClr val="accent1">
                    <a:lumMod val="75000"/>
                  </a:schemeClr>
                </a:solidFill>
                <a:latin typeface="+mn-lt"/>
                <a:ea typeface="DejaVuSans"/>
              </a:rPr>
              <a:t>characteristics across diﬀerent</a:t>
            </a:r>
            <a:endParaRPr lang="en-US" altLang="zh-CN" sz="2000" dirty="0">
              <a:solidFill>
                <a:schemeClr val="accent1">
                  <a:lumMod val="75000"/>
                </a:schemeClr>
              </a:solidFill>
              <a:latin typeface="+mn-lt"/>
            </a:endParaRPr>
          </a:p>
        </p:txBody>
      </p:sp>
      <p:sp>
        <p:nvSpPr>
          <p:cNvPr id="26" name="文本框 25">
            <a:extLst>
              <a:ext uri="{FF2B5EF4-FFF2-40B4-BE49-F238E27FC236}">
                <a16:creationId xmlns:a16="http://schemas.microsoft.com/office/drawing/2014/main" id="{56E19100-16E6-8856-D518-05D8EE00A22B}"/>
              </a:ext>
            </a:extLst>
          </p:cNvPr>
          <p:cNvSpPr txBox="1"/>
          <p:nvPr/>
        </p:nvSpPr>
        <p:spPr>
          <a:xfrm>
            <a:off x="880132" y="5023146"/>
            <a:ext cx="8931932" cy="307777"/>
          </a:xfrm>
          <a:prstGeom prst="rect">
            <a:avLst/>
          </a:prstGeom>
          <a:noFill/>
          <a:ln w="0">
            <a:noFill/>
          </a:ln>
        </p:spPr>
        <p:txBody>
          <a:bodyPr wrap="none" lIns="0" tIns="0" rIns="0" bIns="0" anchor="t">
            <a:spAutoFit/>
          </a:bodyPr>
          <a:lstStyle/>
          <a:p>
            <a:r>
              <a:rPr lang="en-US" altLang="zh-CN" sz="2000" dirty="0">
                <a:solidFill>
                  <a:schemeClr val="accent1">
                    <a:lumMod val="75000"/>
                  </a:schemeClr>
                </a:solidFill>
                <a:ea typeface="DejaVuSans"/>
              </a:rPr>
              <a:t>technology </a:t>
            </a:r>
            <a:r>
              <a:rPr lang="en-US" altLang="zh-CN" sz="2000" dirty="0">
                <a:solidFill>
                  <a:schemeClr val="accent1">
                    <a:lumMod val="75000"/>
                  </a:schemeClr>
                </a:solidFill>
                <a:latin typeface="+mn-lt"/>
                <a:ea typeface="DejaVuSans"/>
              </a:rPr>
              <a:t>nodes, </a:t>
            </a:r>
            <a:r>
              <a:rPr lang="zh-CN" altLang="en-US" sz="2000" dirty="0">
                <a:solidFill>
                  <a:schemeClr val="accent1">
                    <a:lumMod val="75000"/>
                  </a:schemeClr>
                </a:solidFill>
                <a:latin typeface="+mn-lt"/>
                <a:ea typeface="DejaVuSans"/>
              </a:rPr>
              <a:t> </a:t>
            </a:r>
            <a:r>
              <a:rPr lang="en-US" sz="2000" b="0" u="none" strike="noStrike" dirty="0">
                <a:solidFill>
                  <a:schemeClr val="accent1">
                    <a:lumMod val="75000"/>
                  </a:schemeClr>
                </a:solidFill>
                <a:effectLst/>
                <a:uFillTx/>
                <a:latin typeface="+mn-lt"/>
                <a:ea typeface="DejaVuSans"/>
              </a:rPr>
              <a:t>ensuring optimal method selection for each speciﬁc</a:t>
            </a:r>
            <a:r>
              <a:rPr lang="zh-CN" altLang="en-US" sz="2000" b="0" u="none" strike="noStrike" dirty="0">
                <a:solidFill>
                  <a:schemeClr val="accent1">
                    <a:lumMod val="75000"/>
                  </a:schemeClr>
                </a:solidFill>
                <a:effectLst/>
                <a:uFillTx/>
                <a:latin typeface="+mn-lt"/>
                <a:ea typeface="DejaVuSans"/>
              </a:rPr>
              <a:t> </a:t>
            </a:r>
            <a:r>
              <a:rPr lang="en-US" altLang="zh-CN" sz="2000" dirty="0">
                <a:solidFill>
                  <a:schemeClr val="accent1">
                    <a:lumMod val="75000"/>
                  </a:schemeClr>
                </a:solidFill>
                <a:latin typeface="+mn-lt"/>
                <a:ea typeface="DejaVuSans"/>
              </a:rPr>
              <a:t>design.</a:t>
            </a:r>
            <a:endParaRPr lang="en-US" altLang="zh-CN" sz="2000" dirty="0">
              <a:solidFill>
                <a:schemeClr val="accent1">
                  <a:lumMod val="75000"/>
                </a:schemeClr>
              </a:solidFill>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463463" y="18255"/>
            <a:ext cx="1133331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panose="020B0604020202090204"/>
              <a:buNone/>
            </a:pPr>
            <a:r>
              <a:rPr lang="en-US" dirty="0">
                <a:solidFill>
                  <a:schemeClr val="tx1"/>
                </a:solidFill>
                <a:sym typeface="+mn-ea"/>
              </a:rPr>
              <a:t>Multi-agent architecture</a:t>
            </a:r>
            <a:endParaRPr lang="en-US"/>
          </a:p>
        </p:txBody>
      </p:sp>
      <p:sp>
        <p:nvSpPr>
          <p:cNvPr id="117" name="Google Shape;117;p5"/>
          <p:cNvSpPr>
            <a:spLocks noGrp="1"/>
          </p:cNvSpPr>
          <p:nvPr>
            <p:ph type="sldNum" idx="12"/>
          </p:nvPr>
        </p:nvSpPr>
        <p:spPr>
          <a:xfrm>
            <a:off x="11198431" y="6176963"/>
            <a:ext cx="630382" cy="544513"/>
          </a:xfrm>
          <a:prstGeom prst="hexagon">
            <a:avLst>
              <a:gd name="adj" fmla="val 25000"/>
              <a:gd name="vf" fmla="val 115470"/>
            </a:avLst>
          </a:prstGeom>
          <a:solidFill>
            <a:schemeClr val="lt1"/>
          </a:solidFill>
          <a:ln w="254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lang="en-US"/>
          </a:p>
        </p:txBody>
      </p:sp>
      <p:sp>
        <p:nvSpPr>
          <p:cNvPr id="2" name="文本框 0"/>
          <p:cNvSpPr txBox="1"/>
          <p:nvPr/>
        </p:nvSpPr>
        <p:spPr>
          <a:xfrm>
            <a:off x="-24765" y="1412875"/>
            <a:ext cx="6624320" cy="4661535"/>
          </a:xfrm>
          <a:prstGeom prst="rect">
            <a:avLst/>
          </a:prstGeom>
          <a:noFill/>
        </p:spPr>
        <p:txBody>
          <a:bodyPr wrap="square" rtlCol="0">
            <a:spAutoFit/>
          </a:bodyPr>
          <a:lstStyle/>
          <a:p>
            <a:pPr marL="0" indent="0">
              <a:lnSpc>
                <a:spcPct val="150000"/>
              </a:lnSpc>
              <a:buFont typeface="Arial" panose="020B0604020202090204" pitchFamily="34" charset="0"/>
              <a:buNone/>
            </a:pPr>
            <a:r>
              <a:rPr lang="zh-CN" altLang="en-US" sz="1800" b="1">
                <a:solidFill>
                  <a:schemeClr val="tx1"/>
                </a:solidFill>
                <a:latin typeface="Arial Bold" panose="020B0604020202090204" charset="0"/>
                <a:cs typeface="Arial Bold" panose="020B0604020202090204" charset="0"/>
              </a:rPr>
              <a:t>Strategic Layer:</a:t>
            </a:r>
          </a:p>
          <a:p>
            <a:pPr marL="285750" indent="-285750">
              <a:lnSpc>
                <a:spcPct val="150000"/>
              </a:lnSpc>
              <a:buFont typeface="Arial" panose="020B0604020202090204" pitchFamily="34" charset="0"/>
              <a:buChar char="•"/>
            </a:pPr>
            <a:r>
              <a:rPr lang="zh-CN" altLang="en-US" sz="1800"/>
              <a:t>Strategy Agent: Sets goals and analyzes circuit characteristics</a:t>
            </a:r>
          </a:p>
          <a:p>
            <a:pPr marL="0" indent="0">
              <a:lnSpc>
                <a:spcPct val="150000"/>
              </a:lnSpc>
              <a:buFont typeface="Arial" panose="020B0604020202090204" pitchFamily="34" charset="0"/>
              <a:buNone/>
            </a:pPr>
            <a:r>
              <a:rPr lang="zh-CN" altLang="en-US" sz="1800" b="1">
                <a:latin typeface="Arial Bold" panose="020B0604020202090204" charset="0"/>
                <a:cs typeface="Arial Bold" panose="020B0604020202090204" charset="0"/>
              </a:rPr>
              <a:t>Coordination Layer:</a:t>
            </a:r>
          </a:p>
          <a:p>
            <a:pPr marL="285750" indent="-285750">
              <a:lnSpc>
                <a:spcPct val="150000"/>
              </a:lnSpc>
              <a:buFont typeface="Arial" panose="020B0604020202090204" pitchFamily="34" charset="0"/>
              <a:buChar char="•"/>
            </a:pPr>
            <a:r>
              <a:rPr lang="zh-CN" altLang="en-US" sz="1800"/>
              <a:t>Coordination Agent: Manages tasks and method selection</a:t>
            </a:r>
          </a:p>
          <a:p>
            <a:pPr marL="285750" indent="-285750">
              <a:lnSpc>
                <a:spcPct val="150000"/>
              </a:lnSpc>
              <a:buFont typeface="Arial" panose="020B0604020202090204" pitchFamily="34" charset="0"/>
              <a:buChar char="•"/>
            </a:pPr>
            <a:r>
              <a:rPr lang="zh-CN" altLang="en-US" sz="1800"/>
              <a:t>Database Agent: Retrieves historical performance data</a:t>
            </a:r>
          </a:p>
          <a:p>
            <a:pPr marL="0" indent="0">
              <a:lnSpc>
                <a:spcPct val="150000"/>
              </a:lnSpc>
              <a:buFont typeface="Arial" panose="020B0604020202090204" pitchFamily="34" charset="0"/>
              <a:buNone/>
            </a:pPr>
            <a:r>
              <a:rPr lang="zh-CN" altLang="en-US" sz="1800" b="1">
                <a:latin typeface="Arial Bold" panose="020B0604020202090204" charset="0"/>
                <a:cs typeface="Arial Bold" panose="020B0604020202090204" charset="0"/>
              </a:rPr>
              <a:t>Execution Layer:</a:t>
            </a:r>
          </a:p>
          <a:p>
            <a:pPr marL="285750" indent="-285750">
              <a:lnSpc>
                <a:spcPct val="150000"/>
              </a:lnSpc>
              <a:buFont typeface="Arial" panose="020B0604020202090204" pitchFamily="34" charset="0"/>
              <a:buChar char="•"/>
            </a:pPr>
            <a:r>
              <a:rPr lang="zh-CN" altLang="en-US" sz="1800"/>
              <a:t>Code Gen. Agent: Implements selected methods</a:t>
            </a:r>
          </a:p>
          <a:p>
            <a:pPr marL="285750" indent="-285750">
              <a:lnSpc>
                <a:spcPct val="150000"/>
              </a:lnSpc>
              <a:buFont typeface="Arial" panose="020B0604020202090204" pitchFamily="34" charset="0"/>
              <a:buChar char="•"/>
            </a:pPr>
            <a:r>
              <a:rPr lang="zh-CN" altLang="en-US" sz="1800"/>
              <a:t>Execution Agent: Manages simulation resources</a:t>
            </a:r>
          </a:p>
          <a:p>
            <a:pPr marL="285750" indent="-285750">
              <a:lnSpc>
                <a:spcPct val="150000"/>
              </a:lnSpc>
              <a:buFont typeface="Arial" panose="020B0604020202090204" pitchFamily="34" charset="0"/>
              <a:buChar char="•"/>
            </a:pPr>
            <a:r>
              <a:rPr lang="zh-CN" altLang="en-US" sz="1800"/>
              <a:t>Analysis Agent: Evaluates convergence and results</a:t>
            </a:r>
          </a:p>
          <a:p>
            <a:pPr marL="285750" indent="-285750">
              <a:lnSpc>
                <a:spcPct val="150000"/>
              </a:lnSpc>
              <a:buFont typeface="Arial" panose="020B0604020202090204" pitchFamily="34" charset="0"/>
              <a:buChar char="•"/>
            </a:pPr>
            <a:r>
              <a:rPr lang="zh-CN" altLang="en-US" sz="1800"/>
              <a:t>Optimizer Agent: Tunes hyperparameters dynamically</a:t>
            </a:r>
          </a:p>
        </p:txBody>
      </p:sp>
      <p:pic>
        <p:nvPicPr>
          <p:cNvPr id="7" name="图片 6" descr="yieldagent-hierarchy-static"/>
          <p:cNvPicPr>
            <a:picLocks noChangeAspect="1"/>
          </p:cNvPicPr>
          <p:nvPr>
            <p:custDataLst>
              <p:tags r:id="rId1"/>
            </p:custDataLst>
          </p:nvPr>
        </p:nvPicPr>
        <p:blipFill>
          <a:blip r:embed="rId4"/>
          <a:stretch>
            <a:fillRect/>
          </a:stretch>
        </p:blipFill>
        <p:spPr>
          <a:xfrm>
            <a:off x="6600190" y="1844675"/>
            <a:ext cx="5473700" cy="424624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Custom 4">
      <a:dk1>
        <a:srgbClr val="000000"/>
      </a:dk1>
      <a:lt1>
        <a:srgbClr val="FFFFFF"/>
      </a:lt1>
      <a:dk2>
        <a:srgbClr val="0E2841"/>
      </a:dk2>
      <a:lt2>
        <a:srgbClr val="E8E8E8"/>
      </a:lt2>
      <a:accent1>
        <a:srgbClr val="FBD7E7"/>
      </a:accent1>
      <a:accent2>
        <a:srgbClr val="E97132"/>
      </a:accent2>
      <a:accent3>
        <a:srgbClr val="C1D830"/>
      </a:accent3>
      <a:accent4>
        <a:srgbClr val="492354"/>
      </a:accent4>
      <a:accent5>
        <a:srgbClr val="1A2051"/>
      </a:accent5>
      <a:accent6>
        <a:srgbClr val="4EA72E"/>
      </a:accent6>
      <a:hlink>
        <a:srgbClr val="F37837"/>
      </a:hlink>
      <a:folHlink>
        <a:srgbClr val="A93A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3154</TotalTime>
  <Words>5968</Words>
  <Application>Microsoft Macintosh PowerPoint</Application>
  <PresentationFormat>宽屏</PresentationFormat>
  <Paragraphs>462</Paragraphs>
  <Slides>26</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26</vt:i4>
      </vt:variant>
    </vt:vector>
  </HeadingPairs>
  <TitlesOfParts>
    <vt:vector size="32" baseType="lpstr">
      <vt:lpstr>Arial Bold</vt:lpstr>
      <vt:lpstr>DejaVuSans</vt:lpstr>
      <vt:lpstr>Arial</vt:lpstr>
      <vt:lpstr>Times New Roman</vt:lpstr>
      <vt:lpstr>Wingdings</vt:lpstr>
      <vt:lpstr>Office Theme</vt:lpstr>
      <vt:lpstr>Multi-Agent Yield Analysis For Circuit Design</vt:lpstr>
      <vt:lpstr>Outline</vt:lpstr>
      <vt:lpstr>Introduction and Background</vt:lpstr>
      <vt:lpstr>Challenges in Yield Analysis</vt:lpstr>
      <vt:lpstr>Limitations of Current Methods</vt:lpstr>
      <vt:lpstr>The Impossible Triangle</vt:lpstr>
      <vt:lpstr>YieldAgent A novel LLM-powered framework for yield estimation</vt:lpstr>
      <vt:lpstr>System overview and design principles</vt:lpstr>
      <vt:lpstr>Multi-agent architecture</vt:lpstr>
      <vt:lpstr>Knowledge Integration Mechanism</vt:lpstr>
      <vt:lpstr>Knowledge integration and method selection</vt:lpstr>
      <vt:lpstr>Dynamic Hyperparameter Optimization</vt:lpstr>
      <vt:lpstr>Statistical Convergence Analysis</vt:lpstr>
      <vt:lpstr>Integrated Workflow</vt:lpstr>
      <vt:lpstr>Experiment</vt:lpstr>
      <vt:lpstr>Experimental Setup</vt:lpstr>
      <vt:lpstr>Budget-Aware Capability Results</vt:lpstr>
      <vt:lpstr>Precision-Aware Capability Results</vt:lpstr>
      <vt:lpstr>Topology-Aware Capability Results</vt:lpstr>
      <vt:lpstr>Key Contributions</vt:lpstr>
      <vt:lpstr>Key Contributions</vt:lpstr>
      <vt:lpstr>Conclusions &amp; Future Work</vt:lpstr>
      <vt:lpstr>Conclusions &amp; Future Work</vt:lpstr>
      <vt:lpstr>Research Team Introduction</vt:lpstr>
      <vt:lpstr>Acknowledgments &amp; Contact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Multi-Agent Yield Analysis For Circuit Design</dc:title>
  <dc:creator>Ben Rossell</dc:creator>
  <cp:lastModifiedBy>海岩 秦</cp:lastModifiedBy>
  <cp:revision>20</cp:revision>
  <dcterms:created xsi:type="dcterms:W3CDTF">2025-04-24T03:22:06Z</dcterms:created>
  <dcterms:modified xsi:type="dcterms:W3CDTF">2025-06-22T00:43:13Z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3EBE641D8BA26E2AF9D40868600096A7_42</vt:lpwstr>
  </property>
  <property fmtid="{D5CDD505-2E9C-101B-9397-08002B2CF9AE}" pid="3" name="KSOProductBuildVer">
    <vt:lpwstr>2052-6.11.0.8885</vt:lpwstr>
  </property>
</Properties>
</file>